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281" r:id="rId2"/>
    <p:sldId id="347" r:id="rId3"/>
    <p:sldId id="1542" r:id="rId4"/>
    <p:sldId id="318" r:id="rId5"/>
    <p:sldId id="328" r:id="rId6"/>
    <p:sldId id="1496" r:id="rId7"/>
    <p:sldId id="1497" r:id="rId8"/>
    <p:sldId id="1498" r:id="rId9"/>
    <p:sldId id="1499" r:id="rId10"/>
    <p:sldId id="1501" r:id="rId11"/>
    <p:sldId id="1502" r:id="rId12"/>
    <p:sldId id="1504" r:id="rId13"/>
    <p:sldId id="1505" r:id="rId14"/>
    <p:sldId id="1507" r:id="rId15"/>
    <p:sldId id="1506" r:id="rId16"/>
    <p:sldId id="331" r:id="rId17"/>
    <p:sldId id="1509" r:id="rId18"/>
    <p:sldId id="1516" r:id="rId19"/>
    <p:sldId id="1520" r:id="rId20"/>
    <p:sldId id="1510" r:id="rId21"/>
    <p:sldId id="1525" r:id="rId22"/>
    <p:sldId id="1526" r:id="rId23"/>
    <p:sldId id="1517" r:id="rId24"/>
    <p:sldId id="1521" r:id="rId25"/>
    <p:sldId id="1511" r:id="rId26"/>
    <p:sldId id="1512" r:id="rId27"/>
    <p:sldId id="1514" r:id="rId28"/>
    <p:sldId id="1513" r:id="rId29"/>
    <p:sldId id="1518" r:id="rId30"/>
    <p:sldId id="1529" r:id="rId31"/>
    <p:sldId id="1536" r:id="rId32"/>
    <p:sldId id="1530" r:id="rId33"/>
    <p:sldId id="1533" r:id="rId34"/>
    <p:sldId id="1534" r:id="rId35"/>
    <p:sldId id="1535" r:id="rId36"/>
    <p:sldId id="1531" r:id="rId37"/>
    <p:sldId id="1537" r:id="rId38"/>
    <p:sldId id="1538" r:id="rId39"/>
    <p:sldId id="1539" r:id="rId40"/>
    <p:sldId id="1540" r:id="rId41"/>
    <p:sldId id="1532" r:id="rId42"/>
    <p:sldId id="1527" r:id="rId43"/>
    <p:sldId id="1546" r:id="rId44"/>
    <p:sldId id="1545" r:id="rId45"/>
    <p:sldId id="1547" r:id="rId46"/>
    <p:sldId id="1541" r:id="rId47"/>
    <p:sldId id="336" r:id="rId48"/>
  </p:sldIdLst>
  <p:sldSz cx="9144000" cy="5143500" type="screen16x9"/>
  <p:notesSz cx="6858000" cy="9144000"/>
  <p:custDataLst>
    <p:tags r:id="rId51"/>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249">
          <p15:clr>
            <a:srgbClr val="A4A3A4"/>
          </p15:clr>
        </p15:guide>
        <p15:guide id="2" orient="horz" pos="147">
          <p15:clr>
            <a:srgbClr val="A4A3A4"/>
          </p15:clr>
        </p15:guide>
        <p15:guide id="3" pos="2880">
          <p15:clr>
            <a:srgbClr val="A4A3A4"/>
          </p15:clr>
        </p15:guide>
        <p15:guide id="4" pos="5035">
          <p15:clr>
            <a:srgbClr val="A4A3A4"/>
          </p15:clr>
        </p15:guide>
        <p15:guide id="5" orient="horz" pos="1688">
          <p15:clr>
            <a:srgbClr val="A4A3A4"/>
          </p15:clr>
        </p15:guide>
        <p15:guide id="6" orient="horz" pos="191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5B050"/>
    <a:srgbClr val="33A852"/>
    <a:srgbClr val="FFABBC"/>
    <a:srgbClr val="7985B4"/>
    <a:srgbClr val="4C569D"/>
    <a:srgbClr val="A6ADCF"/>
    <a:srgbClr val="2F355F"/>
    <a:srgbClr val="AFC7E8"/>
    <a:srgbClr val="A3E4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88609" autoAdjust="0"/>
  </p:normalViewPr>
  <p:slideViewPr>
    <p:cSldViewPr snapToGrid="0" showGuides="1">
      <p:cViewPr>
        <p:scale>
          <a:sx n="108" d="100"/>
          <a:sy n="108" d="100"/>
        </p:scale>
        <p:origin x="496" y="488"/>
      </p:cViewPr>
      <p:guideLst>
        <p:guide pos="249"/>
        <p:guide orient="horz" pos="147"/>
        <p:guide pos="2880"/>
        <p:guide pos="5035"/>
        <p:guide orient="horz" pos="1688"/>
        <p:guide orient="horz" pos="1912"/>
      </p:guideLst>
    </p:cSldViewPr>
  </p:slideViewPr>
  <p:notesTextViewPr>
    <p:cViewPr>
      <p:scale>
        <a:sx n="80" d="100"/>
        <a:sy n="80" d="100"/>
      </p:scale>
      <p:origin x="0" y="0"/>
    </p:cViewPr>
  </p:notesTextViewPr>
  <p:sorterViewPr>
    <p:cViewPr>
      <p:scale>
        <a:sx n="186" d="100"/>
        <a:sy n="186" d="100"/>
      </p:scale>
      <p:origin x="0" y="0"/>
    </p:cViewPr>
  </p:sorterViewPr>
  <p:notesViewPr>
    <p:cSldViewPr snapToGrid="0">
      <p:cViewPr varScale="1">
        <p:scale>
          <a:sx n="60" d="100"/>
          <a:sy n="60" d="100"/>
        </p:scale>
        <p:origin x="3187"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35AA57-C306-4F1A-8AAC-8B4CA625C3E5}" type="datetimeFigureOut">
              <a:rPr lang="zh-CN" altLang="en-US" smtClean="0"/>
              <a:t>2024/11/27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769905-CD73-4B5E-AA47-7C501D6A2F7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713533-CA9C-4616-AB97-7E198DB79BF9}" type="datetimeFigureOut">
              <a:rPr lang="zh-CN" altLang="en-US" smtClean="0"/>
              <a:t>2024/11/27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47B17-AD01-4D47-BDF4-A133179294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我的論文主題是</a:t>
            </a:r>
            <a:r>
              <a:rPr lang="en" altLang="zh-TW" sz="1200" b="1" dirty="0">
                <a:solidFill>
                  <a:schemeClr val="bg1"/>
                </a:solidFill>
                <a:latin typeface="+mj-ea"/>
                <a:ea typeface="+mj-ea"/>
              </a:rPr>
              <a:t>Defect Classification with Indeterminate Awareness Using Gaussian Process and Cross-Entropy Hybrid Models</a:t>
            </a:r>
            <a:endParaRPr lang="zh-CN" altLang="en-US" sz="1200" b="1" kern="100" dirty="0">
              <a:solidFill>
                <a:schemeClr val="bg1"/>
              </a:solidFill>
              <a:latin typeface="+mj-ea"/>
              <a:ea typeface="+mj-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a:t>
            </a:r>
            <a:r>
              <a:rPr lang="zh-TW" altLang="en-US" dirty="0"/>
              <a:t>具備不確定性感知的高斯過程與交叉熵混合模型在瑕疵分類中的應用</a:t>
            </a:r>
            <a:r>
              <a:rPr lang="en-US" altLang="zh-TW" dirty="0">
                <a:solidFill>
                  <a:srgbClr val="262626"/>
                </a:solidFill>
                <a:effectLst/>
                <a:latin typeface="Menlo" panose="020B0609030804020204" pitchFamily="49" charset="0"/>
              </a:rPr>
              <a:t>)</a:t>
            </a:r>
          </a:p>
        </p:txBody>
      </p:sp>
      <p:sp>
        <p:nvSpPr>
          <p:cNvPr id="4" name="灯片编号占位符 3"/>
          <p:cNvSpPr>
            <a:spLocks noGrp="1"/>
          </p:cNvSpPr>
          <p:nvPr>
            <p:ph type="sldNum" sz="quarter" idx="10"/>
          </p:nvPr>
        </p:nvSpPr>
        <p:spPr/>
        <p:txBody>
          <a:bodyPr/>
          <a:lstStyle/>
          <a:p>
            <a:fld id="{AE847B17-AD01-4D47-BDF4-A1331792940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除此之外，我們發現在收集資料集時，有些新開始生產的元件種類不一定都能收集到足夠的瑕疵數量使得訓練時部分元件的瑕疵樣本不足，於是我們這邊將此問題在以下做定義，將元件分為</a:t>
            </a:r>
            <a:r>
              <a:rPr lang="en" altLang="zh-TW" dirty="0">
                <a:solidFill>
                  <a:srgbClr val="262626"/>
                </a:solidFill>
                <a:effectLst/>
                <a:latin typeface="Menlo" panose="020B0609030804020204" pitchFamily="49" charset="0"/>
                <a:ea typeface="PingFang TC" panose="020B0400000000000000" pitchFamily="34" charset="-120"/>
              </a:rPr>
              <a:t>new component</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ea typeface="PingFang TC" panose="020B0400000000000000" pitchFamily="34" charset="-120"/>
              </a:rPr>
              <a:t>old component</a:t>
            </a:r>
            <a:r>
              <a:rPr lang="zh-TW" altLang="en-US" dirty="0">
                <a:solidFill>
                  <a:srgbClr val="262626"/>
                </a:solidFill>
                <a:effectLst/>
                <a:latin typeface="PingFang TC" panose="020B0400000000000000" pitchFamily="34" charset="-120"/>
                <a:ea typeface="PingFang TC" panose="020B0400000000000000" pitchFamily="34" charset="-120"/>
              </a:rPr>
              <a:t>兩種，</a:t>
            </a:r>
            <a:r>
              <a:rPr lang="en-US" altLang="zh-TW" dirty="0">
                <a:solidFill>
                  <a:srgbClr val="262626"/>
                </a:solidFill>
                <a:effectLst/>
                <a:latin typeface="PingFang TC" panose="020B0400000000000000" pitchFamily="34" charset="-120"/>
                <a:ea typeface="PingFang TC" panose="020B0400000000000000" pitchFamily="34" charset="-120"/>
              </a:rPr>
              <a:t>old component</a:t>
            </a:r>
            <a:r>
              <a:rPr lang="zh-TW" altLang="en-US" dirty="0">
                <a:solidFill>
                  <a:srgbClr val="262626"/>
                </a:solidFill>
                <a:effectLst/>
                <a:latin typeface="PingFang TC" panose="020B0400000000000000" pitchFamily="34" charset="-120"/>
                <a:ea typeface="PingFang TC" panose="020B0400000000000000" pitchFamily="34" charset="-120"/>
              </a:rPr>
              <a:t>指的是已長期在產線中生產，並收集了充足的各瑕疵種類樣本數量</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而</a:t>
            </a:r>
            <a:r>
              <a:rPr lang="en-US" altLang="zh-TW" dirty="0">
                <a:solidFill>
                  <a:srgbClr val="262626"/>
                </a:solidFill>
                <a:effectLst/>
                <a:latin typeface="PingFang TC" panose="020B0400000000000000" pitchFamily="34" charset="-120"/>
                <a:ea typeface="PingFang TC" panose="020B0400000000000000" pitchFamily="34" charset="-120"/>
              </a:rPr>
              <a:t>new component</a:t>
            </a:r>
            <a:r>
              <a:rPr lang="zh-TW" altLang="en-US" dirty="0">
                <a:solidFill>
                  <a:srgbClr val="262626"/>
                </a:solidFill>
                <a:effectLst/>
                <a:latin typeface="PingFang TC" panose="020B0400000000000000" pitchFamily="34" charset="-120"/>
                <a:ea typeface="PingFang TC" panose="020B0400000000000000" pitchFamily="34" charset="-120"/>
              </a:rPr>
              <a:t>為剛開始加入產線，還沒收集充足的瑕疵樣本數量</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數量差異上可以得到以下表格的結果，訓練時的舊元件有充足的</a:t>
            </a:r>
            <a:r>
              <a:rPr lang="en" altLang="zh-TW" dirty="0">
                <a:solidFill>
                  <a:srgbClr val="262626"/>
                </a:solidFill>
                <a:effectLst/>
                <a:latin typeface="Menlo" panose="020B0609030804020204" pitchFamily="49" charset="0"/>
                <a:ea typeface="PingFang TC" panose="020B0400000000000000" pitchFamily="34" charset="-120"/>
              </a:rPr>
              <a:t>normal</a:t>
            </a:r>
            <a:r>
              <a:rPr lang="zh-TW" altLang="en-US" dirty="0">
                <a:solidFill>
                  <a:srgbClr val="262626"/>
                </a:solidFill>
                <a:effectLst/>
                <a:latin typeface="PingFang TC" panose="020B0400000000000000" pitchFamily="34" charset="-120"/>
                <a:ea typeface="PingFang TC" panose="020B0400000000000000" pitchFamily="34" charset="-120"/>
              </a:rPr>
              <a:t>與</a:t>
            </a:r>
            <a:r>
              <a:rPr lang="en-US" altLang="zh-TW" dirty="0">
                <a:solidFill>
                  <a:srgbClr val="262626"/>
                </a:solidFill>
                <a:effectLst/>
                <a:latin typeface="PingFang TC" panose="020B0400000000000000" pitchFamily="34" charset="-120"/>
                <a:ea typeface="PingFang TC" panose="020B0400000000000000" pitchFamily="34" charset="-120"/>
              </a:rPr>
              <a:t>defect sample</a:t>
            </a:r>
            <a:r>
              <a:rPr lang="zh-TW" altLang="en-US" dirty="0">
                <a:solidFill>
                  <a:srgbClr val="262626"/>
                </a:solidFill>
                <a:effectLst/>
                <a:latin typeface="PingFang TC" panose="020B0400000000000000" pitchFamily="34" charset="-120"/>
                <a:ea typeface="PingFang TC" panose="020B0400000000000000" pitchFamily="34" charset="-120"/>
              </a:rPr>
              <a:t>，新元件則有足夠的</a:t>
            </a:r>
            <a:r>
              <a:rPr lang="en-US" altLang="zh-TW" dirty="0">
                <a:solidFill>
                  <a:srgbClr val="262626"/>
                </a:solidFill>
                <a:effectLst/>
                <a:latin typeface="PingFang TC" panose="020B0400000000000000" pitchFamily="34" charset="-120"/>
                <a:ea typeface="PingFang TC" panose="020B0400000000000000" pitchFamily="34" charset="-120"/>
              </a:rPr>
              <a:t>normal</a:t>
            </a:r>
            <a:r>
              <a:rPr lang="zh-TW" altLang="en-US" dirty="0">
                <a:solidFill>
                  <a:srgbClr val="262626"/>
                </a:solidFill>
                <a:effectLst/>
                <a:latin typeface="PingFang TC" panose="020B0400000000000000" pitchFamily="34" charset="-120"/>
                <a:ea typeface="PingFang TC" panose="020B0400000000000000" pitchFamily="34" charset="-120"/>
              </a:rPr>
              <a:t> </a:t>
            </a:r>
            <a:r>
              <a:rPr lang="en-US" altLang="zh-TW" dirty="0">
                <a:solidFill>
                  <a:srgbClr val="262626"/>
                </a:solidFill>
                <a:effectLst/>
                <a:latin typeface="PingFang TC" panose="020B0400000000000000" pitchFamily="34" charset="-120"/>
                <a:ea typeface="PingFang TC" panose="020B0400000000000000" pitchFamily="34" charset="-120"/>
              </a:rPr>
              <a:t>sample</a:t>
            </a:r>
            <a:r>
              <a:rPr lang="zh-TW" altLang="en-US" dirty="0">
                <a:solidFill>
                  <a:srgbClr val="262626"/>
                </a:solidFill>
                <a:effectLst/>
                <a:latin typeface="PingFang TC" panose="020B0400000000000000" pitchFamily="34" charset="-120"/>
                <a:ea typeface="PingFang TC" panose="020B0400000000000000" pitchFamily="34" charset="-120"/>
              </a:rPr>
              <a:t>但</a:t>
            </a:r>
            <a:r>
              <a:rPr lang="en-US" altLang="zh-TW" dirty="0">
                <a:solidFill>
                  <a:srgbClr val="262626"/>
                </a:solidFill>
                <a:effectLst/>
                <a:latin typeface="PingFang TC" panose="020B0400000000000000" pitchFamily="34" charset="-120"/>
                <a:ea typeface="PingFang TC" panose="020B0400000000000000" pitchFamily="34" charset="-120"/>
              </a:rPr>
              <a:t>defect</a:t>
            </a:r>
            <a:r>
              <a:rPr lang="zh-TW" altLang="en-US" dirty="0">
                <a:solidFill>
                  <a:srgbClr val="262626"/>
                </a:solidFill>
                <a:effectLst/>
                <a:latin typeface="PingFang TC" panose="020B0400000000000000" pitchFamily="34" charset="-120"/>
                <a:ea typeface="PingFang TC" panose="020B0400000000000000" pitchFamily="34" charset="-120"/>
              </a:rPr>
              <a:t> </a:t>
            </a:r>
            <a:r>
              <a:rPr lang="en-US" altLang="zh-TW" dirty="0">
                <a:solidFill>
                  <a:srgbClr val="262626"/>
                </a:solidFill>
                <a:effectLst/>
                <a:latin typeface="PingFang TC" panose="020B0400000000000000" pitchFamily="34" charset="-120"/>
                <a:ea typeface="PingFang TC" panose="020B0400000000000000" pitchFamily="34" charset="-120"/>
              </a:rPr>
              <a:t>sample</a:t>
            </a:r>
            <a:r>
              <a:rPr lang="zh-TW" altLang="en-US" dirty="0">
                <a:solidFill>
                  <a:srgbClr val="262626"/>
                </a:solidFill>
                <a:effectLst/>
                <a:latin typeface="PingFang TC" panose="020B0400000000000000" pitchFamily="34" charset="-120"/>
                <a:ea typeface="PingFang TC" panose="020B0400000000000000" pitchFamily="34" charset="-120"/>
              </a:rPr>
              <a:t>極少甚至完全沒有，而在測試集中為使實驗足以觀察我們的研究方法在新舊元件的實驗結果。新舊元件都有足夠的</a:t>
            </a:r>
            <a:r>
              <a:rPr lang="en" altLang="zh-TW" dirty="0">
                <a:solidFill>
                  <a:srgbClr val="262626"/>
                </a:solidFill>
                <a:effectLst/>
                <a:latin typeface="Menlo" panose="020B0609030804020204" pitchFamily="49" charset="0"/>
                <a:ea typeface="PingFang TC" panose="020B0400000000000000" pitchFamily="34" charset="-120"/>
              </a:rPr>
              <a:t>normal</a:t>
            </a:r>
            <a:r>
              <a:rPr lang="zh-TW" altLang="en-US" dirty="0">
                <a:solidFill>
                  <a:srgbClr val="262626"/>
                </a:solidFill>
                <a:effectLst/>
                <a:latin typeface="PingFang TC" panose="020B0400000000000000" pitchFamily="34" charset="-120"/>
                <a:ea typeface="PingFang TC" panose="020B0400000000000000" pitchFamily="34" charset="-120"/>
              </a:rPr>
              <a:t>與</a:t>
            </a:r>
            <a:r>
              <a:rPr lang="en-US" altLang="zh-TW" dirty="0">
                <a:solidFill>
                  <a:srgbClr val="262626"/>
                </a:solidFill>
                <a:effectLst/>
                <a:latin typeface="PingFang TC" panose="020B0400000000000000" pitchFamily="34" charset="-120"/>
                <a:ea typeface="PingFang TC" panose="020B0400000000000000" pitchFamily="34" charset="-120"/>
              </a:rPr>
              <a:t>defect sample</a:t>
            </a:r>
            <a:r>
              <a:rPr lang="zh-TW" altLang="en-US" dirty="0">
                <a:solidFill>
                  <a:srgbClr val="262626"/>
                </a:solidFill>
                <a:effectLst/>
                <a:latin typeface="PingFang TC" panose="020B0400000000000000" pitchFamily="34" charset="-120"/>
                <a:ea typeface="PingFang TC" panose="020B0400000000000000" pitchFamily="34" charset="-120"/>
              </a:rPr>
              <a:t>，</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11</a:t>
            </a:fld>
            <a:endParaRPr lang="zh-CN" altLang="en-US"/>
          </a:p>
        </p:txBody>
      </p:sp>
    </p:spTree>
    <p:extLst>
      <p:ext uri="{BB962C8B-B14F-4D97-AF65-F5344CB8AC3E}">
        <p14:creationId xmlns:p14="http://schemas.microsoft.com/office/powerpoint/2010/main" val="237860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618C5-E7C2-C48E-08DC-2D6878FD24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B84970-14C3-A71D-C58A-E8E51DB732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0661E5-FFA0-5265-A0A4-52BBC896432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B24978E-95A6-BE50-3DC8-38FBE09A46DB}"/>
              </a:ext>
            </a:extLst>
          </p:cNvPr>
          <p:cNvSpPr>
            <a:spLocks noGrp="1"/>
          </p:cNvSpPr>
          <p:nvPr>
            <p:ph type="sldNum" sz="quarter" idx="10"/>
          </p:nvPr>
        </p:nvSpPr>
        <p:spPr/>
        <p:txBody>
          <a:bodyPr/>
          <a:lstStyle/>
          <a:p>
            <a:fld id="{AE847B17-AD01-4D47-BDF4-A13317929404}" type="slidenum">
              <a:rPr lang="zh-CN" altLang="en-US" smtClean="0"/>
              <a:t>12</a:t>
            </a:fld>
            <a:endParaRPr lang="zh-CN" altLang="en-US"/>
          </a:p>
        </p:txBody>
      </p:sp>
    </p:spTree>
    <p:extLst>
      <p:ext uri="{BB962C8B-B14F-4D97-AF65-F5344CB8AC3E}">
        <p14:creationId xmlns:p14="http://schemas.microsoft.com/office/powerpoint/2010/main" val="24580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solidFill>
                  <a:srgbClr val="262626"/>
                </a:solidFill>
                <a:effectLst/>
                <a:latin typeface="PingFang TC" panose="020B0400000000000000" pitchFamily="34" charset="-120"/>
                <a:ea typeface="PingFang TC" panose="020B0400000000000000" pitchFamily="34" charset="-120"/>
              </a:rPr>
              <a:t>首先，我們採用了一種基於隨機過程的模型，</a:t>
            </a:r>
            <a:r>
              <a:rPr lang="en-US" altLang="zh-TW" sz="1800" dirty="0">
                <a:solidFill>
                  <a:srgbClr val="262626"/>
                </a:solidFill>
                <a:effectLst/>
                <a:latin typeface="PingFang TC" panose="020B0400000000000000" pitchFamily="34" charset="-120"/>
                <a:ea typeface="PingFang TC" panose="020B0400000000000000" pitchFamily="34" charset="-120"/>
              </a:rPr>
              <a:t>gaussian process </a:t>
            </a:r>
            <a:r>
              <a:rPr lang="zh-TW" altLang="en-US" sz="1800" dirty="0">
                <a:solidFill>
                  <a:srgbClr val="262626"/>
                </a:solidFill>
                <a:effectLst/>
                <a:latin typeface="PingFang TC" panose="020B0400000000000000" pitchFamily="34" charset="-120"/>
                <a:ea typeface="PingFang TC" panose="020B0400000000000000" pitchFamily="34" charset="-120"/>
              </a:rPr>
              <a:t>，在假設每一組輸出都符合</a:t>
            </a:r>
            <a:r>
              <a:rPr lang="en-US" altLang="zh-TW" sz="1800" dirty="0">
                <a:solidFill>
                  <a:srgbClr val="262626"/>
                </a:solidFill>
                <a:effectLst/>
                <a:latin typeface="PingFang TC" panose="020B0400000000000000" pitchFamily="34" charset="-120"/>
                <a:ea typeface="PingFang TC" panose="020B0400000000000000" pitchFamily="34" charset="-120"/>
              </a:rPr>
              <a:t>gaussian distribution</a:t>
            </a:r>
            <a:r>
              <a:rPr lang="zh-TW" altLang="en-US" sz="1800" dirty="0">
                <a:solidFill>
                  <a:srgbClr val="262626"/>
                </a:solidFill>
                <a:effectLst/>
                <a:latin typeface="PingFang TC" panose="020B0400000000000000" pitchFamily="34" charset="-120"/>
                <a:ea typeface="PingFang TC" panose="020B0400000000000000" pitchFamily="34" charset="-120"/>
              </a:rPr>
              <a:t>的前提下，</a:t>
            </a:r>
            <a:r>
              <a:rPr lang="en-US" altLang="zh-TW" sz="1800" dirty="0">
                <a:solidFill>
                  <a:srgbClr val="262626"/>
                </a:solidFill>
                <a:effectLst/>
                <a:latin typeface="PingFang TC" panose="020B0400000000000000" pitchFamily="34" charset="-120"/>
                <a:ea typeface="PingFang TC" panose="020B0400000000000000" pitchFamily="34" charset="-120"/>
              </a:rPr>
              <a:t>gaussian process</a:t>
            </a:r>
            <a:r>
              <a:rPr lang="zh-TW" altLang="en-US" sz="1800" dirty="0">
                <a:solidFill>
                  <a:srgbClr val="262626"/>
                </a:solidFill>
                <a:effectLst/>
                <a:latin typeface="PingFang TC" panose="020B0400000000000000" pitchFamily="34" charset="-120"/>
                <a:ea typeface="PingFang TC" panose="020B0400000000000000" pitchFamily="34" charset="-120"/>
              </a:rPr>
              <a:t>會定義每筆輸入與其可能輸出值的</a:t>
            </a:r>
            <a:r>
              <a:rPr lang="en-US" altLang="zh-TW" sz="1800" dirty="0">
                <a:solidFill>
                  <a:srgbClr val="262626"/>
                </a:solidFill>
                <a:effectLst/>
                <a:latin typeface="PingFang TC" panose="020B0400000000000000" pitchFamily="34" charset="-120"/>
                <a:ea typeface="PingFang TC" panose="020B0400000000000000" pitchFamily="34" charset="-120"/>
              </a:rPr>
              <a:t>gaussian distribution</a:t>
            </a:r>
            <a:r>
              <a:rPr lang="zh-TW" altLang="en-US" sz="1800" dirty="0">
                <a:solidFill>
                  <a:srgbClr val="262626"/>
                </a:solidFill>
                <a:effectLst/>
                <a:latin typeface="PingFang TC" panose="020B0400000000000000" pitchFamily="34" charset="-120"/>
                <a:ea typeface="PingFang TC" panose="020B0400000000000000" pitchFamily="34" charset="-120"/>
              </a:rPr>
              <a:t>，</a:t>
            </a:r>
            <a:endParaRPr lang="en-US" altLang="zh-TW" sz="1800" dirty="0">
              <a:solidFill>
                <a:srgbClr val="262626"/>
              </a:solidFill>
              <a:effectLst/>
              <a:latin typeface="PingFang TC" panose="020B0400000000000000" pitchFamily="34" charset="-120"/>
              <a:ea typeface="PingFang TC" panose="020B0400000000000000"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solidFill>
                  <a:srgbClr val="262626"/>
                </a:solidFill>
                <a:effectLst/>
                <a:latin typeface="PingFang TC" panose="020B0400000000000000" pitchFamily="34" charset="-120"/>
                <a:ea typeface="PingFang TC" panose="020B0400000000000000" pitchFamily="34" charset="-120"/>
              </a:rPr>
              <a:t>並以</a:t>
            </a:r>
            <a:r>
              <a:rPr lang="en-US" altLang="zh-TW" sz="1800" dirty="0">
                <a:solidFill>
                  <a:srgbClr val="262626"/>
                </a:solidFill>
                <a:effectLst/>
                <a:latin typeface="PingFang TC" panose="020B0400000000000000" pitchFamily="34" charset="-120"/>
                <a:ea typeface="PingFang TC" panose="020B0400000000000000" pitchFamily="34" charset="-120"/>
              </a:rPr>
              <a:t>gaussian process</a:t>
            </a:r>
            <a:r>
              <a:rPr lang="zh-TW" altLang="en-US" sz="1800" dirty="0">
                <a:solidFill>
                  <a:srgbClr val="262626"/>
                </a:solidFill>
                <a:effectLst/>
                <a:latin typeface="PingFang TC" panose="020B0400000000000000" pitchFamily="34" charset="-120"/>
                <a:ea typeface="PingFang TC" panose="020B0400000000000000" pitchFamily="34" charset="-120"/>
              </a:rPr>
              <a:t>在已知樣本的</a:t>
            </a:r>
            <a:r>
              <a:rPr lang="en-US" altLang="zh-TW" sz="1800" dirty="0">
                <a:solidFill>
                  <a:srgbClr val="262626"/>
                </a:solidFill>
                <a:effectLst/>
                <a:latin typeface="PingFang TC" panose="020B0400000000000000" pitchFamily="34" charset="-120"/>
                <a:ea typeface="PingFang TC" panose="020B0400000000000000" pitchFamily="34" charset="-120"/>
              </a:rPr>
              <a:t>gaussian distribution</a:t>
            </a:r>
            <a:r>
              <a:rPr lang="zh-TW" altLang="en-US" sz="1800" dirty="0">
                <a:solidFill>
                  <a:srgbClr val="262626"/>
                </a:solidFill>
                <a:effectLst/>
                <a:latin typeface="PingFang TC" panose="020B0400000000000000" pitchFamily="34" charset="-120"/>
                <a:ea typeface="PingFang TC" panose="020B0400000000000000" pitchFamily="34" charset="-120"/>
              </a:rPr>
              <a:t>為條件，推論出新輸入資料的輸出值為何。</a:t>
            </a:r>
            <a:endParaRPr lang="en-US" altLang="zh-TW" sz="1800" dirty="0">
              <a:solidFill>
                <a:srgbClr val="262626"/>
              </a:solidFill>
              <a:effectLst/>
              <a:latin typeface="PingFang TC" panose="020B0400000000000000" pitchFamily="34" charset="-120"/>
              <a:ea typeface="PingFang TC" panose="020B0400000000000000"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solidFill>
                  <a:srgbClr val="262626"/>
                </a:solidFill>
                <a:effectLst/>
                <a:latin typeface="Menlo" panose="020B0609030804020204" pitchFamily="49" charset="0"/>
              </a:rPr>
              <a:t>我們為了提升訓練的效率，設定</a:t>
            </a:r>
            <a:r>
              <a:rPr lang="en-US" altLang="zh-TW" sz="1800" dirty="0">
                <a:solidFill>
                  <a:srgbClr val="262626"/>
                </a:solidFill>
                <a:effectLst/>
                <a:latin typeface="Menlo" panose="020B0609030804020204" pitchFamily="49" charset="0"/>
              </a:rPr>
              <a:t>inducing point</a:t>
            </a:r>
            <a:r>
              <a:rPr lang="zh-TW" altLang="en-US" sz="1800" dirty="0">
                <a:solidFill>
                  <a:srgbClr val="262626"/>
                </a:solidFill>
                <a:effectLst/>
                <a:latin typeface="Menlo" panose="020B0609030804020204" pitchFamily="49" charset="0"/>
              </a:rPr>
              <a:t>與預測類別的數量相同，使模型可直接以每個元件種類原型的</a:t>
            </a:r>
            <a:r>
              <a:rPr lang="en-US" altLang="zh-TW" sz="1800" dirty="0">
                <a:solidFill>
                  <a:srgbClr val="262626"/>
                </a:solidFill>
                <a:effectLst/>
                <a:latin typeface="Menlo" panose="020B0609030804020204" pitchFamily="49" charset="0"/>
              </a:rPr>
              <a:t>gaussian distribution</a:t>
            </a:r>
            <a:r>
              <a:rPr lang="zh-TW" altLang="en-US" sz="1800" dirty="0">
                <a:solidFill>
                  <a:srgbClr val="262626"/>
                </a:solidFill>
                <a:effectLst/>
                <a:latin typeface="Menlo" panose="020B0609030804020204" pitchFamily="49" charset="0"/>
              </a:rPr>
              <a:t>為條件來做推論，我們將這種</a:t>
            </a:r>
            <a:r>
              <a:rPr lang="en-US" altLang="zh-TW" sz="1800" dirty="0">
                <a:solidFill>
                  <a:srgbClr val="262626"/>
                </a:solidFill>
                <a:effectLst/>
                <a:latin typeface="Menlo" panose="020B0609030804020204" pitchFamily="49" charset="0"/>
              </a:rPr>
              <a:t>prototypical conditional</a:t>
            </a:r>
            <a:r>
              <a:rPr lang="zh-TW" altLang="en-US" sz="1800" dirty="0">
                <a:solidFill>
                  <a:srgbClr val="262626"/>
                </a:solidFill>
                <a:effectLst/>
                <a:latin typeface="Menlo" panose="020B0609030804020204" pitchFamily="49" charset="0"/>
              </a:rPr>
              <a:t> </a:t>
            </a:r>
            <a:r>
              <a:rPr lang="en-US" altLang="zh-TW" sz="1800" dirty="0">
                <a:solidFill>
                  <a:srgbClr val="262626"/>
                </a:solidFill>
                <a:effectLst/>
                <a:latin typeface="Menlo" panose="020B0609030804020204" pitchFamily="49" charset="0"/>
              </a:rPr>
              <a:t>inference</a:t>
            </a:r>
            <a:r>
              <a:rPr lang="zh-TW" altLang="en-US" sz="1800" dirty="0">
                <a:solidFill>
                  <a:srgbClr val="262626"/>
                </a:solidFill>
                <a:effectLst/>
                <a:latin typeface="Menlo" panose="020B0609030804020204" pitchFamily="49" charset="0"/>
              </a:rPr>
              <a:t>稱作</a:t>
            </a:r>
            <a:r>
              <a:rPr lang="en-US" altLang="zh-TW" sz="1800" dirty="0">
                <a:solidFill>
                  <a:srgbClr val="262626"/>
                </a:solidFill>
                <a:effectLst/>
                <a:latin typeface="Menlo" panose="020B0609030804020204" pitchFamily="49" charset="0"/>
              </a:rPr>
              <a:t>inducing point</a:t>
            </a:r>
            <a:r>
              <a:rPr lang="zh-TW" altLang="en-US" sz="1800" dirty="0">
                <a:solidFill>
                  <a:srgbClr val="262626"/>
                </a:solidFill>
                <a:effectLst/>
                <a:latin typeface="Menlo" panose="020B0609030804020204" pitchFamily="49" charset="0"/>
              </a:rPr>
              <a:t> </a:t>
            </a:r>
            <a:r>
              <a:rPr lang="en-US" altLang="zh-TW" sz="1800" dirty="0">
                <a:solidFill>
                  <a:srgbClr val="262626"/>
                </a:solidFill>
                <a:effectLst/>
                <a:latin typeface="Menlo" panose="020B0609030804020204" pitchFamily="49" charset="0"/>
              </a:rPr>
              <a:t> gaussian process classifier</a:t>
            </a:r>
            <a:r>
              <a:rPr lang="zh-TW" altLang="en-US" sz="1800" dirty="0">
                <a:solidFill>
                  <a:srgbClr val="262626"/>
                </a:solidFill>
                <a:effectLst/>
                <a:latin typeface="Menlo" panose="020B0609030804020204" pitchFamily="49" charset="0"/>
              </a:rPr>
              <a:t>，並且在第二階段加強</a:t>
            </a:r>
            <a:r>
              <a:rPr lang="en-US" altLang="zh-TW" sz="1800" dirty="0">
                <a:solidFill>
                  <a:srgbClr val="262626"/>
                </a:solidFill>
                <a:effectLst/>
                <a:latin typeface="Menlo" panose="020B0609030804020204" pitchFamily="49" charset="0"/>
              </a:rPr>
              <a:t>gaussian process classifier</a:t>
            </a:r>
            <a:r>
              <a:rPr lang="zh-TW" altLang="en-US" sz="1800" dirty="0">
                <a:solidFill>
                  <a:srgbClr val="262626"/>
                </a:solidFill>
                <a:effectLst/>
                <a:latin typeface="Menlo" panose="020B0609030804020204" pitchFamily="49" charset="0"/>
              </a:rPr>
              <a:t>訓練時，會將</a:t>
            </a:r>
            <a:r>
              <a:rPr lang="en-US" altLang="zh-TW" sz="1800" dirty="0">
                <a:solidFill>
                  <a:srgbClr val="262626"/>
                </a:solidFill>
                <a:effectLst/>
                <a:latin typeface="Menlo" panose="020B0609030804020204" pitchFamily="49" charset="0"/>
              </a:rPr>
              <a:t>inducing point </a:t>
            </a:r>
            <a:r>
              <a:rPr lang="zh-TW" altLang="en-US" sz="1800" dirty="0">
                <a:solidFill>
                  <a:srgbClr val="262626"/>
                </a:solidFill>
                <a:effectLst/>
                <a:latin typeface="Menlo" panose="020B0609030804020204" pitchFamily="49" charset="0"/>
              </a:rPr>
              <a:t>增加為預測類別的</a:t>
            </a:r>
            <a:r>
              <a:rPr lang="en-US" altLang="zh-TW" sz="1800" dirty="0">
                <a:solidFill>
                  <a:srgbClr val="262626"/>
                </a:solidFill>
                <a:effectLst/>
                <a:latin typeface="Menlo" panose="020B0609030804020204" pitchFamily="49" charset="0"/>
              </a:rPr>
              <a:t>50</a:t>
            </a:r>
            <a:r>
              <a:rPr lang="zh-TW" altLang="en-US" sz="1800" dirty="0">
                <a:solidFill>
                  <a:srgbClr val="262626"/>
                </a:solidFill>
                <a:effectLst/>
                <a:latin typeface="Menlo" panose="020B0609030804020204" pitchFamily="49" charset="0"/>
              </a:rPr>
              <a:t>倍來提高</a:t>
            </a:r>
            <a:r>
              <a:rPr lang="en-US" altLang="zh-TW" sz="1800" dirty="0">
                <a:solidFill>
                  <a:srgbClr val="262626"/>
                </a:solidFill>
                <a:effectLst/>
                <a:latin typeface="Menlo" panose="020B0609030804020204" pitchFamily="49" charset="0"/>
              </a:rPr>
              <a:t>gaussian process classifier</a:t>
            </a:r>
            <a:r>
              <a:rPr lang="zh-TW" altLang="en-US" sz="1800" dirty="0">
                <a:solidFill>
                  <a:srgbClr val="262626"/>
                </a:solidFill>
                <a:effectLst/>
                <a:latin typeface="Menlo" panose="020B0609030804020204" pitchFamily="49" charset="0"/>
              </a:rPr>
              <a:t>推論的準確性。</a:t>
            </a:r>
            <a:endParaRPr lang="en-US" altLang="zh-TW" sz="1800" dirty="0">
              <a:solidFill>
                <a:srgbClr val="26262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solidFill>
                  <a:srgbClr val="262626"/>
                </a:solidFill>
                <a:effectLst/>
                <a:latin typeface="Menlo" panose="020B0609030804020204" pitchFamily="49" charset="0"/>
              </a:rPr>
              <a:t>最後，我們將</a:t>
            </a:r>
            <a:r>
              <a:rPr lang="en-US" altLang="zh-TW" sz="1800" dirty="0">
                <a:solidFill>
                  <a:srgbClr val="262626"/>
                </a:solidFill>
                <a:effectLst/>
                <a:latin typeface="Menlo" panose="020B0609030804020204" pitchFamily="49" charset="0"/>
              </a:rPr>
              <a:t>gaussian process</a:t>
            </a:r>
            <a:r>
              <a:rPr lang="zh-TW" altLang="en-US" sz="1800" dirty="0">
                <a:solidFill>
                  <a:srgbClr val="262626"/>
                </a:solidFill>
                <a:effectLst/>
                <a:latin typeface="Menlo" panose="020B0609030804020204" pitchFamily="49" charset="0"/>
              </a:rPr>
              <a:t>的</a:t>
            </a:r>
            <a:r>
              <a:rPr lang="en-US" altLang="zh-TW" sz="1800" dirty="0">
                <a:solidFill>
                  <a:srgbClr val="262626"/>
                </a:solidFill>
                <a:effectLst/>
                <a:latin typeface="Menlo" panose="020B0609030804020204" pitchFamily="49" charset="0"/>
              </a:rPr>
              <a:t>probabilities</a:t>
            </a:r>
            <a:r>
              <a:rPr lang="zh-TW" altLang="en-US" sz="1800" dirty="0">
                <a:solidFill>
                  <a:srgbClr val="262626"/>
                </a:solidFill>
                <a:effectLst/>
                <a:latin typeface="Menlo" panose="020B0609030804020204" pitchFamily="49" charset="0"/>
              </a:rPr>
              <a:t>轉換為對瑕疵的偵測。</a:t>
            </a:r>
            <a:endParaRPr lang="en-US" altLang="zh-TW" sz="1800" dirty="0">
              <a:solidFill>
                <a:srgbClr val="26262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dirty="0">
              <a:solidFill>
                <a:srgbClr val="262626"/>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13</a:t>
            </a:fld>
            <a:endParaRPr lang="zh-CN" altLang="en-US"/>
          </a:p>
        </p:txBody>
      </p:sp>
    </p:spTree>
    <p:extLst>
      <p:ext uri="{BB962C8B-B14F-4D97-AF65-F5344CB8AC3E}">
        <p14:creationId xmlns:p14="http://schemas.microsoft.com/office/powerpoint/2010/main" val="2528829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接下來我們將</a:t>
            </a:r>
            <a:r>
              <a:rPr lang="en" altLang="zh-TW" dirty="0">
                <a:solidFill>
                  <a:srgbClr val="262626"/>
                </a:solidFill>
                <a:effectLst/>
                <a:latin typeface="Menlo" panose="020B0609030804020204" pitchFamily="49" charset="0"/>
              </a:rPr>
              <a:t>Gaussian process and cross entropy hybrid model</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簡稱為</a:t>
            </a:r>
            <a:r>
              <a:rPr lang="en" altLang="zh-TW" dirty="0">
                <a:solidFill>
                  <a:srgbClr val="262626"/>
                </a:solidFill>
                <a:effectLst/>
                <a:latin typeface="Menlo" panose="020B0609030804020204" pitchFamily="49" charset="0"/>
              </a:rPr>
              <a:t>GPCE hybrid model</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在</a:t>
            </a:r>
            <a:r>
              <a:rPr lang="en" altLang="zh-TW" dirty="0">
                <a:solidFill>
                  <a:srgbClr val="262626"/>
                </a:solidFill>
                <a:effectLst/>
                <a:latin typeface="Menlo" panose="020B0609030804020204" pitchFamily="49" charset="0"/>
              </a:rPr>
              <a:t>defect detection</a:t>
            </a:r>
            <a:r>
              <a:rPr lang="zh-TW" altLang="en-US" dirty="0">
                <a:solidFill>
                  <a:srgbClr val="262626"/>
                </a:solidFill>
                <a:effectLst/>
                <a:latin typeface="PingFang TC" panose="020B0400000000000000" pitchFamily="34" charset="-120"/>
                <a:ea typeface="PingFang TC" panose="020B0400000000000000" pitchFamily="34" charset="-120"/>
              </a:rPr>
              <a:t>上</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Menlo" panose="020B0609030804020204" pitchFamily="49" charset="0"/>
              </a:rPr>
              <a:t>的</a:t>
            </a:r>
            <a:r>
              <a:rPr lang="en-US" altLang="zh-TW" dirty="0">
                <a:solidFill>
                  <a:srgbClr val="262626"/>
                </a:solidFill>
                <a:effectLst/>
                <a:latin typeface="Menlo" panose="020B0609030804020204" pitchFamily="49" charset="0"/>
              </a:rPr>
              <a:t>expert1</a:t>
            </a:r>
            <a:r>
              <a:rPr lang="zh-TW" altLang="en-US" dirty="0">
                <a:solidFill>
                  <a:srgbClr val="262626"/>
                </a:solidFill>
                <a:effectLst/>
                <a:latin typeface="Menlo" panose="020B0609030804020204" pitchFamily="49" charset="0"/>
              </a:rPr>
              <a:t>是</a:t>
            </a:r>
            <a:r>
              <a:rPr lang="en-US" altLang="zh-TW" dirty="0">
                <a:solidFill>
                  <a:srgbClr val="262626"/>
                </a:solidFill>
                <a:effectLst/>
                <a:latin typeface="Menlo" panose="020B0609030804020204" pitchFamily="49" charset="0"/>
              </a:rPr>
              <a:t>MLP classifier</a:t>
            </a:r>
            <a:r>
              <a:rPr lang="zh-TW" altLang="en-US" dirty="0">
                <a:solidFill>
                  <a:srgbClr val="262626"/>
                </a:solidFill>
                <a:effectLst/>
                <a:latin typeface="Menlo" panose="020B0609030804020204" pitchFamily="49" charset="0"/>
              </a:rPr>
              <a:t> </a:t>
            </a:r>
            <a:r>
              <a:rPr lang="en-US" altLang="zh-TW" dirty="0">
                <a:solidFill>
                  <a:srgbClr val="262626"/>
                </a:solidFill>
                <a:effectLst/>
                <a:latin typeface="Menlo" panose="020B0609030804020204" pitchFamily="49" charset="0"/>
              </a:rPr>
              <a:t>+</a:t>
            </a:r>
            <a:r>
              <a:rPr lang="zh-TW" altLang="en-US" dirty="0">
                <a:solidFill>
                  <a:srgbClr val="262626"/>
                </a:solidFill>
                <a:effectLst/>
                <a:latin typeface="Menlo" panose="020B0609030804020204" pitchFamily="49" charset="0"/>
              </a:rPr>
              <a:t> </a:t>
            </a:r>
            <a:r>
              <a:rPr lang="en-US" altLang="zh-TW" dirty="0">
                <a:solidFill>
                  <a:srgbClr val="262626"/>
                </a:solidFill>
                <a:effectLst/>
                <a:latin typeface="Menlo" panose="020B0609030804020204" pitchFamily="49" charset="0"/>
              </a:rPr>
              <a:t>cross entropy</a:t>
            </a:r>
            <a:r>
              <a:rPr lang="zh-TW" altLang="en-US" dirty="0">
                <a:solidFill>
                  <a:srgbClr val="262626"/>
                </a:solidFill>
                <a:effectLst/>
                <a:latin typeface="Menlo" panose="020B0609030804020204" pitchFamily="49" charset="0"/>
              </a:rPr>
              <a:t>，</a:t>
            </a:r>
            <a:r>
              <a:rPr lang="zh-TW" altLang="en-US" dirty="0">
                <a:solidFill>
                  <a:srgbClr val="262626"/>
                </a:solidFill>
                <a:effectLst/>
                <a:latin typeface="PingFang TC" panose="020B0400000000000000" pitchFamily="34" charset="-120"/>
                <a:ea typeface="PingFang TC" panose="020B0400000000000000" pitchFamily="34" charset="-120"/>
              </a:rPr>
              <a:t>若只使用</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Menlo" panose="020B0609030804020204" pitchFamily="49" charset="0"/>
              </a:rPr>
              <a:t>，直接以</a:t>
            </a:r>
            <a:r>
              <a:rPr lang="en-US" altLang="zh-TW" dirty="0">
                <a:solidFill>
                  <a:srgbClr val="262626"/>
                </a:solidFill>
                <a:effectLst/>
                <a:latin typeface="Menlo" panose="020B0609030804020204" pitchFamily="49" charset="0"/>
              </a:rPr>
              <a:t>decision boundary </a:t>
            </a:r>
            <a:r>
              <a:rPr lang="zh-TW" altLang="en-US" dirty="0">
                <a:solidFill>
                  <a:srgbClr val="262626"/>
                </a:solidFill>
                <a:effectLst/>
                <a:latin typeface="PingFang TC" panose="020B0400000000000000" pitchFamily="34" charset="-120"/>
                <a:ea typeface="PingFang TC" panose="020B0400000000000000" pitchFamily="34" charset="-120"/>
              </a:rPr>
              <a:t>分類是否有瑕疵，會因為</a:t>
            </a:r>
            <a:r>
              <a:rPr lang="en-US" altLang="zh-TW" dirty="0">
                <a:solidFill>
                  <a:srgbClr val="262626"/>
                </a:solidFill>
                <a:effectLst/>
                <a:latin typeface="PingFang TC" panose="020B0400000000000000" pitchFamily="34" charset="-120"/>
                <a:ea typeface="PingFang TC" panose="020B0400000000000000" pitchFamily="34" charset="-120"/>
              </a:rPr>
              <a:t>new component </a:t>
            </a:r>
            <a:r>
              <a:rPr lang="zh-TW" altLang="en-US" dirty="0">
                <a:solidFill>
                  <a:srgbClr val="262626"/>
                </a:solidFill>
                <a:effectLst/>
                <a:latin typeface="PingFang TC" panose="020B0400000000000000" pitchFamily="34" charset="-120"/>
                <a:ea typeface="PingFang TC" panose="020B0400000000000000" pitchFamily="34" charset="-120"/>
              </a:rPr>
              <a:t>的瑕疵元件不足導致這部分判別結果較差，而</a:t>
            </a:r>
            <a:r>
              <a:rPr lang="en" altLang="zh-TW" dirty="0">
                <a:solidFill>
                  <a:srgbClr val="262626"/>
                </a:solidFill>
                <a:effectLst/>
                <a:latin typeface="Menlo" panose="020B0609030804020204" pitchFamily="49" charset="0"/>
              </a:rPr>
              <a:t>expert2</a:t>
            </a:r>
            <a:r>
              <a:rPr lang="zh-TW" altLang="en-US" dirty="0">
                <a:solidFill>
                  <a:srgbClr val="262626"/>
                </a:solidFill>
                <a:effectLst/>
                <a:latin typeface="Menlo" panose="020B0609030804020204" pitchFamily="49" charset="0"/>
              </a:rPr>
              <a:t>是</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 altLang="zh-TW" dirty="0">
                <a:solidFill>
                  <a:srgbClr val="262626"/>
                </a:solidFill>
                <a:effectLst/>
                <a:latin typeface="Menlo" panose="020B0609030804020204" pitchFamily="49" charset="0"/>
              </a:rPr>
              <a:t>gaussian process</a:t>
            </a:r>
            <a:r>
              <a:rPr lang="zh-TW" altLang="en-US" dirty="0">
                <a:solidFill>
                  <a:srgbClr val="262626"/>
                </a:solidFill>
                <a:effectLst/>
                <a:latin typeface="PingFang TC" panose="020B0400000000000000" pitchFamily="34" charset="-120"/>
                <a:ea typeface="PingFang TC" panose="020B0400000000000000" pitchFamily="34" charset="-120"/>
              </a:rPr>
              <a:t>分類元件種類，在這邊我們只使用</a:t>
            </a:r>
            <a:r>
              <a:rPr lang="en-US" altLang="zh-TW" dirty="0">
                <a:solidFill>
                  <a:srgbClr val="262626"/>
                </a:solidFill>
                <a:effectLst/>
                <a:latin typeface="PingFang TC" panose="020B0400000000000000" pitchFamily="34" charset="-120"/>
                <a:ea typeface="PingFang TC" panose="020B0400000000000000" pitchFamily="34" charset="-120"/>
              </a:rPr>
              <a:t>good sample</a:t>
            </a:r>
            <a:r>
              <a:rPr lang="zh-TW" altLang="en-US" dirty="0">
                <a:solidFill>
                  <a:srgbClr val="262626"/>
                </a:solidFill>
                <a:effectLst/>
                <a:latin typeface="PingFang TC" panose="020B0400000000000000" pitchFamily="34" charset="-120"/>
                <a:ea typeface="PingFang TC" panose="020B0400000000000000" pitchFamily="34" charset="-120"/>
              </a:rPr>
              <a:t>訓練，使</a:t>
            </a:r>
            <a:r>
              <a:rPr lang="en-US" altLang="zh-TW" dirty="0">
                <a:solidFill>
                  <a:srgbClr val="262626"/>
                </a:solidFill>
                <a:effectLst/>
                <a:latin typeface="PingFang TC" panose="020B0400000000000000" pitchFamily="34" charset="-120"/>
                <a:ea typeface="PingFang TC" panose="020B0400000000000000" pitchFamily="34" charset="-120"/>
              </a:rPr>
              <a:t>gaussian process</a:t>
            </a:r>
            <a:r>
              <a:rPr lang="zh-TW" altLang="en-US" dirty="0">
                <a:solidFill>
                  <a:srgbClr val="262626"/>
                </a:solidFill>
                <a:effectLst/>
                <a:latin typeface="PingFang TC" panose="020B0400000000000000" pitchFamily="34" charset="-120"/>
                <a:ea typeface="PingFang TC" panose="020B0400000000000000" pitchFamily="34" charset="-120"/>
              </a:rPr>
              <a:t>在</a:t>
            </a:r>
            <a:r>
              <a:rPr lang="en-US" altLang="zh-TW" dirty="0">
                <a:solidFill>
                  <a:srgbClr val="262626"/>
                </a:solidFill>
                <a:effectLst/>
                <a:latin typeface="PingFang TC" panose="020B0400000000000000" pitchFamily="34" charset="-120"/>
                <a:ea typeface="PingFang TC" panose="020B0400000000000000" pitchFamily="34" charset="-120"/>
              </a:rPr>
              <a:t>good sample</a:t>
            </a:r>
            <a:r>
              <a:rPr lang="zh-TW" altLang="en-US" dirty="0">
                <a:solidFill>
                  <a:srgbClr val="262626"/>
                </a:solidFill>
                <a:effectLst/>
                <a:latin typeface="PingFang TC" panose="020B0400000000000000" pitchFamily="34" charset="-120"/>
                <a:ea typeface="PingFang TC" panose="020B0400000000000000" pitchFamily="34" charset="-120"/>
              </a:rPr>
              <a:t>估計的信心度比較高，而沒看過的瑕疵元件會有較高的不確定性，我們藉由</a:t>
            </a:r>
            <a:r>
              <a:rPr lang="en" altLang="zh-TW" dirty="0">
                <a:solidFill>
                  <a:srgbClr val="262626"/>
                </a:solidFill>
                <a:effectLst/>
                <a:latin typeface="Menlo" panose="020B0609030804020204" pitchFamily="49" charset="0"/>
              </a:rPr>
              <a:t>hybrid expert</a:t>
            </a:r>
            <a:r>
              <a:rPr lang="zh-TW" altLang="en-US" dirty="0">
                <a:solidFill>
                  <a:srgbClr val="262626"/>
                </a:solidFill>
                <a:effectLst/>
                <a:latin typeface="PingFang TC" panose="020B0400000000000000" pitchFamily="34" charset="-120"/>
                <a:ea typeface="PingFang TC" panose="020B0400000000000000" pitchFamily="34" charset="-120"/>
              </a:rPr>
              <a:t>的方式結合</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expert2</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使得</a:t>
            </a:r>
            <a:r>
              <a:rPr lang="en-US" altLang="zh-TW" dirty="0">
                <a:solidFill>
                  <a:srgbClr val="262626"/>
                </a:solidFill>
                <a:effectLst/>
                <a:latin typeface="PingFang TC" panose="020B0400000000000000" pitchFamily="34" charset="-120"/>
                <a:ea typeface="PingFang TC" panose="020B0400000000000000" pitchFamily="34" charset="-120"/>
              </a:rPr>
              <a:t>hybrid expert</a:t>
            </a:r>
            <a:r>
              <a:rPr lang="zh-TW" altLang="en-US" dirty="0">
                <a:solidFill>
                  <a:srgbClr val="262626"/>
                </a:solidFill>
                <a:effectLst/>
                <a:latin typeface="PingFang TC" panose="020B0400000000000000" pitchFamily="34" charset="-120"/>
                <a:ea typeface="PingFang TC" panose="020B0400000000000000" pitchFamily="34" charset="-120"/>
              </a:rPr>
              <a:t>既能判別出瑕疵元件，也能將較高不確定性的元件判為</a:t>
            </a:r>
            <a:r>
              <a:rPr lang="en-US" altLang="zh-TW" dirty="0">
                <a:solidFill>
                  <a:srgbClr val="262626"/>
                </a:solidFill>
                <a:effectLst/>
                <a:latin typeface="PingFang TC" panose="020B0400000000000000" pitchFamily="34" charset="-120"/>
                <a:ea typeface="PingFang TC" panose="020B0400000000000000" pitchFamily="34" charset="-120"/>
              </a:rPr>
              <a:t>indeterminate</a:t>
            </a:r>
            <a:r>
              <a:rPr lang="zh-TW" altLang="en-US" dirty="0">
                <a:solidFill>
                  <a:srgbClr val="262626"/>
                </a:solidFill>
                <a:effectLst/>
                <a:latin typeface="PingFang TC" panose="020B0400000000000000" pitchFamily="34" charset="-120"/>
                <a:ea typeface="PingFang TC" panose="020B0400000000000000" pitchFamily="34" charset="-120"/>
              </a:rPr>
              <a:t>。</a:t>
            </a:r>
            <a:endParaRPr lang="en-US" altLang="zh-TW" dirty="0">
              <a:solidFill>
                <a:srgbClr val="262626"/>
              </a:solidFill>
              <a:effectLst/>
              <a:latin typeface="PingFang TC" panose="020B0400000000000000" pitchFamily="34" charset="-12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14</a:t>
            </a:fld>
            <a:endParaRPr lang="zh-CN" altLang="en-US"/>
          </a:p>
        </p:txBody>
      </p:sp>
    </p:spTree>
    <p:extLst>
      <p:ext uri="{BB962C8B-B14F-4D97-AF65-F5344CB8AC3E}">
        <p14:creationId xmlns:p14="http://schemas.microsoft.com/office/powerpoint/2010/main" val="2985929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下圖是</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的流程，會先經由一個共通的</a:t>
            </a:r>
            <a:r>
              <a:rPr lang="en-US" altLang="zh-TW" dirty="0">
                <a:solidFill>
                  <a:srgbClr val="262626"/>
                </a:solidFill>
                <a:effectLst/>
                <a:latin typeface="Menlo" panose="020B0609030804020204" pitchFamily="49" charset="0"/>
                <a:ea typeface="PingFang TC" panose="020B0400000000000000" pitchFamily="34" charset="-12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提取出樣本特徵，接著分為</a:t>
            </a:r>
            <a:r>
              <a:rPr lang="en" altLang="zh-TW" dirty="0">
                <a:solidFill>
                  <a:srgbClr val="262626"/>
                </a:solidFill>
                <a:effectLst/>
                <a:latin typeface="Menlo" panose="020B0609030804020204" pitchFamily="49" charset="0"/>
              </a:rPr>
              <a:t>upper branch</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判別出瑕疵與否作為</a:t>
            </a:r>
            <a:r>
              <a:rPr lang="en" altLang="zh-TW" dirty="0">
                <a:solidFill>
                  <a:srgbClr val="262626"/>
                </a:solidFill>
                <a:effectLst/>
                <a:latin typeface="Menlo" panose="020B0609030804020204" pitchFamily="49" charset="0"/>
              </a:rPr>
              <a:t>y^1_def</a:t>
            </a:r>
            <a:r>
              <a:rPr lang="zh-TW" altLang="en-US" dirty="0">
                <a:solidFill>
                  <a:srgbClr val="262626"/>
                </a:solidFill>
                <a:effectLst/>
                <a:latin typeface="Menlo" panose="020B0609030804020204" pitchFamily="49" charset="0"/>
              </a:rPr>
              <a:t>的結果</a:t>
            </a:r>
            <a:r>
              <a:rPr lang="en-US" altLang="zh-TW" dirty="0" err="1">
                <a:solidFill>
                  <a:srgbClr val="262626"/>
                </a:solidFill>
                <a:effectLst/>
                <a:latin typeface="Menlo" panose="020B0609030804020204" pitchFamily="49" charset="0"/>
              </a:rPr>
              <a:t>good,bad</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lower branch</a:t>
            </a:r>
            <a:r>
              <a:rPr lang="zh-TW" altLang="en-US" dirty="0">
                <a:solidFill>
                  <a:srgbClr val="262626"/>
                </a:solidFill>
                <a:effectLst/>
                <a:latin typeface="PingFang TC" panose="020B0400000000000000" pitchFamily="34" charset="-120"/>
                <a:ea typeface="PingFang TC" panose="020B0400000000000000" pitchFamily="34" charset="-120"/>
              </a:rPr>
              <a:t>藉由</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對元件的不確定性轉換成瑕疵與否的估計，得到</a:t>
            </a:r>
            <a:r>
              <a:rPr lang="en" altLang="zh-TW" dirty="0">
                <a:solidFill>
                  <a:srgbClr val="262626"/>
                </a:solidFill>
                <a:effectLst/>
                <a:latin typeface="Menlo" panose="020B0609030804020204" pitchFamily="49" charset="0"/>
              </a:rPr>
              <a:t>y^2_def</a:t>
            </a:r>
            <a:r>
              <a:rPr lang="zh-TW" altLang="en-US" dirty="0">
                <a:solidFill>
                  <a:srgbClr val="262626"/>
                </a:solidFill>
                <a:effectLst/>
                <a:latin typeface="Menlo" panose="020B0609030804020204" pitchFamily="49" charset="0"/>
              </a:rPr>
              <a:t>的結果為</a:t>
            </a:r>
            <a:r>
              <a:rPr lang="en-US" altLang="zh-TW" dirty="0">
                <a:solidFill>
                  <a:srgbClr val="262626"/>
                </a:solidFill>
                <a:effectLst/>
                <a:latin typeface="Menlo" panose="020B0609030804020204" pitchFamily="49" charset="0"/>
              </a:rPr>
              <a:t>good , bad, indeterminate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最後結合兩者得到最後的</a:t>
            </a:r>
            <a:r>
              <a:rPr lang="en" altLang="zh-TW" dirty="0" err="1">
                <a:solidFill>
                  <a:srgbClr val="262626"/>
                </a:solidFill>
                <a:effectLst/>
                <a:latin typeface="Menlo" panose="020B0609030804020204" pitchFamily="49" charset="0"/>
              </a:rPr>
              <a:t>y_hat_def</a:t>
            </a:r>
            <a:r>
              <a:rPr lang="zh-TW" altLang="en" dirty="0">
                <a:solidFill>
                  <a:srgbClr val="262626"/>
                </a:solidFill>
                <a:effectLst/>
                <a:latin typeface="PingFang TC" panose="020B0400000000000000" pitchFamily="34" charset="-120"/>
                <a:ea typeface="PingFang TC" panose="020B0400000000000000" pitchFamily="34" charset="-120"/>
              </a:rPr>
              <a:t>。</a:t>
            </a:r>
            <a:endParaRPr lang="en" altLang="zh-TW"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15</a:t>
            </a:fld>
            <a:endParaRPr lang="zh-CN" altLang="en-US"/>
          </a:p>
        </p:txBody>
      </p:sp>
    </p:spTree>
    <p:extLst>
      <p:ext uri="{BB962C8B-B14F-4D97-AF65-F5344CB8AC3E}">
        <p14:creationId xmlns:p14="http://schemas.microsoft.com/office/powerpoint/2010/main" val="111097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首先在</a:t>
            </a:r>
            <a:r>
              <a:rPr lang="en" altLang="zh-TW" dirty="0">
                <a:solidFill>
                  <a:srgbClr val="262626"/>
                </a:solidFill>
                <a:effectLst/>
                <a:latin typeface="Menlo" panose="020B0609030804020204" pitchFamily="49" charset="0"/>
              </a:rPr>
              <a:t>research method</a:t>
            </a:r>
            <a:r>
              <a:rPr lang="zh-TW" altLang="en-US" dirty="0">
                <a:solidFill>
                  <a:srgbClr val="262626"/>
                </a:solidFill>
                <a:effectLst/>
                <a:latin typeface="Menlo" panose="020B0609030804020204" pitchFamily="49" charset="0"/>
              </a:rPr>
              <a:t>我們</a:t>
            </a:r>
            <a:r>
              <a:rPr lang="zh-TW" altLang="en-US" dirty="0">
                <a:solidFill>
                  <a:srgbClr val="262626"/>
                </a:solidFill>
                <a:effectLst/>
                <a:latin typeface="PingFang TC" panose="020B0400000000000000" pitchFamily="34" charset="-120"/>
                <a:ea typeface="PingFang TC" panose="020B0400000000000000" pitchFamily="34" charset="-120"/>
              </a:rPr>
              <a:t>會先介紹</a:t>
            </a:r>
            <a:r>
              <a:rPr lang="en" altLang="zh-TW" dirty="0">
                <a:solidFill>
                  <a:srgbClr val="262626"/>
                </a:solidFill>
                <a:effectLst/>
                <a:latin typeface="Menlo" panose="020B0609030804020204" pitchFamily="49" charset="0"/>
              </a:rPr>
              <a:t>baseline</a:t>
            </a:r>
            <a:r>
              <a:rPr lang="zh-TW" altLang="en-US" dirty="0">
                <a:solidFill>
                  <a:srgbClr val="262626"/>
                </a:solidFill>
                <a:effectLst/>
                <a:latin typeface="PingFang TC" panose="020B0400000000000000" pitchFamily="34" charset="-120"/>
                <a:ea typeface="PingFang TC" panose="020B0400000000000000" pitchFamily="34" charset="-120"/>
              </a:rPr>
              <a:t>的架構，</a:t>
            </a:r>
            <a:r>
              <a:rPr lang="en-US" altLang="zh-TW" dirty="0">
                <a:solidFill>
                  <a:srgbClr val="262626"/>
                </a:solidFill>
                <a:effectLst/>
                <a:latin typeface="PingFang TC" panose="020B0400000000000000" pitchFamily="34" charset="-120"/>
                <a:ea typeface="PingFang TC" panose="020B0400000000000000" pitchFamily="34" charset="-120"/>
              </a:rPr>
              <a:t>baseline</a:t>
            </a:r>
            <a:r>
              <a:rPr lang="zh-TW" altLang="en-US" dirty="0">
                <a:solidFill>
                  <a:srgbClr val="262626"/>
                </a:solidFill>
                <a:effectLst/>
                <a:latin typeface="PingFang TC" panose="020B0400000000000000" pitchFamily="34" charset="-120"/>
                <a:ea typeface="PingFang TC" panose="020B0400000000000000" pitchFamily="34" charset="-120"/>
              </a:rPr>
              <a:t>只使用</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得到的瑕疵分類結果直接作為最後的判定結果，接著是我們以</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推廣出的</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及</a:t>
            </a:r>
            <a:r>
              <a:rPr lang="en" altLang="zh-TW" dirty="0">
                <a:solidFill>
                  <a:srgbClr val="262626"/>
                </a:solidFill>
                <a:effectLst/>
                <a:latin typeface="Menlo" panose="020B0609030804020204" pitchFamily="49" charset="0"/>
              </a:rPr>
              <a:t>method2</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是將</a:t>
            </a:r>
            <a:r>
              <a:rPr lang="en" altLang="zh-TW" dirty="0">
                <a:solidFill>
                  <a:srgbClr val="262626"/>
                </a:solidFill>
                <a:effectLst/>
                <a:latin typeface="Menlo" panose="020B0609030804020204" pitchFamily="49" charset="0"/>
              </a:rPr>
              <a:t>expert1</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binary class MLP classifier</a:t>
            </a:r>
            <a:r>
              <a:rPr lang="zh-TW" altLang="en-US" dirty="0">
                <a:solidFill>
                  <a:srgbClr val="262626"/>
                </a:solidFill>
                <a:effectLst/>
                <a:latin typeface="PingFang TC" panose="020B0400000000000000" pitchFamily="34" charset="-120"/>
                <a:ea typeface="PingFang TC" panose="020B0400000000000000" pitchFamily="34" charset="-120"/>
              </a:rPr>
              <a:t>改為</a:t>
            </a:r>
            <a:r>
              <a:rPr lang="en-US" altLang="zh-TW" dirty="0">
                <a:solidFill>
                  <a:srgbClr val="262626"/>
                </a:solidFill>
                <a:effectLst/>
                <a:latin typeface="Menlo" panose="020B0609030804020204" pitchFamily="49" charset="0"/>
              </a:rPr>
              <a:t>4-</a:t>
            </a:r>
            <a:r>
              <a:rPr lang="en" altLang="zh-TW" dirty="0">
                <a:solidFill>
                  <a:srgbClr val="262626"/>
                </a:solidFill>
                <a:effectLst/>
                <a:latin typeface="Menlo" panose="020B0609030804020204" pitchFamily="49" charset="0"/>
              </a:rPr>
              <a:t>class MLP classifier</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使模型可判別出瑕疵的種類，並在</a:t>
            </a:r>
            <a:r>
              <a:rPr lang="en" altLang="zh-TW" dirty="0">
                <a:solidFill>
                  <a:srgbClr val="262626"/>
                </a:solidFill>
                <a:effectLst/>
                <a:latin typeface="Menlo" panose="020B0609030804020204" pitchFamily="49" charset="0"/>
              </a:rPr>
              <a:t>expert2</a:t>
            </a:r>
            <a:r>
              <a:rPr lang="zh-TW" altLang="en-US" dirty="0">
                <a:solidFill>
                  <a:srgbClr val="262626"/>
                </a:solidFill>
                <a:effectLst/>
                <a:latin typeface="PingFang TC" panose="020B0400000000000000" pitchFamily="34" charset="-120"/>
                <a:ea typeface="PingFang TC" panose="020B0400000000000000" pitchFamily="34" charset="-120"/>
              </a:rPr>
              <a:t>分類時只使用</a:t>
            </a:r>
            <a:r>
              <a:rPr lang="en" altLang="zh-TW" dirty="0">
                <a:solidFill>
                  <a:srgbClr val="262626"/>
                </a:solidFill>
                <a:effectLst/>
                <a:latin typeface="Menlo" panose="020B0609030804020204" pitchFamily="49" charset="0"/>
              </a:rPr>
              <a:t>good sample</a:t>
            </a:r>
            <a:r>
              <a:rPr lang="zh-TW" altLang="en-US" dirty="0">
                <a:solidFill>
                  <a:srgbClr val="262626"/>
                </a:solidFill>
                <a:effectLst/>
                <a:latin typeface="PingFang TC" panose="020B0400000000000000" pitchFamily="34" charset="-120"/>
                <a:ea typeface="PingFang TC" panose="020B0400000000000000" pitchFamily="34" charset="-120"/>
              </a:rPr>
              <a:t>做元件分類的</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，利用其估計的不確定性轉換為瑕疵與否的偵測，在</a:t>
            </a:r>
            <a:r>
              <a:rPr lang="en" altLang="zh-TW" dirty="0">
                <a:solidFill>
                  <a:srgbClr val="262626"/>
                </a:solidFill>
                <a:effectLst/>
                <a:latin typeface="Menlo" panose="020B0609030804020204" pitchFamily="49" charset="0"/>
              </a:rPr>
              <a:t>method2</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我們使用</a:t>
            </a:r>
            <a:r>
              <a:rPr lang="en-US" altLang="zh-TW" dirty="0">
                <a:solidFill>
                  <a:srgbClr val="262626"/>
                </a:solidFill>
                <a:effectLst/>
                <a:latin typeface="PingFang TC" panose="020B0400000000000000" pitchFamily="34" charset="-120"/>
                <a:ea typeface="PingFang TC" panose="020B0400000000000000" pitchFamily="34" charset="-120"/>
              </a:rPr>
              <a:t>one-vs-all</a:t>
            </a:r>
            <a:r>
              <a:rPr lang="zh-TW" altLang="en-US" dirty="0">
                <a:solidFill>
                  <a:srgbClr val="262626"/>
                </a:solidFill>
                <a:effectLst/>
                <a:latin typeface="PingFang TC" panose="020B0400000000000000" pitchFamily="34" charset="-120"/>
                <a:ea typeface="PingFang TC" panose="020B0400000000000000" pitchFamily="34" charset="-120"/>
              </a:rPr>
              <a:t>的概念結合三個偵測單一瑕疵種類的</a:t>
            </a:r>
            <a:r>
              <a:rPr lang="en-US" altLang="zh-TW" dirty="0">
                <a:solidFill>
                  <a:srgbClr val="262626"/>
                </a:solidFill>
                <a:effectLst/>
                <a:latin typeface="PingFang TC" panose="020B0400000000000000" pitchFamily="34" charset="-120"/>
                <a:ea typeface="PingFang TC" panose="020B0400000000000000" pitchFamily="34" charset="-120"/>
              </a:rPr>
              <a:t>hybrid expert</a:t>
            </a:r>
            <a:r>
              <a:rPr lang="zh-TW" altLang="en-US" dirty="0">
                <a:solidFill>
                  <a:srgbClr val="262626"/>
                </a:solidFill>
                <a:effectLst/>
                <a:latin typeface="PingFang TC" panose="020B0400000000000000" pitchFamily="34" charset="-120"/>
                <a:ea typeface="PingFang TC" panose="020B0400000000000000" pitchFamily="34" charset="-120"/>
              </a:rPr>
              <a:t>得到最後的結果</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17</a:t>
            </a:fld>
            <a:endParaRPr lang="zh-CN" altLang="en-US"/>
          </a:p>
        </p:txBody>
      </p:sp>
    </p:spTree>
    <p:extLst>
      <p:ext uri="{BB962C8B-B14F-4D97-AF65-F5344CB8AC3E}">
        <p14:creationId xmlns:p14="http://schemas.microsoft.com/office/powerpoint/2010/main" val="3690084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首先</a:t>
            </a:r>
            <a:r>
              <a:rPr lang="en" altLang="zh-TW" dirty="0">
                <a:solidFill>
                  <a:srgbClr val="262626"/>
                </a:solidFill>
                <a:effectLst/>
                <a:latin typeface="Menlo" panose="020B0609030804020204" pitchFamily="49" charset="0"/>
              </a:rPr>
              <a:t>Baseline</a:t>
            </a:r>
            <a:r>
              <a:rPr lang="zh-TW" altLang="en-US" dirty="0">
                <a:solidFill>
                  <a:srgbClr val="262626"/>
                </a:solidFill>
                <a:effectLst/>
                <a:latin typeface="PingFang TC" panose="020B0400000000000000" pitchFamily="34" charset="-120"/>
                <a:ea typeface="PingFang TC" panose="020B0400000000000000" pitchFamily="34" charset="-120"/>
              </a:rPr>
              <a:t>是經由一個</a:t>
            </a:r>
            <a:r>
              <a:rPr lang="en" altLang="zh-TW" dirty="0">
                <a:solidFill>
                  <a:srgbClr val="262626"/>
                </a:solidFill>
                <a:effectLst/>
                <a:latin typeface="Menlo" panose="020B0609030804020204" pitchFamily="49" charset="0"/>
              </a:rPr>
              <a:t>mobile net v3 large</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提取出樣本的特徵</a:t>
            </a:r>
            <a:r>
              <a:rPr lang="en" altLang="zh-TW" dirty="0">
                <a:solidFill>
                  <a:srgbClr val="262626"/>
                </a:solidFill>
                <a:effectLst/>
                <a:latin typeface="Menlo" panose="020B0609030804020204" pitchFamily="49" charset="0"/>
              </a:rPr>
              <a:t>z</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再經由一層</a:t>
            </a:r>
            <a:r>
              <a:rPr lang="en-US" altLang="zh-TW" dirty="0">
                <a:solidFill>
                  <a:srgbClr val="262626"/>
                </a:solidFill>
                <a:effectLst/>
                <a:latin typeface="PingFang TC" panose="020B0400000000000000" pitchFamily="34" charset="-120"/>
                <a:ea typeface="PingFang TC" panose="020B0400000000000000" pitchFamily="34" charset="-120"/>
              </a:rPr>
              <a:t>fully connected layer</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輸出瑕疵種類的分類結果</a:t>
            </a:r>
            <a:r>
              <a:rPr lang="en-US" altLang="zh-TW" dirty="0">
                <a:solidFill>
                  <a:srgbClr val="262626"/>
                </a:solidFill>
                <a:effectLst/>
                <a:latin typeface="Menlo" panose="020B0609030804020204" pitchFamily="49" charset="0"/>
              </a:rPr>
              <a:t>(</a:t>
            </a:r>
            <a:r>
              <a:rPr lang="en" altLang="zh-TW" dirty="0">
                <a:solidFill>
                  <a:srgbClr val="262626"/>
                </a:solidFill>
                <a:effectLst/>
                <a:latin typeface="Menlo" panose="020B0609030804020204" pitchFamily="49" charset="0"/>
              </a:rPr>
              <a:t>good, shift, broke, short);</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18</a:t>
            </a:fld>
            <a:endParaRPr lang="zh-CN" altLang="en-US"/>
          </a:p>
        </p:txBody>
      </p:sp>
    </p:spTree>
    <p:extLst>
      <p:ext uri="{BB962C8B-B14F-4D97-AF65-F5344CB8AC3E}">
        <p14:creationId xmlns:p14="http://schemas.microsoft.com/office/powerpoint/2010/main" val="2615662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訓練過程中我們會透過</a:t>
            </a:r>
            <a:r>
              <a:rPr lang="en" altLang="zh-TW" dirty="0">
                <a:solidFill>
                  <a:srgbClr val="262626"/>
                </a:solidFill>
                <a:effectLst/>
                <a:latin typeface="Menlo" panose="020B0609030804020204" pitchFamily="49" charset="0"/>
              </a:rPr>
              <a:t>cross entropy loss</a:t>
            </a:r>
            <a:r>
              <a:rPr lang="zh-TW" altLang="en-US" dirty="0">
                <a:solidFill>
                  <a:srgbClr val="262626"/>
                </a:solidFill>
                <a:effectLst/>
                <a:latin typeface="PingFang TC" panose="020B0400000000000000" pitchFamily="34" charset="-120"/>
                <a:ea typeface="PingFang TC" panose="020B0400000000000000" pitchFamily="34" charset="-120"/>
              </a:rPr>
              <a:t>的結果來更新</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的參數。</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19</a:t>
            </a:fld>
            <a:endParaRPr lang="zh-CN" altLang="en-US"/>
          </a:p>
        </p:txBody>
      </p:sp>
    </p:spTree>
    <p:extLst>
      <p:ext uri="{BB962C8B-B14F-4D97-AF65-F5344CB8AC3E}">
        <p14:creationId xmlns:p14="http://schemas.microsoft.com/office/powerpoint/2010/main" val="818741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一樣是以</a:t>
            </a:r>
            <a:r>
              <a:rPr lang="en" altLang="zh-TW" dirty="0">
                <a:solidFill>
                  <a:srgbClr val="262626"/>
                </a:solidFill>
                <a:effectLst/>
                <a:latin typeface="Menlo" panose="020B0609030804020204" pitchFamily="49" charset="0"/>
              </a:rPr>
              <a:t>mobile net v3 large</a:t>
            </a:r>
            <a:r>
              <a:rPr lang="zh-TW" altLang="en-US" dirty="0">
                <a:solidFill>
                  <a:srgbClr val="262626"/>
                </a:solidFill>
                <a:effectLst/>
                <a:latin typeface="PingFang TC" panose="020B0400000000000000" pitchFamily="34" charset="-120"/>
                <a:ea typeface="PingFang TC" panose="020B0400000000000000" pitchFamily="34" charset="-120"/>
              </a:rPr>
              <a:t>作為</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Menlo" panose="020B0609030804020204" pitchFamily="49" charset="0"/>
              </a:rPr>
              <a:t>，</a:t>
            </a:r>
            <a:r>
              <a:rPr lang="zh-TW" altLang="en-US" dirty="0">
                <a:solidFill>
                  <a:srgbClr val="262626"/>
                </a:solidFill>
                <a:effectLst/>
                <a:latin typeface="PingFang TC" panose="020B0400000000000000" pitchFamily="34" charset="-120"/>
                <a:ea typeface="PingFang TC" panose="020B0400000000000000" pitchFamily="34" charset="-120"/>
              </a:rPr>
              <a:t>提取特徵</a:t>
            </a:r>
            <a:r>
              <a:rPr lang="en" altLang="zh-TW" dirty="0">
                <a:solidFill>
                  <a:srgbClr val="262626"/>
                </a:solidFill>
                <a:effectLst/>
                <a:latin typeface="Menlo" panose="020B0609030804020204" pitchFamily="49" charset="0"/>
              </a:rPr>
              <a:t>z</a:t>
            </a:r>
            <a:r>
              <a:rPr lang="zh-TW" altLang="en-US" dirty="0">
                <a:solidFill>
                  <a:srgbClr val="262626"/>
                </a:solidFill>
                <a:effectLst/>
                <a:latin typeface="PingFang TC" panose="020B0400000000000000" pitchFamily="34" charset="-120"/>
                <a:ea typeface="PingFang TC" panose="020B0400000000000000" pitchFamily="34" charset="-120"/>
              </a:rPr>
              <a:t>後，在</a:t>
            </a:r>
            <a:r>
              <a:rPr lang="en" altLang="zh-TW" dirty="0">
                <a:solidFill>
                  <a:srgbClr val="262626"/>
                </a:solidFill>
                <a:effectLst/>
                <a:latin typeface="Menlo" panose="020B0609030804020204" pitchFamily="49" charset="0"/>
              </a:rPr>
              <a:t>upper branch</a:t>
            </a:r>
            <a:r>
              <a:rPr lang="zh-TW" altLang="en-US" dirty="0">
                <a:solidFill>
                  <a:srgbClr val="262626"/>
                </a:solidFill>
                <a:effectLst/>
                <a:latin typeface="PingFang TC" panose="020B0400000000000000" pitchFamily="34" charset="-120"/>
                <a:ea typeface="PingFang TC" panose="020B0400000000000000" pitchFamily="34" charset="-120"/>
              </a:rPr>
              <a:t>上使用</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判斷出瑕疵的種類</a:t>
            </a:r>
            <a:r>
              <a:rPr lang="en-US" altLang="zh-TW" dirty="0">
                <a:solidFill>
                  <a:srgbClr val="262626"/>
                </a:solidFill>
                <a:effectLst/>
                <a:latin typeface="PingFang TC" panose="020B0400000000000000" pitchFamily="34" charset="-120"/>
                <a:ea typeface="PingFang TC" panose="020B0400000000000000" pitchFamily="34" charset="-120"/>
              </a:rPr>
              <a:t> good, shift, broke, short</a:t>
            </a:r>
            <a:r>
              <a:rPr lang="zh-TW" altLang="en-US" dirty="0">
                <a:solidFill>
                  <a:srgbClr val="262626"/>
                </a:solidFill>
                <a:effectLst/>
                <a:latin typeface="PingFang TC" panose="020B0400000000000000" pitchFamily="34" charset="-120"/>
                <a:ea typeface="PingFang TC" panose="020B0400000000000000" pitchFamily="34" charset="-120"/>
              </a:rPr>
              <a:t>，在</a:t>
            </a:r>
            <a:r>
              <a:rPr lang="en" altLang="zh-TW" dirty="0">
                <a:solidFill>
                  <a:srgbClr val="262626"/>
                </a:solidFill>
                <a:effectLst/>
                <a:latin typeface="Menlo" panose="020B0609030804020204" pitchFamily="49" charset="0"/>
              </a:rPr>
              <a:t>lower branch</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 altLang="zh-TW" dirty="0">
                <a:solidFill>
                  <a:srgbClr val="262626"/>
                </a:solidFill>
                <a:effectLst/>
                <a:latin typeface="Menlo" panose="020B0609030804020204" pitchFamily="49" charset="0"/>
              </a:rPr>
              <a:t>gaussian process</a:t>
            </a:r>
            <a:r>
              <a:rPr lang="zh-TW" altLang="en-US" dirty="0">
                <a:solidFill>
                  <a:srgbClr val="262626"/>
                </a:solidFill>
                <a:effectLst/>
                <a:latin typeface="Menlo" panose="020B0609030804020204" pitchFamily="49" charset="0"/>
              </a:rPr>
              <a:t> </a:t>
            </a:r>
            <a:r>
              <a:rPr lang="en-US" altLang="zh-TW" dirty="0">
                <a:solidFill>
                  <a:srgbClr val="262626"/>
                </a:solidFill>
                <a:effectLst/>
                <a:latin typeface="Menlo" panose="020B0609030804020204" pitchFamily="49" charset="0"/>
              </a:rPr>
              <a:t>classifier</a:t>
            </a:r>
            <a:r>
              <a:rPr lang="zh-TW" altLang="en-US" dirty="0">
                <a:solidFill>
                  <a:srgbClr val="262626"/>
                </a:solidFill>
                <a:effectLst/>
                <a:latin typeface="Menlo" panose="020B0609030804020204" pitchFamily="49" charset="0"/>
              </a:rPr>
              <a:t>在</a:t>
            </a:r>
            <a:r>
              <a:rPr lang="zh-TW" altLang="en-US" dirty="0">
                <a:solidFill>
                  <a:srgbClr val="262626"/>
                </a:solidFill>
                <a:effectLst/>
                <a:latin typeface="PingFang TC" panose="020B0400000000000000" pitchFamily="34" charset="-120"/>
                <a:ea typeface="PingFang TC" panose="020B0400000000000000" pitchFamily="34" charset="-120"/>
              </a:rPr>
              <a:t>分類元件時估計的</a:t>
            </a:r>
            <a:r>
              <a:rPr lang="en" altLang="zh-TW" dirty="0">
                <a:solidFill>
                  <a:srgbClr val="262626"/>
                </a:solidFill>
                <a:effectLst/>
                <a:latin typeface="Menlo" panose="020B0609030804020204" pitchFamily="49" charset="0"/>
              </a:rPr>
              <a:t>probability</a:t>
            </a:r>
            <a:r>
              <a:rPr lang="zh-TW" altLang="en-US" dirty="0">
                <a:solidFill>
                  <a:srgbClr val="262626"/>
                </a:solidFill>
                <a:effectLst/>
                <a:latin typeface="PingFang TC" panose="020B0400000000000000" pitchFamily="34" charset="-120"/>
                <a:ea typeface="PingFang TC" panose="020B0400000000000000" pitchFamily="34" charset="-120"/>
              </a:rPr>
              <a:t>轉換成瑕疵的偵測結果</a:t>
            </a:r>
            <a:r>
              <a:rPr lang="en-US" altLang="zh-TW" dirty="0">
                <a:solidFill>
                  <a:srgbClr val="262626"/>
                </a:solidFill>
                <a:effectLst/>
                <a:latin typeface="Menlo" panose="020B0609030804020204" pitchFamily="49" charset="0"/>
              </a:rPr>
              <a:t>(</a:t>
            </a:r>
            <a:r>
              <a:rPr lang="en" altLang="zh-TW" dirty="0">
                <a:solidFill>
                  <a:srgbClr val="262626"/>
                </a:solidFill>
                <a:effectLst/>
                <a:latin typeface="Menlo" panose="020B0609030804020204" pitchFamily="49" charset="0"/>
              </a:rPr>
              <a:t>true, false, indeterminate)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最後再經由</a:t>
            </a:r>
            <a:r>
              <a:rPr lang="en" altLang="zh-TW" dirty="0">
                <a:solidFill>
                  <a:srgbClr val="262626"/>
                </a:solidFill>
                <a:effectLst/>
                <a:latin typeface="Menlo" panose="020B0609030804020204" pitchFamily="49" charset="0"/>
              </a:rPr>
              <a:t>prediction combiner</a:t>
            </a:r>
            <a:r>
              <a:rPr lang="zh-TW" altLang="en-US" dirty="0">
                <a:solidFill>
                  <a:srgbClr val="262626"/>
                </a:solidFill>
                <a:effectLst/>
                <a:latin typeface="PingFang TC" panose="020B0400000000000000" pitchFamily="34" charset="-120"/>
                <a:ea typeface="PingFang TC" panose="020B0400000000000000" pitchFamily="34" charset="-120"/>
              </a:rPr>
              <a:t>將其整合成最後的結果。</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20</a:t>
            </a:fld>
            <a:endParaRPr lang="zh-CN" altLang="en-US"/>
          </a:p>
        </p:txBody>
      </p:sp>
    </p:spTree>
    <p:extLst>
      <p:ext uri="{BB962C8B-B14F-4D97-AF65-F5344CB8AC3E}">
        <p14:creationId xmlns:p14="http://schemas.microsoft.com/office/powerpoint/2010/main" val="4122989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研究的過程中，我先定義研究的主題和目標，這部分會在</a:t>
            </a:r>
            <a:r>
              <a:rPr lang="en" altLang="zh-TW" dirty="0">
                <a:solidFill>
                  <a:srgbClr val="262626"/>
                </a:solidFill>
                <a:effectLst/>
                <a:latin typeface="Menlo" panose="020B0609030804020204" pitchFamily="49" charset="0"/>
              </a:rPr>
              <a:t>introduction</a:t>
            </a:r>
            <a:r>
              <a:rPr lang="zh-TW" altLang="en-US" dirty="0">
                <a:solidFill>
                  <a:srgbClr val="262626"/>
                </a:solidFill>
                <a:effectLst/>
                <a:latin typeface="PingFang TC" panose="020B0400000000000000" pitchFamily="34" charset="-120"/>
                <a:ea typeface="PingFang TC" panose="020B0400000000000000" pitchFamily="34" charset="-120"/>
              </a:rPr>
              <a:t>作介紹，接著藉由準備資料集以及了解背景知識建立好相關的基礎，以</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的架構推廣到瑕疵分類上作為研究方法，最後通過實驗得到</a:t>
            </a:r>
            <a:r>
              <a:rPr lang="en" altLang="zh-TW" dirty="0">
                <a:solidFill>
                  <a:srgbClr val="262626"/>
                </a:solidFill>
                <a:effectLst/>
                <a:latin typeface="Menlo" panose="020B0609030804020204" pitchFamily="49" charset="0"/>
              </a:rPr>
              <a:t>learning curve ,t-</a:t>
            </a:r>
            <a:r>
              <a:rPr lang="en" altLang="zh-TW" dirty="0" err="1">
                <a:solidFill>
                  <a:srgbClr val="262626"/>
                </a:solidFill>
                <a:effectLst/>
                <a:latin typeface="Menlo" panose="020B0609030804020204" pitchFamily="49" charset="0"/>
              </a:rPr>
              <a:t>sne</a:t>
            </a:r>
            <a:r>
              <a:rPr lang="en" altLang="zh-TW" dirty="0">
                <a:solidFill>
                  <a:srgbClr val="262626"/>
                </a:solidFill>
                <a:effectLst/>
                <a:latin typeface="Menlo" panose="020B0609030804020204" pitchFamily="49" charset="0"/>
              </a:rPr>
              <a:t> visualization, confusion matrix, evaluation metrics</a:t>
            </a:r>
            <a:r>
              <a:rPr lang="zh-TW" altLang="en-US" dirty="0">
                <a:solidFill>
                  <a:srgbClr val="262626"/>
                </a:solidFill>
                <a:effectLst/>
                <a:latin typeface="PingFang TC" panose="020B0400000000000000" pitchFamily="34" charset="-120"/>
                <a:ea typeface="PingFang TC" panose="020B0400000000000000" pitchFamily="34" charset="-120"/>
              </a:rPr>
              <a:t>來驗證及分析最後結果。</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a:t>
            </a:fld>
            <a:endParaRPr lang="zh-CN" altLang="en-US"/>
          </a:p>
        </p:txBody>
      </p:sp>
    </p:spTree>
    <p:extLst>
      <p:ext uri="{BB962C8B-B14F-4D97-AF65-F5344CB8AC3E}">
        <p14:creationId xmlns:p14="http://schemas.microsoft.com/office/powerpoint/2010/main" val="3418939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Menlo" panose="020B0609030804020204" pitchFamily="49" charset="0"/>
              </a:rPr>
              <a:t>將樣本</a:t>
            </a:r>
            <a:r>
              <a:rPr lang="zh-TW" altLang="en-US" dirty="0">
                <a:solidFill>
                  <a:srgbClr val="262626"/>
                </a:solidFill>
                <a:effectLst/>
                <a:latin typeface="PingFang TC" panose="020B0400000000000000" pitchFamily="34" charset="-120"/>
                <a:ea typeface="PingFang TC" panose="020B0400000000000000" pitchFamily="34" charset="-120"/>
              </a:rPr>
              <a:t>判定為每個元件種類的</a:t>
            </a:r>
            <a:r>
              <a:rPr lang="en" altLang="zh-TW" dirty="0">
                <a:solidFill>
                  <a:srgbClr val="262626"/>
                </a:solidFill>
                <a:effectLst/>
                <a:latin typeface="Menlo" panose="020B0609030804020204" pitchFamily="49" charset="0"/>
              </a:rPr>
              <a:t>probabilities :</a:t>
            </a:r>
            <a:r>
              <a:rPr lang="en" altLang="zh-TW" dirty="0" err="1">
                <a:solidFill>
                  <a:srgbClr val="262626"/>
                </a:solidFill>
                <a:effectLst/>
                <a:latin typeface="Menlo" panose="020B0609030804020204" pitchFamily="49" charset="0"/>
              </a:rPr>
              <a:t>p_com</a:t>
            </a:r>
            <a:r>
              <a:rPr lang="zh-TW" altLang="en-US" dirty="0">
                <a:solidFill>
                  <a:srgbClr val="262626"/>
                </a:solidFill>
                <a:effectLst/>
                <a:latin typeface="Menlo" panose="020B0609030804020204" pitchFamily="49" charset="0"/>
              </a:rPr>
              <a:t>轉換成</a:t>
            </a:r>
            <a:r>
              <a:rPr lang="en-US" altLang="zh-TW" dirty="0">
                <a:solidFill>
                  <a:srgbClr val="262626"/>
                </a:solidFill>
                <a:effectLst/>
                <a:latin typeface="Menlo" panose="020B0609030804020204" pitchFamily="49" charset="0"/>
              </a:rPr>
              <a:t>uncertainty</a:t>
            </a:r>
            <a:r>
              <a:rPr lang="zh-TW" altLang="en-US" dirty="0">
                <a:solidFill>
                  <a:srgbClr val="262626"/>
                </a:solidFill>
                <a:effectLst/>
                <a:latin typeface="Menlo" panose="020B0609030804020204" pitchFamily="49" charset="0"/>
              </a:rPr>
              <a:t>，</a:t>
            </a:r>
            <a:r>
              <a:rPr lang="zh-TW" altLang="en-US" dirty="0">
                <a:solidFill>
                  <a:srgbClr val="262626"/>
                </a:solidFill>
                <a:effectLst/>
                <a:latin typeface="PingFang TC" panose="020B0400000000000000" pitchFamily="34" charset="-120"/>
                <a:ea typeface="PingFang TC" panose="020B0400000000000000" pitchFamily="34" charset="-120"/>
              </a:rPr>
              <a:t>我們是採用</a:t>
            </a:r>
            <a:r>
              <a:rPr lang="en" altLang="zh-TW" dirty="0">
                <a:solidFill>
                  <a:srgbClr val="262626"/>
                </a:solidFill>
                <a:effectLst/>
                <a:latin typeface="Menlo" panose="020B0609030804020204" pitchFamily="49" charset="0"/>
              </a:rPr>
              <a:t>entropy</a:t>
            </a:r>
            <a:r>
              <a:rPr lang="zh-TW" altLang="en-US" dirty="0">
                <a:solidFill>
                  <a:srgbClr val="262626"/>
                </a:solidFill>
                <a:effectLst/>
                <a:latin typeface="PingFang TC" panose="020B0400000000000000" pitchFamily="34" charset="-120"/>
                <a:ea typeface="PingFang TC" panose="020B0400000000000000" pitchFamily="34" charset="-120"/>
              </a:rPr>
              <a:t>的公式帶入</a:t>
            </a:r>
            <a:r>
              <a:rPr lang="en" altLang="zh-TW" dirty="0" err="1">
                <a:solidFill>
                  <a:srgbClr val="262626"/>
                </a:solidFill>
                <a:effectLst/>
                <a:latin typeface="Menlo" panose="020B0609030804020204" pitchFamily="49" charset="0"/>
              </a:rPr>
              <a:t>p_com</a:t>
            </a:r>
            <a:r>
              <a:rPr lang="zh-TW" altLang="en-US" dirty="0">
                <a:solidFill>
                  <a:srgbClr val="262626"/>
                </a:solidFill>
                <a:effectLst/>
                <a:latin typeface="PingFang TC" panose="020B0400000000000000" pitchFamily="34" charset="-120"/>
                <a:ea typeface="PingFang TC" panose="020B0400000000000000" pitchFamily="34" charset="-120"/>
              </a:rPr>
              <a:t>後再除以</a:t>
            </a:r>
            <a:r>
              <a:rPr lang="en" altLang="zh-TW" dirty="0">
                <a:solidFill>
                  <a:srgbClr val="262626"/>
                </a:solidFill>
                <a:effectLst/>
                <a:latin typeface="Menlo" panose="020B0609030804020204" pitchFamily="49" charset="0"/>
              </a:rPr>
              <a:t>log(K)</a:t>
            </a:r>
            <a:r>
              <a:rPr lang="zh-TW" altLang="en-US" dirty="0">
                <a:solidFill>
                  <a:srgbClr val="262626"/>
                </a:solidFill>
                <a:effectLst/>
                <a:latin typeface="Menlo" panose="020B0609030804020204" pitchFamily="49" charset="0"/>
              </a:rPr>
              <a:t>最後</a:t>
            </a:r>
            <a:r>
              <a:rPr lang="zh-TW" altLang="en-US" dirty="0">
                <a:solidFill>
                  <a:srgbClr val="262626"/>
                </a:solidFill>
                <a:effectLst/>
                <a:latin typeface="PingFang TC" panose="020B0400000000000000" pitchFamily="34" charset="-120"/>
                <a:ea typeface="PingFang TC" panose="020B0400000000000000" pitchFamily="34" charset="-120"/>
              </a:rPr>
              <a:t>得到正規化的</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結果。</a:t>
            </a:r>
            <a:endParaRPr lang="zh-TW" altLang="en-US" dirty="0">
              <a:solidFill>
                <a:srgbClr val="262626"/>
              </a:solidFill>
              <a:effectLst/>
              <a:latin typeface="Menlo" panose="020B0609030804020204" pitchFamily="49"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21</a:t>
            </a:fld>
            <a:endParaRPr lang="zh-CN" altLang="en-US"/>
          </a:p>
        </p:txBody>
      </p:sp>
    </p:spTree>
    <p:extLst>
      <p:ext uri="{BB962C8B-B14F-4D97-AF65-F5344CB8AC3E}">
        <p14:creationId xmlns:p14="http://schemas.microsoft.com/office/powerpoint/2010/main" val="3496625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接著再將</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使用</a:t>
            </a:r>
            <a:r>
              <a:rPr lang="en" altLang="zh-TW" dirty="0">
                <a:solidFill>
                  <a:srgbClr val="262626"/>
                </a:solidFill>
                <a:effectLst/>
                <a:latin typeface="Menlo" panose="020B0609030804020204" pitchFamily="49" charset="0"/>
              </a:rPr>
              <a:t>threshold T1,T2</a:t>
            </a:r>
            <a:r>
              <a:rPr lang="zh-TW" altLang="en-US" dirty="0">
                <a:solidFill>
                  <a:srgbClr val="262626"/>
                </a:solidFill>
                <a:effectLst/>
                <a:latin typeface="PingFang TC" panose="020B0400000000000000" pitchFamily="34" charset="-120"/>
                <a:ea typeface="PingFang TC" panose="020B0400000000000000" pitchFamily="34" charset="-120"/>
              </a:rPr>
              <a:t>判斷樣本為</a:t>
            </a:r>
            <a:r>
              <a:rPr lang="en-US" altLang="zh-TW" dirty="0">
                <a:solidFill>
                  <a:srgbClr val="262626"/>
                </a:solidFill>
                <a:effectLst/>
                <a:latin typeface="PingFang TC" panose="020B0400000000000000" pitchFamily="34" charset="-120"/>
                <a:ea typeface="PingFang TC" panose="020B0400000000000000" pitchFamily="34" charset="-120"/>
              </a:rPr>
              <a:t>true</a:t>
            </a:r>
            <a:r>
              <a:rPr lang="en" altLang="zh-TW" dirty="0">
                <a:solidFill>
                  <a:srgbClr val="262626"/>
                </a:solidFill>
                <a:effectLst/>
                <a:latin typeface="Menlo" panose="020B0609030804020204" pitchFamily="49" charset="0"/>
              </a:rPr>
              <a:t>, false, indeterminate</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大於</a:t>
            </a:r>
            <a:r>
              <a:rPr lang="en" altLang="zh-TW" dirty="0">
                <a:solidFill>
                  <a:srgbClr val="262626"/>
                </a:solidFill>
                <a:effectLst/>
                <a:latin typeface="Menlo" panose="020B0609030804020204" pitchFamily="49" charset="0"/>
              </a:rPr>
              <a:t>T2</a:t>
            </a:r>
            <a:r>
              <a:rPr lang="zh-TW" altLang="en-US" dirty="0">
                <a:solidFill>
                  <a:srgbClr val="262626"/>
                </a:solidFill>
                <a:effectLst/>
                <a:latin typeface="PingFang TC" panose="020B0400000000000000" pitchFamily="34" charset="-120"/>
                <a:ea typeface="PingFang TC" panose="020B0400000000000000" pitchFamily="34" charset="-120"/>
              </a:rPr>
              <a:t>時代表</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對於該樣本不確定性極高，因此判為</a:t>
            </a:r>
            <a:r>
              <a:rPr lang="en" altLang="zh-TW" dirty="0">
                <a:solidFill>
                  <a:srgbClr val="262626"/>
                </a:solidFill>
                <a:effectLst/>
                <a:latin typeface="Menlo" panose="020B0609030804020204" pitchFamily="49" charset="0"/>
              </a:rPr>
              <a:t>indeterminate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當</a:t>
            </a:r>
            <a:r>
              <a:rPr lang="en" altLang="zh-TW" dirty="0">
                <a:solidFill>
                  <a:srgbClr val="262626"/>
                </a:solidFill>
                <a:effectLst/>
                <a:latin typeface="Menlo" panose="020B0609030804020204" pitchFamily="49" charset="0"/>
              </a:rPr>
              <a:t>uncertainty</a:t>
            </a:r>
            <a:r>
              <a:rPr lang="zh-TW" altLang="en-US" dirty="0">
                <a:solidFill>
                  <a:srgbClr val="262626"/>
                </a:solidFill>
                <a:effectLst/>
                <a:latin typeface="PingFang TC" panose="020B0400000000000000" pitchFamily="34" charset="-120"/>
                <a:ea typeface="PingFang TC" panose="020B0400000000000000" pitchFamily="34" charset="-120"/>
              </a:rPr>
              <a:t>介於</a:t>
            </a:r>
            <a:r>
              <a:rPr lang="en" altLang="zh-TW" dirty="0">
                <a:solidFill>
                  <a:srgbClr val="262626"/>
                </a:solidFill>
                <a:effectLst/>
                <a:latin typeface="Menlo" panose="020B0609030804020204" pitchFamily="49" charset="0"/>
              </a:rPr>
              <a:t>T1,T2</a:t>
            </a:r>
            <a:r>
              <a:rPr lang="zh-TW" altLang="en-US" dirty="0">
                <a:solidFill>
                  <a:srgbClr val="262626"/>
                </a:solidFill>
                <a:effectLst/>
                <a:latin typeface="PingFang TC" panose="020B0400000000000000" pitchFamily="34" charset="-120"/>
                <a:ea typeface="PingFang TC" panose="020B0400000000000000" pitchFamily="34" charset="-120"/>
              </a:rPr>
              <a:t>中間時，判為</a:t>
            </a:r>
            <a:r>
              <a:rPr lang="en" altLang="zh-TW" dirty="0">
                <a:solidFill>
                  <a:srgbClr val="262626"/>
                </a:solidFill>
                <a:effectLst/>
                <a:latin typeface="Menlo" panose="020B0609030804020204" pitchFamily="49" charset="0"/>
              </a:rPr>
              <a:t>false,</a:t>
            </a:r>
            <a:r>
              <a:rPr lang="zh-TW" altLang="en-US" dirty="0">
                <a:solidFill>
                  <a:srgbClr val="262626"/>
                </a:solidFill>
                <a:effectLst/>
                <a:latin typeface="PingFang TC" panose="020B0400000000000000" pitchFamily="34" charset="-120"/>
                <a:ea typeface="PingFang TC" panose="020B0400000000000000" pitchFamily="34" charset="-120"/>
              </a:rPr>
              <a:t>小於</a:t>
            </a:r>
            <a:r>
              <a:rPr lang="en" altLang="zh-TW" dirty="0">
                <a:solidFill>
                  <a:srgbClr val="262626"/>
                </a:solidFill>
                <a:effectLst/>
                <a:latin typeface="Menlo" panose="020B0609030804020204" pitchFamily="49" charset="0"/>
              </a:rPr>
              <a:t>T1</a:t>
            </a:r>
            <a:r>
              <a:rPr lang="zh-TW" altLang="en-US" dirty="0">
                <a:solidFill>
                  <a:srgbClr val="262626"/>
                </a:solidFill>
                <a:effectLst/>
                <a:latin typeface="PingFang TC" panose="020B0400000000000000" pitchFamily="34" charset="-120"/>
                <a:ea typeface="PingFang TC" panose="020B0400000000000000" pitchFamily="34" charset="-120"/>
              </a:rPr>
              <a:t>時判為</a:t>
            </a:r>
            <a:r>
              <a:rPr lang="en" altLang="zh-TW" dirty="0">
                <a:solidFill>
                  <a:srgbClr val="262626"/>
                </a:solidFill>
                <a:effectLst/>
                <a:latin typeface="Menlo" panose="020B0609030804020204" pitchFamily="49" charset="0"/>
              </a:rPr>
              <a:t>true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而</a:t>
            </a:r>
            <a:r>
              <a:rPr lang="en" altLang="zh-TW" dirty="0">
                <a:solidFill>
                  <a:srgbClr val="262626"/>
                </a:solidFill>
                <a:effectLst/>
                <a:latin typeface="Menlo" panose="020B0609030804020204" pitchFamily="49" charset="0"/>
              </a:rPr>
              <a:t>threshold</a:t>
            </a:r>
            <a:r>
              <a:rPr lang="zh-TW" altLang="en-US" dirty="0">
                <a:solidFill>
                  <a:srgbClr val="262626"/>
                </a:solidFill>
                <a:effectLst/>
                <a:latin typeface="PingFang TC" panose="020B0400000000000000" pitchFamily="34" charset="-120"/>
                <a:ea typeface="PingFang TC" panose="020B0400000000000000" pitchFamily="34" charset="-120"/>
              </a:rPr>
              <a:t>我們是使用</a:t>
            </a:r>
            <a:r>
              <a:rPr lang="en" altLang="zh-TW" dirty="0">
                <a:solidFill>
                  <a:srgbClr val="262626"/>
                </a:solidFill>
                <a:effectLst/>
                <a:latin typeface="Menlo" panose="020B0609030804020204" pitchFamily="49" charset="0"/>
                <a:ea typeface="PingFang TC" panose="020B0400000000000000" pitchFamily="34" charset="-120"/>
              </a:rPr>
              <a:t>B</a:t>
            </a:r>
            <a:r>
              <a:rPr lang="en" altLang="zh-TW" dirty="0">
                <a:solidFill>
                  <a:srgbClr val="262626"/>
                </a:solidFill>
                <a:effectLst/>
                <a:latin typeface="Menlo" panose="020B0609030804020204" pitchFamily="49" charset="0"/>
              </a:rPr>
              <a:t>ayesian optimizer</a:t>
            </a:r>
            <a:r>
              <a:rPr lang="zh-TW" altLang="en-US" dirty="0">
                <a:solidFill>
                  <a:srgbClr val="262626"/>
                </a:solidFill>
                <a:effectLst/>
                <a:latin typeface="PingFang TC" panose="020B0400000000000000" pitchFamily="34" charset="-120"/>
                <a:ea typeface="PingFang TC" panose="020B0400000000000000" pitchFamily="34" charset="-120"/>
              </a:rPr>
              <a:t>找出最佳的值。</a:t>
            </a:r>
            <a:r>
              <a:rPr lang="zh-TW" altLang="en-US" dirty="0">
                <a:solidFill>
                  <a:srgbClr val="262626"/>
                </a:solidFill>
                <a:effectLst/>
                <a:latin typeface="Menlo" panose="020B0609030804020204" pitchFamily="49" charset="0"/>
              </a:rPr>
              <a:t>找出</a:t>
            </a:r>
            <a:r>
              <a:rPr lang="en-US" altLang="zh-TW" dirty="0">
                <a:solidFill>
                  <a:srgbClr val="262626"/>
                </a:solidFill>
                <a:effectLst/>
                <a:latin typeface="Menlo" panose="020B0609030804020204" pitchFamily="49" charset="0"/>
              </a:rPr>
              <a:t>overkill , leakage , indeterminate rate</a:t>
            </a:r>
            <a:r>
              <a:rPr lang="zh-TW" altLang="en-US" dirty="0">
                <a:solidFill>
                  <a:srgbClr val="262626"/>
                </a:solidFill>
                <a:effectLst/>
                <a:latin typeface="Menlo" panose="020B0609030804020204" pitchFamily="49" charset="0"/>
              </a:rPr>
              <a:t>的</a:t>
            </a:r>
            <a:r>
              <a:rPr lang="en-US" altLang="zh-TW" dirty="0">
                <a:solidFill>
                  <a:srgbClr val="262626"/>
                </a:solidFill>
                <a:effectLst/>
                <a:latin typeface="Menlo" panose="020B0609030804020204" pitchFamily="49" charset="0"/>
              </a:rPr>
              <a:t>harmonic mean</a:t>
            </a:r>
            <a:r>
              <a:rPr lang="zh-TW" altLang="en-US" dirty="0">
                <a:solidFill>
                  <a:srgbClr val="262626"/>
                </a:solidFill>
                <a:effectLst/>
                <a:latin typeface="Menlo" panose="020B0609030804020204" pitchFamily="49" charset="0"/>
              </a:rPr>
              <a:t>最好的結果</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22</a:t>
            </a:fld>
            <a:endParaRPr lang="zh-CN" altLang="en-US"/>
          </a:p>
        </p:txBody>
      </p:sp>
    </p:spTree>
    <p:extLst>
      <p:ext uri="{BB962C8B-B14F-4D97-AF65-F5344CB8AC3E}">
        <p14:creationId xmlns:p14="http://schemas.microsoft.com/office/powerpoint/2010/main" val="988976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最後在</a:t>
            </a:r>
            <a:r>
              <a:rPr lang="en" altLang="zh-TW" dirty="0">
                <a:solidFill>
                  <a:srgbClr val="262626"/>
                </a:solidFill>
                <a:effectLst/>
                <a:latin typeface="Menlo" panose="020B0609030804020204" pitchFamily="49" charset="0"/>
              </a:rPr>
              <a:t>prediction combiner</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若</a:t>
            </a:r>
            <a:r>
              <a:rPr lang="en" altLang="zh-TW" dirty="0">
                <a:solidFill>
                  <a:srgbClr val="262626"/>
                </a:solidFill>
                <a:effectLst/>
                <a:latin typeface="Menlo" panose="020B0609030804020204" pitchFamily="49" charset="0"/>
              </a:rPr>
              <a:t>y^1_def</a:t>
            </a:r>
            <a:r>
              <a:rPr lang="zh-TW" altLang="en-US" dirty="0">
                <a:solidFill>
                  <a:srgbClr val="262626"/>
                </a:solidFill>
                <a:effectLst/>
                <a:latin typeface="PingFang TC" panose="020B0400000000000000" pitchFamily="34" charset="-120"/>
                <a:ea typeface="PingFang TC" panose="020B0400000000000000" pitchFamily="34" charset="-120"/>
              </a:rPr>
              <a:t>判定為</a:t>
            </a:r>
            <a:r>
              <a:rPr lang="en" altLang="zh-TW" dirty="0">
                <a:solidFill>
                  <a:srgbClr val="262626"/>
                </a:solidFill>
                <a:effectLst/>
                <a:latin typeface="Menlo" panose="020B0609030804020204" pitchFamily="49" charset="0"/>
              </a:rPr>
              <a:t>good</a:t>
            </a:r>
            <a:r>
              <a:rPr lang="zh-TW" altLang="en-US" dirty="0">
                <a:solidFill>
                  <a:srgbClr val="262626"/>
                </a:solidFill>
                <a:effectLst/>
                <a:latin typeface="PingFang TC" panose="020B0400000000000000" pitchFamily="34" charset="-120"/>
                <a:ea typeface="PingFang TC" panose="020B0400000000000000" pitchFamily="34" charset="-120"/>
              </a:rPr>
              <a:t>且</a:t>
            </a:r>
            <a:r>
              <a:rPr lang="en" altLang="zh-TW" dirty="0">
                <a:solidFill>
                  <a:srgbClr val="262626"/>
                </a:solidFill>
                <a:effectLst/>
                <a:latin typeface="Menlo" panose="020B0609030804020204" pitchFamily="49" charset="0"/>
              </a:rPr>
              <a:t>y^2_def</a:t>
            </a:r>
            <a:r>
              <a:rPr lang="zh-TW" altLang="en-US" dirty="0">
                <a:solidFill>
                  <a:srgbClr val="262626"/>
                </a:solidFill>
                <a:effectLst/>
                <a:latin typeface="PingFang TC" panose="020B0400000000000000" pitchFamily="34" charset="-120"/>
                <a:ea typeface="PingFang TC" panose="020B0400000000000000" pitchFamily="34" charset="-120"/>
              </a:rPr>
              <a:t>為</a:t>
            </a:r>
            <a:r>
              <a:rPr lang="en" altLang="zh-TW" dirty="0">
                <a:solidFill>
                  <a:srgbClr val="262626"/>
                </a:solidFill>
                <a:effectLst/>
                <a:latin typeface="Menlo" panose="020B0609030804020204" pitchFamily="49" charset="0"/>
              </a:rPr>
              <a:t>true</a:t>
            </a:r>
            <a:r>
              <a:rPr lang="zh-TW" altLang="en-US" dirty="0">
                <a:solidFill>
                  <a:srgbClr val="262626"/>
                </a:solidFill>
                <a:effectLst/>
                <a:latin typeface="PingFang TC" panose="020B0400000000000000" pitchFamily="34" charset="-120"/>
                <a:ea typeface="PingFang TC" panose="020B0400000000000000" pitchFamily="34" charset="-120"/>
              </a:rPr>
              <a:t>時，</a:t>
            </a:r>
            <a:r>
              <a:rPr lang="en" altLang="zh-TW" dirty="0" err="1">
                <a:solidFill>
                  <a:srgbClr val="262626"/>
                </a:solidFill>
                <a:effectLst/>
                <a:latin typeface="Menlo" panose="020B0609030804020204" pitchFamily="49" charset="0"/>
              </a:rPr>
              <a:t>y_hat_def</a:t>
            </a:r>
            <a:r>
              <a:rPr lang="zh-TW" altLang="en-US" dirty="0">
                <a:solidFill>
                  <a:srgbClr val="262626"/>
                </a:solidFill>
                <a:effectLst/>
                <a:latin typeface="PingFang TC" panose="020B0400000000000000" pitchFamily="34" charset="-120"/>
                <a:ea typeface="PingFang TC" panose="020B0400000000000000" pitchFamily="34" charset="-120"/>
              </a:rPr>
              <a:t>為</a:t>
            </a:r>
            <a:r>
              <a:rPr lang="en" altLang="zh-TW" dirty="0">
                <a:solidFill>
                  <a:srgbClr val="262626"/>
                </a:solidFill>
                <a:effectLst/>
                <a:latin typeface="Menlo" panose="020B0609030804020204" pitchFamily="49" charset="0"/>
              </a:rPr>
              <a:t>good</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若</a:t>
            </a:r>
            <a:r>
              <a:rPr lang="en" altLang="zh-TW" dirty="0">
                <a:solidFill>
                  <a:srgbClr val="262626"/>
                </a:solidFill>
                <a:effectLst/>
                <a:latin typeface="Menlo" panose="020B0609030804020204" pitchFamily="49" charset="0"/>
              </a:rPr>
              <a:t>y^1_def</a:t>
            </a:r>
            <a:r>
              <a:rPr lang="zh-TW" altLang="en-US" dirty="0">
                <a:solidFill>
                  <a:srgbClr val="262626"/>
                </a:solidFill>
                <a:effectLst/>
                <a:latin typeface="PingFang TC" panose="020B0400000000000000" pitchFamily="34" charset="-120"/>
                <a:ea typeface="PingFang TC" panose="020B0400000000000000" pitchFamily="34" charset="-120"/>
              </a:rPr>
              <a:t>分類為</a:t>
            </a:r>
            <a:r>
              <a:rPr lang="en-US" altLang="zh-TW" dirty="0">
                <a:solidFill>
                  <a:srgbClr val="262626"/>
                </a:solidFill>
                <a:effectLst/>
                <a:latin typeface="PingFang TC" panose="020B0400000000000000" pitchFamily="34" charset="-120"/>
                <a:ea typeface="PingFang TC" panose="020B0400000000000000" pitchFamily="34" charset="-120"/>
              </a:rPr>
              <a:t>shift, broke, short</a:t>
            </a:r>
            <a:r>
              <a:rPr lang="zh-TW" altLang="en-US" dirty="0">
                <a:solidFill>
                  <a:srgbClr val="262626"/>
                </a:solidFill>
                <a:effectLst/>
                <a:latin typeface="PingFang TC" panose="020B0400000000000000" pitchFamily="34" charset="-120"/>
                <a:ea typeface="PingFang TC" panose="020B0400000000000000" pitchFamily="34" charset="-120"/>
              </a:rPr>
              <a:t>其中一種且</a:t>
            </a:r>
            <a:r>
              <a:rPr lang="en" altLang="zh-TW" dirty="0">
                <a:solidFill>
                  <a:srgbClr val="262626"/>
                </a:solidFill>
                <a:effectLst/>
                <a:latin typeface="Menlo" panose="020B0609030804020204" pitchFamily="49" charset="0"/>
              </a:rPr>
              <a:t>y^2_def</a:t>
            </a:r>
            <a:r>
              <a:rPr lang="zh-TW" altLang="en-US" dirty="0">
                <a:solidFill>
                  <a:srgbClr val="262626"/>
                </a:solidFill>
                <a:effectLst/>
                <a:latin typeface="PingFang TC" panose="020B0400000000000000" pitchFamily="34" charset="-120"/>
                <a:ea typeface="PingFang TC" panose="020B0400000000000000" pitchFamily="34" charset="-120"/>
              </a:rPr>
              <a:t>為</a:t>
            </a:r>
            <a:r>
              <a:rPr lang="en" altLang="zh-TW" dirty="0">
                <a:solidFill>
                  <a:srgbClr val="262626"/>
                </a:solidFill>
                <a:effectLst/>
                <a:latin typeface="Menlo" panose="020B0609030804020204" pitchFamily="49" charset="0"/>
              </a:rPr>
              <a:t>false</a:t>
            </a:r>
            <a:r>
              <a:rPr lang="zh-TW" altLang="en-US" dirty="0">
                <a:solidFill>
                  <a:srgbClr val="262626"/>
                </a:solidFill>
                <a:effectLst/>
                <a:latin typeface="PingFang TC" panose="020B0400000000000000" pitchFamily="34" charset="-120"/>
                <a:ea typeface="PingFang TC" panose="020B0400000000000000" pitchFamily="34" charset="-120"/>
              </a:rPr>
              <a:t>時，</a:t>
            </a:r>
            <a:r>
              <a:rPr lang="en" altLang="zh-TW" dirty="0" err="1">
                <a:solidFill>
                  <a:srgbClr val="262626"/>
                </a:solidFill>
                <a:effectLst/>
                <a:latin typeface="Menlo" panose="020B0609030804020204" pitchFamily="49" charset="0"/>
              </a:rPr>
              <a:t>y_hat_def</a:t>
            </a:r>
            <a:r>
              <a:rPr lang="zh-TW" altLang="en-US" dirty="0">
                <a:solidFill>
                  <a:srgbClr val="262626"/>
                </a:solidFill>
                <a:effectLst/>
                <a:latin typeface="PingFang TC" panose="020B0400000000000000" pitchFamily="34" charset="-120"/>
                <a:ea typeface="PingFang TC" panose="020B0400000000000000" pitchFamily="34" charset="-120"/>
              </a:rPr>
              <a:t>判為該種</a:t>
            </a:r>
            <a:r>
              <a:rPr lang="en" altLang="zh-TW" dirty="0">
                <a:solidFill>
                  <a:srgbClr val="262626"/>
                </a:solidFill>
                <a:effectLst/>
                <a:latin typeface="Menlo" panose="020B0609030804020204" pitchFamily="49" charset="0"/>
              </a:rPr>
              <a:t>defect</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若</a:t>
            </a:r>
            <a:r>
              <a:rPr lang="en" altLang="zh-TW" dirty="0">
                <a:solidFill>
                  <a:srgbClr val="262626"/>
                </a:solidFill>
                <a:effectLst/>
                <a:latin typeface="Menlo" panose="020B0609030804020204" pitchFamily="49" charset="0"/>
              </a:rPr>
              <a:t>y^1_def</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y^2_def</a:t>
            </a:r>
            <a:r>
              <a:rPr lang="zh-TW" altLang="en-US" dirty="0">
                <a:solidFill>
                  <a:srgbClr val="262626"/>
                </a:solidFill>
                <a:effectLst/>
                <a:latin typeface="PingFang TC" panose="020B0400000000000000" pitchFamily="34" charset="-120"/>
                <a:ea typeface="PingFang TC" panose="020B0400000000000000" pitchFamily="34" charset="-120"/>
              </a:rPr>
              <a:t>結果不一致或</a:t>
            </a:r>
            <a:r>
              <a:rPr lang="en" altLang="zh-TW" dirty="0">
                <a:solidFill>
                  <a:srgbClr val="262626"/>
                </a:solidFill>
                <a:effectLst/>
                <a:latin typeface="Menlo" panose="020B0609030804020204" pitchFamily="49" charset="0"/>
              </a:rPr>
              <a:t>y^2_def</a:t>
            </a:r>
            <a:r>
              <a:rPr lang="zh-TW" altLang="en-US" dirty="0">
                <a:solidFill>
                  <a:srgbClr val="262626"/>
                </a:solidFill>
                <a:effectLst/>
                <a:latin typeface="PingFang TC" panose="020B0400000000000000" pitchFamily="34" charset="-120"/>
                <a:ea typeface="PingFang TC" panose="020B0400000000000000" pitchFamily="34" charset="-120"/>
              </a:rPr>
              <a:t>直接判為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時，</a:t>
            </a:r>
            <a:r>
              <a:rPr lang="en" altLang="zh-TW" dirty="0" err="1">
                <a:solidFill>
                  <a:srgbClr val="262626"/>
                </a:solidFill>
                <a:effectLst/>
                <a:latin typeface="Menlo" panose="020B0609030804020204" pitchFamily="49" charset="0"/>
              </a:rPr>
              <a:t>y_hat_def</a:t>
            </a:r>
            <a:r>
              <a:rPr lang="zh-TW" altLang="en-US" dirty="0">
                <a:solidFill>
                  <a:srgbClr val="262626"/>
                </a:solidFill>
                <a:effectLst/>
                <a:latin typeface="PingFang TC" panose="020B0400000000000000" pitchFamily="34" charset="-120"/>
                <a:ea typeface="PingFang TC" panose="020B0400000000000000" pitchFamily="34" charset="-120"/>
              </a:rPr>
              <a:t>判為</a:t>
            </a:r>
            <a:r>
              <a:rPr lang="en" altLang="zh-TW" dirty="0">
                <a:solidFill>
                  <a:srgbClr val="262626"/>
                </a:solidFill>
                <a:effectLst/>
                <a:latin typeface="Menlo" panose="020B0609030804020204" pitchFamily="49" charset="0"/>
              </a:rPr>
              <a:t>indeterminate</a:t>
            </a:r>
            <a:r>
              <a:rPr lang="zh-TW" altLang="en" dirty="0">
                <a:solidFill>
                  <a:srgbClr val="262626"/>
                </a:solidFill>
                <a:effectLst/>
                <a:latin typeface="PingFang TC" panose="020B0400000000000000" pitchFamily="34" charset="-120"/>
                <a:ea typeface="PingFang TC" panose="020B0400000000000000" pitchFamily="34" charset="-120"/>
              </a:rPr>
              <a:t>。</a:t>
            </a:r>
            <a:endParaRPr lang="en" altLang="zh-TW"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23</a:t>
            </a:fld>
            <a:endParaRPr lang="zh-CN" altLang="en-US"/>
          </a:p>
        </p:txBody>
      </p:sp>
    </p:spTree>
    <p:extLst>
      <p:ext uri="{BB962C8B-B14F-4D97-AF65-F5344CB8AC3E}">
        <p14:creationId xmlns:p14="http://schemas.microsoft.com/office/powerpoint/2010/main" val="1298162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的訓練上使用標記為瑕疵種類的</a:t>
            </a:r>
            <a:r>
              <a:rPr lang="en" altLang="zh-TW" dirty="0">
                <a:solidFill>
                  <a:srgbClr val="262626"/>
                </a:solidFill>
                <a:effectLst/>
                <a:latin typeface="Menlo" panose="020B0609030804020204" pitchFamily="49" charset="0"/>
              </a:rPr>
              <a:t>defect training set</a:t>
            </a:r>
            <a:r>
              <a:rPr lang="zh-TW" altLang="en-US" dirty="0">
                <a:solidFill>
                  <a:srgbClr val="262626"/>
                </a:solidFill>
                <a:effectLst/>
                <a:latin typeface="PingFang TC" panose="020B0400000000000000" pitchFamily="34" charset="-120"/>
                <a:ea typeface="PingFang TC" panose="020B0400000000000000" pitchFamily="34" charset="-120"/>
              </a:rPr>
              <a:t>進行</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MLP classifier</a:t>
            </a:r>
            <a:r>
              <a:rPr lang="zh-TW" altLang="en-US" dirty="0">
                <a:solidFill>
                  <a:srgbClr val="262626"/>
                </a:solidFill>
                <a:effectLst/>
                <a:latin typeface="PingFang TC" panose="020B0400000000000000" pitchFamily="34" charset="-120"/>
                <a:ea typeface="PingFang TC" panose="020B0400000000000000" pitchFamily="34" charset="-120"/>
              </a:rPr>
              <a:t>的訓練，並使用</a:t>
            </a:r>
            <a:r>
              <a:rPr lang="en" altLang="zh-TW" dirty="0">
                <a:solidFill>
                  <a:srgbClr val="262626"/>
                </a:solidFill>
                <a:effectLst/>
                <a:latin typeface="Menlo" panose="020B0609030804020204" pitchFamily="49" charset="0"/>
              </a:rPr>
              <a:t>cross entropy loss</a:t>
            </a:r>
            <a:r>
              <a:rPr lang="zh-TW" altLang="en-US" dirty="0">
                <a:solidFill>
                  <a:srgbClr val="262626"/>
                </a:solidFill>
                <a:effectLst/>
                <a:latin typeface="PingFang TC" panose="020B0400000000000000" pitchFamily="34" charset="-120"/>
                <a:ea typeface="PingFang TC" panose="020B0400000000000000" pitchFamily="34" charset="-120"/>
              </a:rPr>
              <a:t>更新模型參數，以及標記為元件種類並且只包含</a:t>
            </a:r>
            <a:r>
              <a:rPr lang="en-US" altLang="zh-TW" dirty="0">
                <a:solidFill>
                  <a:srgbClr val="262626"/>
                </a:solidFill>
                <a:effectLst/>
                <a:latin typeface="PingFang TC" panose="020B0400000000000000" pitchFamily="34" charset="-120"/>
                <a:ea typeface="PingFang TC" panose="020B0400000000000000" pitchFamily="34" charset="-120"/>
              </a:rPr>
              <a:t>good sample</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component training set</a:t>
            </a:r>
            <a:r>
              <a:rPr lang="zh-TW" altLang="en-US" dirty="0">
                <a:solidFill>
                  <a:srgbClr val="262626"/>
                </a:solidFill>
                <a:effectLst/>
                <a:latin typeface="PingFang TC" panose="020B0400000000000000" pitchFamily="34" charset="-120"/>
                <a:ea typeface="PingFang TC" panose="020B0400000000000000" pitchFamily="34" charset="-120"/>
              </a:rPr>
              <a:t>進行</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與</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的訓練，並使用</a:t>
            </a:r>
            <a:r>
              <a:rPr lang="en" altLang="zh-TW" dirty="0">
                <a:solidFill>
                  <a:srgbClr val="262626"/>
                </a:solidFill>
                <a:effectLst/>
                <a:latin typeface="Menlo" panose="020B0609030804020204" pitchFamily="49" charset="0"/>
              </a:rPr>
              <a:t>variational ELBO</a:t>
            </a:r>
            <a:r>
              <a:rPr lang="zh-TW" altLang="en-US" dirty="0">
                <a:solidFill>
                  <a:srgbClr val="262626"/>
                </a:solidFill>
                <a:effectLst/>
                <a:latin typeface="PingFang TC" panose="020B0400000000000000" pitchFamily="34" charset="-120"/>
                <a:ea typeface="PingFang TC" panose="020B0400000000000000" pitchFamily="34" charset="-120"/>
              </a:rPr>
              <a:t>更新模型參數，進行完第一階段訓練後，我們再第二階段固定</a:t>
            </a:r>
            <a:r>
              <a:rPr lang="en" altLang="zh-TW" dirty="0">
                <a:solidFill>
                  <a:srgbClr val="262626"/>
                </a:solidFill>
                <a:effectLst/>
                <a:latin typeface="Menlo" panose="020B0609030804020204" pitchFamily="49" charset="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的參數，將</a:t>
            </a:r>
            <a:r>
              <a:rPr lang="en" altLang="zh-TW" dirty="0">
                <a:solidFill>
                  <a:srgbClr val="262626"/>
                </a:solidFill>
                <a:effectLst/>
                <a:latin typeface="Menlo" panose="020B0609030804020204" pitchFamily="49" charset="0"/>
              </a:rPr>
              <a:t>inducing point</a:t>
            </a:r>
            <a:r>
              <a:rPr lang="zh-TW" altLang="en-US" dirty="0">
                <a:solidFill>
                  <a:srgbClr val="262626"/>
                </a:solidFill>
                <a:effectLst/>
                <a:latin typeface="PingFang TC" panose="020B0400000000000000" pitchFamily="34" charset="-120"/>
                <a:ea typeface="PingFang TC" panose="020B0400000000000000" pitchFamily="34" charset="-120"/>
              </a:rPr>
              <a:t>增加為</a:t>
            </a:r>
            <a:r>
              <a:rPr lang="en" altLang="zh-TW" dirty="0">
                <a:solidFill>
                  <a:srgbClr val="262626"/>
                </a:solidFill>
                <a:effectLst/>
                <a:latin typeface="Menlo" panose="020B0609030804020204" pitchFamily="49" charset="0"/>
              </a:rPr>
              <a:t>component type</a:t>
            </a:r>
            <a:r>
              <a:rPr lang="zh-TW" altLang="en-US" dirty="0">
                <a:solidFill>
                  <a:srgbClr val="262626"/>
                </a:solidFill>
                <a:effectLst/>
                <a:latin typeface="PingFang TC" panose="020B0400000000000000" pitchFamily="34" charset="-120"/>
                <a:ea typeface="PingFang TC" panose="020B0400000000000000" pitchFamily="34" charset="-120"/>
              </a:rPr>
              <a:t>的</a:t>
            </a:r>
            <a:r>
              <a:rPr lang="en-US" altLang="zh-TW" dirty="0">
                <a:solidFill>
                  <a:srgbClr val="262626"/>
                </a:solidFill>
                <a:effectLst/>
                <a:latin typeface="Menlo" panose="020B0609030804020204" pitchFamily="49" charset="0"/>
              </a:rPr>
              <a:t>50</a:t>
            </a:r>
            <a:r>
              <a:rPr lang="zh-TW" altLang="en-US" dirty="0">
                <a:solidFill>
                  <a:srgbClr val="262626"/>
                </a:solidFill>
                <a:effectLst/>
                <a:latin typeface="PingFang TC" panose="020B0400000000000000" pitchFamily="34" charset="-120"/>
                <a:ea typeface="PingFang TC" panose="020B0400000000000000" pitchFamily="34" charset="-120"/>
              </a:rPr>
              <a:t>倍，繼續更新</a:t>
            </a:r>
            <a:r>
              <a:rPr lang="en" altLang="zh-TW" dirty="0">
                <a:solidFill>
                  <a:srgbClr val="262626"/>
                </a:solidFill>
                <a:effectLst/>
                <a:latin typeface="Menlo" panose="020B0609030804020204" pitchFamily="49" charset="0"/>
              </a:rPr>
              <a:t>gaussian process classifier</a:t>
            </a:r>
            <a:r>
              <a:rPr lang="zh-TW" altLang="en-US" dirty="0">
                <a:solidFill>
                  <a:srgbClr val="262626"/>
                </a:solidFill>
                <a:effectLst/>
                <a:latin typeface="PingFang TC" panose="020B0400000000000000" pitchFamily="34" charset="-120"/>
                <a:ea typeface="PingFang TC" panose="020B0400000000000000" pitchFamily="34" charset="-120"/>
              </a:rPr>
              <a:t>的參數。</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24</a:t>
            </a:fld>
            <a:endParaRPr lang="zh-CN" altLang="en-US"/>
          </a:p>
        </p:txBody>
      </p:sp>
    </p:spTree>
    <p:extLst>
      <p:ext uri="{BB962C8B-B14F-4D97-AF65-F5344CB8AC3E}">
        <p14:creationId xmlns:p14="http://schemas.microsoft.com/office/powerpoint/2010/main" val="3332664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在</a:t>
            </a: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Menlo" panose="020B0609030804020204" pitchFamily="49" charset="0"/>
              </a:rPr>
              <a:t>，我們利用</a:t>
            </a:r>
            <a:r>
              <a:rPr lang="en-US" altLang="zh-TW" dirty="0">
                <a:solidFill>
                  <a:srgbClr val="262626"/>
                </a:solidFill>
                <a:effectLst/>
                <a:latin typeface="Menlo" panose="020B0609030804020204" pitchFamily="49" charset="0"/>
              </a:rPr>
              <a:t>one-vs-all</a:t>
            </a:r>
            <a:r>
              <a:rPr lang="zh-TW" altLang="en-US" dirty="0">
                <a:solidFill>
                  <a:srgbClr val="262626"/>
                </a:solidFill>
                <a:effectLst/>
                <a:latin typeface="Menlo" panose="020B0609030804020204" pitchFamily="49" charset="0"/>
              </a:rPr>
              <a:t>的概念，分別輸入</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Menlo" panose="020B0609030804020204" pitchFamily="49" charset="0"/>
              </a:rPr>
              <a:t>個獨立的</a:t>
            </a:r>
            <a:r>
              <a:rPr lang="en-US" altLang="zh-TW" dirty="0">
                <a:solidFill>
                  <a:srgbClr val="262626"/>
                </a:solidFill>
                <a:effectLst/>
                <a:latin typeface="Menlo" panose="020B0609030804020204" pitchFamily="49" charset="0"/>
              </a:rPr>
              <a:t>GPCE hybrid model</a:t>
            </a:r>
            <a:r>
              <a:rPr lang="zh-TW" altLang="en-US" dirty="0">
                <a:solidFill>
                  <a:srgbClr val="262626"/>
                </a:solidFill>
                <a:effectLst/>
                <a:latin typeface="Menlo" panose="020B0609030804020204" pitchFamily="49" charset="0"/>
              </a:rPr>
              <a:t>偵測出</a:t>
            </a:r>
            <a:r>
              <a:rPr lang="en-US" altLang="zh-TW" dirty="0">
                <a:solidFill>
                  <a:srgbClr val="262626"/>
                </a:solidFill>
                <a:effectLst/>
                <a:latin typeface="Menlo" panose="020B0609030804020204" pitchFamily="49" charset="0"/>
              </a:rPr>
              <a:t>shift, broke, short</a:t>
            </a:r>
            <a:r>
              <a:rPr lang="zh-TW" altLang="en-US" dirty="0">
                <a:solidFill>
                  <a:srgbClr val="262626"/>
                </a:solidFill>
                <a:effectLst/>
                <a:latin typeface="Menlo" panose="020B0609030804020204" pitchFamily="49" charset="0"/>
              </a:rPr>
              <a:t>三種瑕疵種類的元件，並將三個結果經由</a:t>
            </a:r>
            <a:r>
              <a:rPr lang="en-US" altLang="zh-TW" dirty="0">
                <a:solidFill>
                  <a:srgbClr val="262626"/>
                </a:solidFill>
                <a:effectLst/>
                <a:latin typeface="Menlo" panose="020B0609030804020204" pitchFamily="49" charset="0"/>
              </a:rPr>
              <a:t>prediction combiner G</a:t>
            </a:r>
            <a:r>
              <a:rPr lang="zh-TW" altLang="en-US" dirty="0">
                <a:solidFill>
                  <a:srgbClr val="262626"/>
                </a:solidFill>
                <a:effectLst/>
                <a:latin typeface="Menlo" panose="020B0609030804020204" pitchFamily="49" charset="0"/>
              </a:rPr>
              <a:t>結合成最後的分類結果</a:t>
            </a:r>
            <a:endParaRPr lang="en-US" altLang="zh-TW" dirty="0">
              <a:solidFill>
                <a:srgbClr val="262626"/>
              </a:solidFill>
              <a:effectLst/>
              <a:latin typeface="PingFang TC" panose="020B0400000000000000" pitchFamily="34" charset="-12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25</a:t>
            </a:fld>
            <a:endParaRPr lang="zh-CN" altLang="en-US"/>
          </a:p>
        </p:txBody>
      </p:sp>
    </p:spTree>
    <p:extLst>
      <p:ext uri="{BB962C8B-B14F-4D97-AF65-F5344CB8AC3E}">
        <p14:creationId xmlns:p14="http://schemas.microsoft.com/office/powerpoint/2010/main" val="3497887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shift detector</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會在</a:t>
            </a:r>
            <a:r>
              <a:rPr lang="en" altLang="zh-TW" dirty="0">
                <a:solidFill>
                  <a:srgbClr val="262626"/>
                </a:solidFill>
                <a:effectLst/>
                <a:latin typeface="Menlo" panose="020B0609030804020204" pitchFamily="49" charset="0"/>
              </a:rPr>
              <a:t>upper branch</a:t>
            </a:r>
            <a:r>
              <a:rPr lang="zh-TW" altLang="en-US" dirty="0">
                <a:solidFill>
                  <a:srgbClr val="262626"/>
                </a:solidFill>
                <a:effectLst/>
                <a:latin typeface="PingFang TC" panose="020B0400000000000000" pitchFamily="34" charset="-120"/>
                <a:ea typeface="PingFang TC" panose="020B0400000000000000" pitchFamily="34" charset="-120"/>
              </a:rPr>
              <a:t>將資料分為</a:t>
            </a:r>
            <a:r>
              <a:rPr lang="en-US" altLang="zh-TW" dirty="0">
                <a:solidFill>
                  <a:srgbClr val="262626"/>
                </a:solidFill>
                <a:effectLst/>
                <a:latin typeface="PingFang TC" panose="020B0400000000000000" pitchFamily="34" charset="-120"/>
                <a:ea typeface="PingFang TC" panose="020B0400000000000000" pitchFamily="34" charset="-120"/>
              </a:rPr>
              <a:t>shift, </a:t>
            </a:r>
            <a:r>
              <a:rPr lang="zh-TW" altLang="en-US" dirty="0">
                <a:solidFill>
                  <a:srgbClr val="262626"/>
                </a:solidFill>
                <a:effectLst/>
                <a:latin typeface="Menlo" panose="020B0609030804020204" pitchFamily="49" charset="0"/>
                <a:ea typeface="PingFang TC" panose="020B0400000000000000" pitchFamily="34" charset="-120"/>
              </a:rPr>
              <a:t>跟不是</a:t>
            </a:r>
            <a:r>
              <a:rPr lang="en" altLang="zh-TW" dirty="0">
                <a:solidFill>
                  <a:srgbClr val="262626"/>
                </a:solidFill>
                <a:effectLst/>
                <a:latin typeface="Menlo" panose="020B0609030804020204" pitchFamily="49" charset="0"/>
              </a:rPr>
              <a:t>shift</a:t>
            </a:r>
            <a:r>
              <a:rPr lang="zh-TW" altLang="en" dirty="0">
                <a:solidFill>
                  <a:srgbClr val="262626"/>
                </a:solidFill>
                <a:effectLst/>
                <a:latin typeface="Menlo" panose="020B0609030804020204" pitchFamily="49" charset="0"/>
              </a:rPr>
              <a:t>，</a:t>
            </a:r>
            <a:r>
              <a:rPr lang="zh-TW" altLang="en-US" dirty="0">
                <a:solidFill>
                  <a:srgbClr val="262626"/>
                </a:solidFill>
                <a:effectLst/>
                <a:latin typeface="PingFang TC" panose="020B0400000000000000" pitchFamily="34" charset="-120"/>
                <a:ea typeface="PingFang TC" panose="020B0400000000000000" pitchFamily="34" charset="-120"/>
              </a:rPr>
              <a:t>這邊標籤為</a:t>
            </a:r>
            <a:r>
              <a:rPr lang="en" altLang="zh-TW" dirty="0">
                <a:solidFill>
                  <a:srgbClr val="262626"/>
                </a:solidFill>
                <a:effectLst/>
                <a:latin typeface="Menlo" panose="020B0609030804020204" pitchFamily="49" charset="0"/>
              </a:rPr>
              <a:t>true, false</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a:solidFill>
                  <a:srgbClr val="262626"/>
                </a:solidFill>
                <a:effectLst/>
                <a:latin typeface="Menlo" panose="020B0609030804020204" pitchFamily="49" charset="0"/>
              </a:rPr>
              <a:t>lower branch</a:t>
            </a:r>
            <a:r>
              <a:rPr lang="zh-TW" altLang="en-US" dirty="0">
                <a:solidFill>
                  <a:srgbClr val="262626"/>
                </a:solidFill>
                <a:effectLst/>
                <a:latin typeface="PingFang TC" panose="020B0400000000000000" pitchFamily="34" charset="-120"/>
                <a:ea typeface="PingFang TC" panose="020B0400000000000000" pitchFamily="34" charset="-120"/>
              </a:rPr>
              <a:t>則利用</a:t>
            </a:r>
            <a:r>
              <a:rPr lang="en-US" altLang="zh-TW" dirty="0">
                <a:solidFill>
                  <a:srgbClr val="262626"/>
                </a:solidFill>
                <a:effectLst/>
                <a:latin typeface="PingFang TC" panose="020B0400000000000000" pitchFamily="34" charset="-120"/>
                <a:ea typeface="PingFang TC" panose="020B0400000000000000" pitchFamily="34" charset="-120"/>
              </a:rPr>
              <a:t>uncertainty</a:t>
            </a:r>
            <a:r>
              <a:rPr lang="zh-TW" altLang="en-US" dirty="0">
                <a:solidFill>
                  <a:srgbClr val="262626"/>
                </a:solidFill>
                <a:effectLst/>
                <a:latin typeface="PingFang TC" panose="020B0400000000000000" pitchFamily="34" charset="-120"/>
                <a:ea typeface="PingFang TC" panose="020B0400000000000000" pitchFamily="34" charset="-120"/>
              </a:rPr>
              <a:t>將資料分為</a:t>
            </a:r>
            <a:r>
              <a:rPr lang="en-US" altLang="zh-TW" dirty="0">
                <a:solidFill>
                  <a:srgbClr val="262626"/>
                </a:solidFill>
                <a:effectLst/>
                <a:latin typeface="PingFang TC" panose="020B0400000000000000" pitchFamily="34" charset="-120"/>
                <a:ea typeface="PingFang TC" panose="020B0400000000000000" pitchFamily="34" charset="-120"/>
              </a:rPr>
              <a:t>true, false, indeterminate</a:t>
            </a:r>
            <a:r>
              <a:rPr lang="zh-TW" altLang="en-US" dirty="0">
                <a:solidFill>
                  <a:srgbClr val="262626"/>
                </a:solidFill>
                <a:effectLst/>
                <a:latin typeface="PingFang TC" panose="020B0400000000000000" pitchFamily="34" charset="-120"/>
                <a:ea typeface="PingFang TC" panose="020B0400000000000000" pitchFamily="34" charset="-120"/>
              </a:rPr>
              <a:t>，再結合為最後的</a:t>
            </a:r>
            <a:r>
              <a:rPr lang="en-US" altLang="zh-TW" dirty="0" err="1">
                <a:solidFill>
                  <a:srgbClr val="262626"/>
                </a:solidFill>
                <a:effectLst/>
                <a:latin typeface="PingFang TC" panose="020B0400000000000000" pitchFamily="34" charset="-120"/>
                <a:ea typeface="PingFang TC" panose="020B0400000000000000" pitchFamily="34" charset="-120"/>
              </a:rPr>
              <a:t>y_hat_shift</a:t>
            </a:r>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26</a:t>
            </a:fld>
            <a:endParaRPr lang="zh-CN" altLang="en-US"/>
          </a:p>
        </p:txBody>
      </p:sp>
    </p:spTree>
    <p:extLst>
      <p:ext uri="{BB962C8B-B14F-4D97-AF65-F5344CB8AC3E}">
        <p14:creationId xmlns:p14="http://schemas.microsoft.com/office/powerpoint/2010/main" val="2269475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第二個</a:t>
            </a:r>
            <a:r>
              <a:rPr kumimoji="1" lang="en-US" altLang="zh-TW" dirty="0"/>
              <a:t>GPCE hybrid model</a:t>
            </a:r>
            <a:r>
              <a:rPr kumimoji="1" lang="zh-TW" altLang="en-US" dirty="0"/>
              <a:t>也會依此整合為</a:t>
            </a:r>
            <a:r>
              <a:rPr kumimoji="1" lang="en-US" altLang="zh-TW" dirty="0" err="1"/>
              <a:t>y_hat_broke</a:t>
            </a:r>
            <a:r>
              <a:rPr kumimoji="1" lang="en-US" altLang="zh-TW" dirty="0"/>
              <a:t>,</a:t>
            </a:r>
            <a:r>
              <a:rPr kumimoji="1" lang="zh-TW" altLang="en-US" dirty="0"/>
              <a:t>得到</a:t>
            </a:r>
            <a:r>
              <a:rPr kumimoji="1" lang="en-US" altLang="zh-TW" dirty="0"/>
              <a:t>true</a:t>
            </a:r>
            <a:r>
              <a:rPr kumimoji="1" lang="zh-TW" altLang="en-US" dirty="0"/>
              <a:t> </a:t>
            </a:r>
            <a:r>
              <a:rPr kumimoji="1" lang="en-US" altLang="zh-TW" dirty="0"/>
              <a:t>,false,</a:t>
            </a:r>
            <a:r>
              <a:rPr kumimoji="1" lang="zh-TW" altLang="en-US" dirty="0"/>
              <a:t> </a:t>
            </a:r>
            <a:r>
              <a:rPr kumimoji="1" lang="en-US" altLang="zh-TW" dirty="0"/>
              <a:t>indeterminate</a:t>
            </a:r>
            <a:r>
              <a:rPr kumimoji="1" lang="zh-TW" altLang="en-US" dirty="0"/>
              <a:t>的結果</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27</a:t>
            </a:fld>
            <a:endParaRPr lang="zh-CN" altLang="en-US"/>
          </a:p>
        </p:txBody>
      </p:sp>
    </p:spTree>
    <p:extLst>
      <p:ext uri="{BB962C8B-B14F-4D97-AF65-F5344CB8AC3E}">
        <p14:creationId xmlns:p14="http://schemas.microsoft.com/office/powerpoint/2010/main" val="380934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第三個</a:t>
            </a:r>
            <a:r>
              <a:rPr kumimoji="1" lang="en-US" altLang="zh-TW" dirty="0"/>
              <a:t>GPCE hybrid model</a:t>
            </a:r>
            <a:r>
              <a:rPr kumimoji="1" lang="zh-TW" altLang="en-US" dirty="0"/>
              <a:t>也會依此整合為</a:t>
            </a:r>
            <a:r>
              <a:rPr kumimoji="1" lang="en-US" altLang="zh-TW" dirty="0" err="1"/>
              <a:t>y_hat_short</a:t>
            </a:r>
            <a:r>
              <a:rPr kumimoji="1" lang="en-US" altLang="zh-TW" dirty="0"/>
              <a:t>,</a:t>
            </a:r>
            <a:r>
              <a:rPr kumimoji="1" lang="zh-TW" altLang="en-US" dirty="0"/>
              <a:t>得到</a:t>
            </a:r>
            <a:r>
              <a:rPr kumimoji="1" lang="en-US" altLang="zh-TW" dirty="0"/>
              <a:t>true</a:t>
            </a:r>
            <a:r>
              <a:rPr kumimoji="1" lang="zh-TW" altLang="en-US" dirty="0"/>
              <a:t> </a:t>
            </a:r>
            <a:r>
              <a:rPr kumimoji="1" lang="en-US" altLang="zh-TW" dirty="0"/>
              <a:t>,false,</a:t>
            </a:r>
            <a:r>
              <a:rPr kumimoji="1" lang="zh-TW" altLang="en-US" dirty="0"/>
              <a:t> </a:t>
            </a:r>
            <a:r>
              <a:rPr kumimoji="1" lang="en-US" altLang="zh-TW" dirty="0"/>
              <a:t>indeterminate</a:t>
            </a:r>
            <a:r>
              <a:rPr kumimoji="1" lang="zh-TW" altLang="en-US" dirty="0"/>
              <a:t>的結果</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28</a:t>
            </a:fld>
            <a:endParaRPr lang="zh-CN" altLang="en-US"/>
          </a:p>
        </p:txBody>
      </p:sp>
    </p:spTree>
    <p:extLst>
      <p:ext uri="{BB962C8B-B14F-4D97-AF65-F5344CB8AC3E}">
        <p14:creationId xmlns:p14="http://schemas.microsoft.com/office/powerpoint/2010/main" val="1927235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經由</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GPCE hybrid </a:t>
            </a:r>
            <a:r>
              <a:rPr lang="zh-TW" altLang="en-US" dirty="0">
                <a:solidFill>
                  <a:srgbClr val="262626"/>
                </a:solidFill>
                <a:effectLst/>
                <a:latin typeface="PingFang TC" panose="020B0400000000000000" pitchFamily="34" charset="-120"/>
                <a:ea typeface="PingFang TC" panose="020B0400000000000000" pitchFamily="34" charset="-120"/>
              </a:rPr>
              <a:t>我們會得到</a:t>
            </a:r>
            <a:r>
              <a:rPr lang="en" altLang="zh-TW" dirty="0" err="1">
                <a:solidFill>
                  <a:srgbClr val="262626"/>
                </a:solidFill>
                <a:effectLst/>
                <a:latin typeface="Menlo" panose="020B0609030804020204" pitchFamily="49" charset="0"/>
              </a:rPr>
              <a:t>y_hat_shift</a:t>
            </a:r>
            <a:r>
              <a:rPr lang="en" altLang="zh-TW" dirty="0">
                <a:solidFill>
                  <a:srgbClr val="262626"/>
                </a:solidFill>
                <a:effectLst/>
                <a:latin typeface="Menlo" panose="020B0609030804020204" pitchFamily="49" charset="0"/>
              </a:rPr>
              <a:t>, </a:t>
            </a:r>
            <a:r>
              <a:rPr lang="en" altLang="zh-TW" dirty="0" err="1">
                <a:solidFill>
                  <a:srgbClr val="262626"/>
                </a:solidFill>
                <a:effectLst/>
                <a:latin typeface="Menlo" panose="020B0609030804020204" pitchFamily="49" charset="0"/>
              </a:rPr>
              <a:t>y_hat_broke</a:t>
            </a:r>
            <a:r>
              <a:rPr lang="en" altLang="zh-TW" dirty="0">
                <a:solidFill>
                  <a:srgbClr val="262626"/>
                </a:solidFill>
                <a:effectLst/>
                <a:latin typeface="Menlo" panose="020B0609030804020204" pitchFamily="49" charset="0"/>
              </a:rPr>
              <a:t>, </a:t>
            </a:r>
            <a:r>
              <a:rPr lang="en" altLang="zh-TW" dirty="0" err="1">
                <a:solidFill>
                  <a:srgbClr val="262626"/>
                </a:solidFill>
                <a:effectLst/>
                <a:latin typeface="Menlo" panose="020B0609030804020204" pitchFamily="49" charset="0"/>
              </a:rPr>
              <a:t>y_hat_short</a:t>
            </a:r>
            <a:r>
              <a:rPr lang="zh-TW" altLang="en-US" dirty="0">
                <a:solidFill>
                  <a:srgbClr val="262626"/>
                </a:solidFill>
                <a:effectLst/>
                <a:latin typeface="PingFang TC" panose="020B0400000000000000" pitchFamily="34" charset="-120"/>
                <a:ea typeface="PingFang TC" panose="020B0400000000000000" pitchFamily="34" charset="-120"/>
              </a:rPr>
              <a:t>的結果再經由最後的</a:t>
            </a:r>
            <a:r>
              <a:rPr lang="en" altLang="zh-TW" dirty="0">
                <a:solidFill>
                  <a:srgbClr val="262626"/>
                </a:solidFill>
                <a:effectLst/>
                <a:latin typeface="Menlo" panose="020B0609030804020204" pitchFamily="49" charset="0"/>
              </a:rPr>
              <a:t>prediction combiner G</a:t>
            </a:r>
            <a:r>
              <a:rPr lang="zh-TW" altLang="en-US" dirty="0">
                <a:solidFill>
                  <a:srgbClr val="262626"/>
                </a:solidFill>
                <a:effectLst/>
                <a:latin typeface="PingFang TC" panose="020B0400000000000000" pitchFamily="34" charset="-120"/>
                <a:ea typeface="PingFang TC" panose="020B0400000000000000" pitchFamily="34" charset="-120"/>
              </a:rPr>
              <a:t>做最後的整合，這裏其中一個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判定為</a:t>
            </a:r>
            <a:r>
              <a:rPr lang="en" altLang="zh-TW" dirty="0">
                <a:solidFill>
                  <a:srgbClr val="262626"/>
                </a:solidFill>
                <a:effectLst/>
                <a:latin typeface="Menlo" panose="020B0609030804020204" pitchFamily="49" charset="0"/>
              </a:rPr>
              <a:t>true ,</a:t>
            </a:r>
            <a:r>
              <a:rPr lang="zh-TW" altLang="en-US" dirty="0">
                <a:solidFill>
                  <a:srgbClr val="262626"/>
                </a:solidFill>
                <a:effectLst/>
                <a:latin typeface="PingFang TC" panose="020B0400000000000000" pitchFamily="34" charset="-120"/>
                <a:ea typeface="PingFang TC" panose="020B0400000000000000" pitchFamily="34" charset="-120"/>
              </a:rPr>
              <a:t>且另外兩個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為</a:t>
            </a:r>
            <a:r>
              <a:rPr lang="en" altLang="zh-TW" dirty="0">
                <a:solidFill>
                  <a:srgbClr val="262626"/>
                </a:solidFill>
                <a:effectLst/>
                <a:latin typeface="Menlo" panose="020B0609030804020204" pitchFamily="49" charset="0"/>
                <a:ea typeface="PingFang TC" panose="020B0400000000000000" pitchFamily="34" charset="-120"/>
              </a:rPr>
              <a:t>false</a:t>
            </a:r>
            <a:r>
              <a:rPr lang="zh-TW" altLang="en-US" dirty="0">
                <a:solidFill>
                  <a:srgbClr val="262626"/>
                </a:solidFill>
                <a:effectLst/>
                <a:latin typeface="Menlo" panose="020B0609030804020204" pitchFamily="49" charset="0"/>
                <a:ea typeface="PingFang TC" panose="020B0400000000000000" pitchFamily="34" charset="-120"/>
              </a:rPr>
              <a:t>，則判為該種瑕疵</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例如在</a:t>
            </a:r>
            <a:r>
              <a:rPr lang="en-US" altLang="zh-TW" dirty="0" err="1">
                <a:solidFill>
                  <a:srgbClr val="262626"/>
                </a:solidFill>
                <a:effectLst/>
                <a:latin typeface="PingFang TC" panose="020B0400000000000000" pitchFamily="34" charset="-120"/>
                <a:ea typeface="PingFang TC" panose="020B0400000000000000" pitchFamily="34" charset="-120"/>
              </a:rPr>
              <a:t>y_hat_shift</a:t>
            </a:r>
            <a:r>
              <a:rPr lang="zh-TW" altLang="en-US" dirty="0">
                <a:solidFill>
                  <a:srgbClr val="262626"/>
                </a:solidFill>
                <a:effectLst/>
                <a:latin typeface="PingFang TC" panose="020B0400000000000000" pitchFamily="34" charset="-120"/>
                <a:ea typeface="PingFang TC" panose="020B0400000000000000" pitchFamily="34" charset="-120"/>
              </a:rPr>
              <a:t>為</a:t>
            </a:r>
            <a:r>
              <a:rPr lang="en-US" altLang="zh-TW" dirty="0">
                <a:solidFill>
                  <a:srgbClr val="262626"/>
                </a:solidFill>
                <a:effectLst/>
                <a:latin typeface="PingFang TC" panose="020B0400000000000000" pitchFamily="34" charset="-120"/>
                <a:ea typeface="PingFang TC" panose="020B0400000000000000" pitchFamily="34" charset="-120"/>
              </a:rPr>
              <a:t>true</a:t>
            </a:r>
            <a:r>
              <a:rPr lang="zh-TW" altLang="en-US" dirty="0">
                <a:solidFill>
                  <a:srgbClr val="262626"/>
                </a:solidFill>
                <a:effectLst/>
                <a:latin typeface="PingFang TC" panose="020B0400000000000000" pitchFamily="34" charset="-120"/>
                <a:ea typeface="PingFang TC" panose="020B0400000000000000" pitchFamily="34" charset="-120"/>
              </a:rPr>
              <a:t>時，</a:t>
            </a:r>
            <a:r>
              <a:rPr lang="en-US" altLang="zh-TW" dirty="0" err="1">
                <a:solidFill>
                  <a:srgbClr val="262626"/>
                </a:solidFill>
                <a:effectLst/>
                <a:latin typeface="PingFang TC" panose="020B0400000000000000" pitchFamily="34" charset="-120"/>
                <a:ea typeface="PingFang TC" panose="020B0400000000000000" pitchFamily="34" charset="-120"/>
              </a:rPr>
              <a:t>y_hat_broke</a:t>
            </a:r>
            <a:r>
              <a:rPr lang="zh-TW" altLang="en-US" dirty="0">
                <a:solidFill>
                  <a:srgbClr val="262626"/>
                </a:solidFill>
                <a:effectLst/>
                <a:latin typeface="PingFang TC" panose="020B0400000000000000" pitchFamily="34" charset="-120"/>
                <a:ea typeface="PingFang TC" panose="020B0400000000000000" pitchFamily="34" charset="-120"/>
              </a:rPr>
              <a:t>與</a:t>
            </a:r>
            <a:r>
              <a:rPr lang="en-US" altLang="zh-TW" dirty="0" err="1">
                <a:solidFill>
                  <a:srgbClr val="262626"/>
                </a:solidFill>
                <a:effectLst/>
                <a:latin typeface="PingFang TC" panose="020B0400000000000000" pitchFamily="34" charset="-120"/>
                <a:ea typeface="PingFang TC" panose="020B0400000000000000" pitchFamily="34" charset="-120"/>
              </a:rPr>
              <a:t>y_hat_short</a:t>
            </a:r>
            <a:r>
              <a:rPr lang="zh-TW" altLang="en-US" dirty="0">
                <a:solidFill>
                  <a:srgbClr val="262626"/>
                </a:solidFill>
                <a:effectLst/>
                <a:latin typeface="PingFang TC" panose="020B0400000000000000" pitchFamily="34" charset="-120"/>
                <a:ea typeface="PingFang TC" panose="020B0400000000000000" pitchFamily="34" charset="-120"/>
              </a:rPr>
              <a:t>都要等於</a:t>
            </a:r>
            <a:r>
              <a:rPr lang="en-US" altLang="zh-TW" dirty="0">
                <a:solidFill>
                  <a:srgbClr val="262626"/>
                </a:solidFill>
                <a:effectLst/>
                <a:latin typeface="PingFang TC" panose="020B0400000000000000" pitchFamily="34" charset="-120"/>
                <a:ea typeface="PingFang TC" panose="020B0400000000000000" pitchFamily="34" charset="-120"/>
              </a:rPr>
              <a:t>false</a:t>
            </a:r>
            <a:r>
              <a:rPr lang="zh-TW" altLang="en-US" dirty="0">
                <a:solidFill>
                  <a:srgbClr val="262626"/>
                </a:solidFill>
                <a:effectLst/>
                <a:latin typeface="PingFang TC" panose="020B0400000000000000" pitchFamily="34" charset="-120"/>
                <a:ea typeface="PingFang TC" panose="020B0400000000000000" pitchFamily="34" charset="-120"/>
              </a:rPr>
              <a:t>才會判為</a:t>
            </a:r>
            <a:r>
              <a:rPr lang="en-US" altLang="zh-TW" dirty="0">
                <a:solidFill>
                  <a:srgbClr val="262626"/>
                </a:solidFill>
                <a:effectLst/>
                <a:latin typeface="PingFang TC" panose="020B0400000000000000" pitchFamily="34" charset="-120"/>
                <a:ea typeface="PingFang TC" panose="020B0400000000000000" pitchFamily="34" charset="-120"/>
              </a:rPr>
              <a:t>shift</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若在</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皆判定為</a:t>
            </a:r>
            <a:r>
              <a:rPr lang="en" altLang="zh-TW" dirty="0">
                <a:solidFill>
                  <a:srgbClr val="262626"/>
                </a:solidFill>
                <a:effectLst/>
                <a:latin typeface="Menlo" panose="020B0609030804020204" pitchFamily="49" charset="0"/>
              </a:rPr>
              <a:t>false</a:t>
            </a:r>
            <a:r>
              <a:rPr lang="zh-TW" altLang="en" dirty="0">
                <a:solidFill>
                  <a:srgbClr val="262626"/>
                </a:solidFill>
                <a:effectLst/>
                <a:latin typeface="PingFang TC" panose="020B0400000000000000" pitchFamily="34" charset="-120"/>
                <a:ea typeface="PingFang TC" panose="020B0400000000000000" pitchFamily="34" charset="-120"/>
              </a:rPr>
              <a:t>，</a:t>
            </a:r>
            <a:r>
              <a:rPr lang="en" altLang="zh-TW" dirty="0" err="1">
                <a:solidFill>
                  <a:srgbClr val="262626"/>
                </a:solidFill>
                <a:effectLst/>
                <a:latin typeface="Menlo" panose="020B0609030804020204" pitchFamily="49" charset="0"/>
              </a:rPr>
              <a:t>y_hat_def</a:t>
            </a:r>
            <a:r>
              <a:rPr lang="zh-TW" altLang="en-US" dirty="0">
                <a:solidFill>
                  <a:srgbClr val="262626"/>
                </a:solidFill>
                <a:effectLst/>
                <a:latin typeface="PingFang TC" panose="020B0400000000000000" pitchFamily="34" charset="-120"/>
                <a:ea typeface="PingFang TC" panose="020B0400000000000000" pitchFamily="34" charset="-120"/>
              </a:rPr>
              <a:t>才判為</a:t>
            </a:r>
            <a:r>
              <a:rPr lang="en" altLang="zh-TW" dirty="0">
                <a:solidFill>
                  <a:srgbClr val="262626"/>
                </a:solidFill>
                <a:effectLst/>
                <a:latin typeface="Menlo" panose="020B0609030804020204" pitchFamily="49" charset="0"/>
              </a:rPr>
              <a:t>good</a:t>
            </a:r>
            <a:r>
              <a:rPr lang="zh-TW" altLang="en" dirty="0">
                <a:solidFill>
                  <a:srgbClr val="262626"/>
                </a:solidFill>
                <a:effectLst/>
                <a:latin typeface="PingFang TC" panose="020B0400000000000000" pitchFamily="34" charset="-120"/>
                <a:ea typeface="PingFang TC" panose="020B0400000000000000" pitchFamily="34" charset="-120"/>
              </a:rPr>
              <a:t>，</a:t>
            </a:r>
            <a:endParaRPr lang="en" altLang="zh-TW"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29</a:t>
            </a:fld>
            <a:endParaRPr lang="zh-CN" altLang="en-US"/>
          </a:p>
        </p:txBody>
      </p:sp>
    </p:spTree>
    <p:extLst>
      <p:ext uri="{BB962C8B-B14F-4D97-AF65-F5344CB8AC3E}">
        <p14:creationId xmlns:p14="http://schemas.microsoft.com/office/powerpoint/2010/main" val="3083875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接著介紹我們的實驗結果，在實驗設定上我們使用單一顆</a:t>
            </a:r>
            <a:r>
              <a:rPr lang="en" altLang="zh-TW" dirty="0">
                <a:solidFill>
                  <a:srgbClr val="262626"/>
                </a:solidFill>
                <a:effectLst/>
                <a:latin typeface="Menlo" panose="020B0609030804020204" pitchFamily="49" charset="0"/>
                <a:ea typeface="PingFang TC" panose="020B0400000000000000" pitchFamily="34" charset="-120"/>
              </a:rPr>
              <a:t>v100 </a:t>
            </a:r>
            <a:r>
              <a:rPr lang="en" altLang="zh-TW" dirty="0" err="1">
                <a:solidFill>
                  <a:srgbClr val="262626"/>
                </a:solidFill>
                <a:effectLst/>
                <a:latin typeface="Menlo" panose="020B0609030804020204" pitchFamily="49" charset="0"/>
                <a:ea typeface="PingFang TC" panose="020B0400000000000000" pitchFamily="34" charset="-120"/>
              </a:rPr>
              <a:t>gpu</a:t>
            </a:r>
            <a:r>
              <a:rPr lang="zh-TW" altLang="en-US" dirty="0">
                <a:solidFill>
                  <a:srgbClr val="262626"/>
                </a:solidFill>
                <a:effectLst/>
                <a:latin typeface="PingFang TC" panose="020B0400000000000000" pitchFamily="34" charset="-120"/>
                <a:ea typeface="PingFang TC" panose="020B0400000000000000" pitchFamily="34" charset="-120"/>
              </a:rPr>
              <a:t>來做每次的實驗，並使用</a:t>
            </a:r>
            <a:r>
              <a:rPr lang="en" altLang="zh-TW" dirty="0">
                <a:solidFill>
                  <a:srgbClr val="262626"/>
                </a:solidFill>
                <a:effectLst/>
                <a:latin typeface="Menlo" panose="020B0609030804020204" pitchFamily="49" charset="0"/>
                <a:ea typeface="PingFang TC" panose="020B0400000000000000" pitchFamily="34" charset="-120"/>
              </a:rPr>
              <a:t>mobile net v3 large</a:t>
            </a:r>
            <a:r>
              <a:rPr lang="zh-TW" altLang="en-US" dirty="0">
                <a:solidFill>
                  <a:srgbClr val="262626"/>
                </a:solidFill>
                <a:effectLst/>
                <a:latin typeface="PingFang TC" panose="020B0400000000000000" pitchFamily="34" charset="-120"/>
                <a:ea typeface="PingFang TC" panose="020B0400000000000000" pitchFamily="34" charset="-120"/>
              </a:rPr>
              <a:t>作為</a:t>
            </a:r>
            <a:r>
              <a:rPr lang="en" altLang="zh-TW" dirty="0">
                <a:solidFill>
                  <a:srgbClr val="262626"/>
                </a:solidFill>
                <a:effectLst/>
                <a:latin typeface="Menlo" panose="020B0609030804020204" pitchFamily="49" charset="0"/>
                <a:ea typeface="PingFang TC" panose="020B0400000000000000" pitchFamily="34" charset="-120"/>
              </a:rPr>
              <a:t>backbone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參數依照以下表格設定</a:t>
            </a:r>
            <a:endParaRPr lang="zh-TW" altLang="en" dirty="0">
              <a:solidFill>
                <a:srgbClr val="262626"/>
              </a:solidFill>
              <a:effectLst/>
              <a:latin typeface="PingFang TC" panose="020B0400000000000000" pitchFamily="34" charset="-120"/>
              <a:ea typeface="PingFang TC" panose="020B0400000000000000" pitchFamily="34"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30</a:t>
            </a:fld>
            <a:endParaRPr lang="zh-CN" altLang="en-US"/>
          </a:p>
        </p:txBody>
      </p:sp>
    </p:spTree>
    <p:extLst>
      <p:ext uri="{BB962C8B-B14F-4D97-AF65-F5344CB8AC3E}">
        <p14:creationId xmlns:p14="http://schemas.microsoft.com/office/powerpoint/2010/main" val="55856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solidFill>
                  <a:srgbClr val="262626"/>
                </a:solidFill>
                <a:effectLst/>
                <a:latin typeface="PingFang TC" panose="020B0400000000000000" pitchFamily="34" charset="-120"/>
                <a:ea typeface="PingFang TC" panose="020B0400000000000000" pitchFamily="34" charset="-120"/>
              </a:rPr>
              <a:t>接下來的報告，我們分為</a:t>
            </a:r>
            <a:r>
              <a:rPr lang="en" altLang="zh-TW" dirty="0">
                <a:solidFill>
                  <a:srgbClr val="262626"/>
                </a:solidFill>
                <a:effectLst/>
                <a:latin typeface="Menlo" panose="020B0609030804020204" pitchFamily="49" charset="0"/>
              </a:rPr>
              <a:t>introduction, related works, research methods, research results, conclusion</a:t>
            </a:r>
            <a:r>
              <a:rPr lang="zh-TW" altLang="en-US" dirty="0">
                <a:solidFill>
                  <a:srgbClr val="262626"/>
                </a:solidFill>
                <a:effectLst/>
                <a:latin typeface="PingFang TC" panose="020B0400000000000000" pitchFamily="34" charset="-120"/>
                <a:ea typeface="PingFang TC" panose="020B0400000000000000" pitchFamily="34" charset="-120"/>
              </a:rPr>
              <a:t>五個章節來介紹。</a:t>
            </a:r>
            <a:endParaRPr lang="zh-TW" altLang="en-US" dirty="0">
              <a:solidFill>
                <a:srgbClr val="262626"/>
              </a:solidFill>
              <a:effectLst/>
              <a:latin typeface="Menlo" panose="020B0609030804020204" pitchFamily="49" charset="0"/>
            </a:endParaRPr>
          </a:p>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首先是</a:t>
            </a:r>
            <a:r>
              <a:rPr lang="en" altLang="zh-TW" dirty="0">
                <a:solidFill>
                  <a:srgbClr val="262626"/>
                </a:solidFill>
                <a:effectLst/>
                <a:latin typeface="Menlo" panose="020B0609030804020204" pitchFamily="49" charset="0"/>
              </a:rPr>
              <a:t>baseline</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leaning curve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在</a:t>
            </a:r>
            <a:r>
              <a:rPr lang="en" altLang="zh-TW" dirty="0">
                <a:solidFill>
                  <a:srgbClr val="262626"/>
                </a:solidFill>
                <a:effectLst/>
                <a:latin typeface="Menlo" panose="020B0609030804020204" pitchFamily="49" charset="0"/>
              </a:rPr>
              <a:t>validation</a:t>
            </a:r>
            <a:r>
              <a:rPr lang="zh-TW" altLang="en-US" dirty="0">
                <a:solidFill>
                  <a:srgbClr val="262626"/>
                </a:solidFill>
                <a:effectLst/>
                <a:latin typeface="PingFang TC" panose="020B0400000000000000" pitchFamily="34" charset="-120"/>
                <a:ea typeface="PingFang TC" panose="020B0400000000000000" pitchFamily="34" charset="-120"/>
              </a:rPr>
              <a:t>最後的</a:t>
            </a:r>
            <a:r>
              <a:rPr lang="en" altLang="zh-TW" dirty="0">
                <a:solidFill>
                  <a:srgbClr val="262626"/>
                </a:solidFill>
                <a:effectLst/>
                <a:latin typeface="Menlo" panose="020B0609030804020204" pitchFamily="49" charset="0"/>
              </a:rPr>
              <a:t>loss</a:t>
            </a:r>
            <a:r>
              <a:rPr lang="zh-TW" altLang="en-US" dirty="0">
                <a:solidFill>
                  <a:srgbClr val="262626"/>
                </a:solidFill>
                <a:effectLst/>
                <a:latin typeface="PingFang TC" panose="020B0400000000000000" pitchFamily="34" charset="-120"/>
                <a:ea typeface="PingFang TC" panose="020B0400000000000000" pitchFamily="34" charset="-120"/>
              </a:rPr>
              <a:t>有稍微增加，可以看出最後可能有</a:t>
            </a:r>
            <a:r>
              <a:rPr lang="en" altLang="zh-TW" dirty="0">
                <a:solidFill>
                  <a:srgbClr val="262626"/>
                </a:solidFill>
                <a:effectLst/>
                <a:latin typeface="Menlo" panose="020B0609030804020204" pitchFamily="49" charset="0"/>
              </a:rPr>
              <a:t>overfitting</a:t>
            </a:r>
            <a:r>
              <a:rPr lang="zh-TW" altLang="en-US" dirty="0">
                <a:solidFill>
                  <a:srgbClr val="262626"/>
                </a:solidFill>
                <a:effectLst/>
                <a:latin typeface="PingFang TC" panose="020B0400000000000000" pitchFamily="34" charset="-120"/>
                <a:ea typeface="PingFang TC" panose="020B0400000000000000" pitchFamily="34" charset="-120"/>
              </a:rPr>
              <a:t>的情況出現，</a:t>
            </a:r>
            <a:endParaRPr lang="zh-TW" altLang="en-US" dirty="0">
              <a:solidFill>
                <a:srgbClr val="262626"/>
              </a:solidFill>
              <a:effectLst/>
              <a:latin typeface="Menlo" panose="020B0609030804020204" pitchFamily="49" charset="0"/>
            </a:endParaRPr>
          </a:p>
          <a:p>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31</a:t>
            </a:fld>
            <a:endParaRPr lang="zh-CN" altLang="en-US"/>
          </a:p>
        </p:txBody>
      </p:sp>
    </p:spTree>
    <p:extLst>
      <p:ext uri="{BB962C8B-B14F-4D97-AF65-F5344CB8AC3E}">
        <p14:creationId xmlns:p14="http://schemas.microsoft.com/office/powerpoint/2010/main" val="4079282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而</a:t>
            </a:r>
            <a:r>
              <a:rPr lang="en" altLang="zh-TW" dirty="0">
                <a:solidFill>
                  <a:srgbClr val="262626"/>
                </a:solidFill>
                <a:effectLst/>
                <a:latin typeface="Menlo" panose="020B0609030804020204" pitchFamily="49" charset="0"/>
              </a:rPr>
              <a:t>method1</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leaning curve</a:t>
            </a:r>
            <a:r>
              <a:rPr lang="zh-TW" altLang="en-US" dirty="0">
                <a:solidFill>
                  <a:srgbClr val="262626"/>
                </a:solidFill>
                <a:effectLst/>
                <a:latin typeface="PingFang TC" panose="020B0400000000000000" pitchFamily="34" charset="-120"/>
                <a:ea typeface="PingFang TC" panose="020B0400000000000000" pitchFamily="34" charset="-120"/>
              </a:rPr>
              <a:t>雖然在</a:t>
            </a:r>
            <a:r>
              <a:rPr lang="en" altLang="zh-TW" dirty="0">
                <a:solidFill>
                  <a:srgbClr val="262626"/>
                </a:solidFill>
                <a:effectLst/>
                <a:latin typeface="Menlo" panose="020B0609030804020204" pitchFamily="49" charset="0"/>
              </a:rPr>
              <a:t>validation</a:t>
            </a:r>
            <a:r>
              <a:rPr lang="zh-TW" altLang="en-US" dirty="0">
                <a:solidFill>
                  <a:srgbClr val="262626"/>
                </a:solidFill>
                <a:effectLst/>
                <a:latin typeface="PingFang TC" panose="020B0400000000000000" pitchFamily="34" charset="-120"/>
                <a:ea typeface="PingFang TC" panose="020B0400000000000000" pitchFamily="34" charset="-120"/>
              </a:rPr>
              <a:t>前面收斂的較慢，但最後還是有獲得良好的收斂，</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32</a:t>
            </a:fld>
            <a:endParaRPr lang="zh-CN" altLang="en-US"/>
          </a:p>
        </p:txBody>
      </p:sp>
    </p:spTree>
    <p:extLst>
      <p:ext uri="{BB962C8B-B14F-4D97-AF65-F5344CB8AC3E}">
        <p14:creationId xmlns:p14="http://schemas.microsoft.com/office/powerpoint/2010/main" val="2827732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PingFang TC" panose="020B0400000000000000" pitchFamily="34" charset="-120"/>
                <a:ea typeface="PingFang TC" panose="020B0400000000000000" pitchFamily="34" charset="-120"/>
              </a:rPr>
              <a:t>會有</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rPr>
              <a:t>learning curve</a:t>
            </a:r>
            <a:r>
              <a:rPr lang="zh-TW" altLang="en" dirty="0">
                <a:solidFill>
                  <a:srgbClr val="262626"/>
                </a:solidFill>
                <a:effectLst/>
                <a:latin typeface="PingFang TC" panose="020B0400000000000000" pitchFamily="34" charset="-120"/>
                <a:ea typeface="PingFang TC" panose="020B0400000000000000" pitchFamily="34" charset="-120"/>
              </a:rPr>
              <a:t>，</a:t>
            </a:r>
            <a:r>
              <a:rPr lang="zh-TW" altLang="en-US" dirty="0">
                <a:solidFill>
                  <a:srgbClr val="262626"/>
                </a:solidFill>
                <a:effectLst/>
                <a:latin typeface="PingFang TC" panose="020B0400000000000000" pitchFamily="34" charset="-120"/>
                <a:ea typeface="PingFang TC" panose="020B0400000000000000" pitchFamily="34" charset="-120"/>
              </a:rPr>
              <a:t>可以看出</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detector</a:t>
            </a:r>
            <a:r>
              <a:rPr lang="zh-TW" altLang="en-US" dirty="0">
                <a:solidFill>
                  <a:srgbClr val="262626"/>
                </a:solidFill>
                <a:effectLst/>
                <a:latin typeface="PingFang TC" panose="020B0400000000000000" pitchFamily="34" charset="-120"/>
                <a:ea typeface="PingFang TC" panose="020B0400000000000000" pitchFamily="34" charset="-120"/>
              </a:rPr>
              <a:t>的訓練都有收斂，</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35</a:t>
            </a:fld>
            <a:endParaRPr lang="zh-CN" altLang="en-US"/>
          </a:p>
        </p:txBody>
      </p:sp>
    </p:spTree>
    <p:extLst>
      <p:ext uri="{BB962C8B-B14F-4D97-AF65-F5344CB8AC3E}">
        <p14:creationId xmlns:p14="http://schemas.microsoft.com/office/powerpoint/2010/main" val="3249944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接著我們使用各方法在</a:t>
            </a:r>
            <a:r>
              <a:rPr lang="en" altLang="zh-TW" dirty="0">
                <a:solidFill>
                  <a:srgbClr val="262626"/>
                </a:solidFill>
                <a:effectLst/>
                <a:latin typeface="Menlo" panose="020B0609030804020204" pitchFamily="49" charset="0"/>
                <a:ea typeface="PingFang TC" panose="020B0400000000000000" pitchFamily="34" charset="-120"/>
              </a:rPr>
              <a:t>feature extractor</a:t>
            </a:r>
            <a:r>
              <a:rPr lang="zh-TW" altLang="en-US" dirty="0">
                <a:solidFill>
                  <a:srgbClr val="262626"/>
                </a:solidFill>
                <a:effectLst/>
                <a:latin typeface="PingFang TC" panose="020B0400000000000000" pitchFamily="34" charset="-120"/>
                <a:ea typeface="PingFang TC" panose="020B0400000000000000" pitchFamily="34" charset="-120"/>
              </a:rPr>
              <a:t>的輸出</a:t>
            </a:r>
            <a:r>
              <a:rPr lang="en" altLang="zh-TW" dirty="0">
                <a:solidFill>
                  <a:srgbClr val="262626"/>
                </a:solidFill>
                <a:effectLst/>
                <a:latin typeface="Menlo" panose="020B0609030804020204" pitchFamily="49" charset="0"/>
                <a:ea typeface="PingFang TC" panose="020B0400000000000000" pitchFamily="34" charset="-120"/>
              </a:rPr>
              <a:t>z</a:t>
            </a:r>
            <a:r>
              <a:rPr lang="zh-TW" altLang="en-US" dirty="0">
                <a:solidFill>
                  <a:srgbClr val="262626"/>
                </a:solidFill>
                <a:effectLst/>
                <a:latin typeface="PingFang TC" panose="020B0400000000000000" pitchFamily="34" charset="-120"/>
                <a:ea typeface="PingFang TC" panose="020B0400000000000000" pitchFamily="34" charset="-120"/>
              </a:rPr>
              <a:t>來觀察</a:t>
            </a:r>
            <a:r>
              <a:rPr lang="en" altLang="zh-TW" dirty="0" err="1">
                <a:solidFill>
                  <a:srgbClr val="262626"/>
                </a:solidFill>
                <a:effectLst/>
                <a:latin typeface="Menlo" panose="020B0609030804020204" pitchFamily="49" charset="0"/>
                <a:ea typeface="PingFang TC" panose="020B0400000000000000" pitchFamily="34" charset="-120"/>
              </a:rPr>
              <a:t>tsne</a:t>
            </a:r>
            <a:r>
              <a:rPr lang="zh-TW" altLang="en-US" dirty="0">
                <a:solidFill>
                  <a:srgbClr val="262626"/>
                </a:solidFill>
                <a:effectLst/>
                <a:latin typeface="PingFang TC" panose="020B0400000000000000" pitchFamily="34" charset="-120"/>
                <a:ea typeface="PingFang TC" panose="020B0400000000000000" pitchFamily="34" charset="-120"/>
              </a:rPr>
              <a:t>的結果，首先</a:t>
            </a:r>
            <a:r>
              <a:rPr lang="en" altLang="zh-TW" dirty="0">
                <a:solidFill>
                  <a:srgbClr val="262626"/>
                </a:solidFill>
                <a:effectLst/>
                <a:latin typeface="Menlo" panose="020B0609030804020204" pitchFamily="49" charset="0"/>
                <a:ea typeface="PingFang TC" panose="020B0400000000000000" pitchFamily="34" charset="-120"/>
              </a:rPr>
              <a:t>baseline</a:t>
            </a:r>
            <a:r>
              <a:rPr lang="zh-TW" altLang="en-US" dirty="0">
                <a:solidFill>
                  <a:srgbClr val="262626"/>
                </a:solidFill>
                <a:effectLst/>
                <a:latin typeface="PingFang TC" panose="020B0400000000000000" pitchFamily="34" charset="-120"/>
                <a:ea typeface="PingFang TC" panose="020B0400000000000000" pitchFamily="34" charset="-120"/>
              </a:rPr>
              <a:t>可以看到會有部分瑕疵元件歸類在</a:t>
            </a:r>
            <a:r>
              <a:rPr lang="en" altLang="zh-TW" dirty="0">
                <a:solidFill>
                  <a:srgbClr val="262626"/>
                </a:solidFill>
                <a:effectLst/>
                <a:latin typeface="Menlo" panose="020B0609030804020204" pitchFamily="49" charset="0"/>
                <a:ea typeface="PingFang TC" panose="020B0400000000000000" pitchFamily="34" charset="-120"/>
              </a:rPr>
              <a:t>good</a:t>
            </a:r>
            <a:r>
              <a:rPr lang="zh-TW" altLang="en-US" dirty="0">
                <a:solidFill>
                  <a:srgbClr val="262626"/>
                </a:solidFill>
                <a:effectLst/>
                <a:latin typeface="PingFang TC" panose="020B0400000000000000" pitchFamily="34" charset="-120"/>
                <a:ea typeface="PingFang TC" panose="020B0400000000000000" pitchFamily="34" charset="-120"/>
              </a:rPr>
              <a:t>的範圍內，</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36</a:t>
            </a:fld>
            <a:endParaRPr lang="zh-CN" altLang="en-US"/>
          </a:p>
        </p:txBody>
      </p:sp>
    </p:spTree>
    <p:extLst>
      <p:ext uri="{BB962C8B-B14F-4D97-AF65-F5344CB8AC3E}">
        <p14:creationId xmlns:p14="http://schemas.microsoft.com/office/powerpoint/2010/main" val="1871432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solidFill>
                  <a:srgbClr val="262626"/>
                </a:solidFill>
                <a:effectLst/>
                <a:latin typeface="Menlo" panose="020B0609030804020204" pitchFamily="49" charset="0"/>
                <a:ea typeface="PingFang TC" panose="020B0400000000000000" pitchFamily="34" charset="-120"/>
              </a:rPr>
              <a:t>Method1</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err="1">
                <a:solidFill>
                  <a:srgbClr val="262626"/>
                </a:solidFill>
                <a:effectLst/>
                <a:latin typeface="Menlo" panose="020B0609030804020204" pitchFamily="49" charset="0"/>
                <a:ea typeface="PingFang TC" panose="020B0400000000000000" pitchFamily="34" charset="-120"/>
              </a:rPr>
              <a:t>tsne</a:t>
            </a:r>
            <a:r>
              <a:rPr lang="zh-TW" altLang="en-US" dirty="0">
                <a:solidFill>
                  <a:srgbClr val="262626"/>
                </a:solidFill>
                <a:effectLst/>
                <a:latin typeface="PingFang TC" panose="020B0400000000000000" pitchFamily="34" charset="-120"/>
                <a:ea typeface="PingFang TC" panose="020B0400000000000000" pitchFamily="34" charset="-120"/>
              </a:rPr>
              <a:t>來看，除了明確分到各瑕疵種類的資料外，也有些瑕疵樣本會圍繞在</a:t>
            </a:r>
            <a:r>
              <a:rPr lang="en" altLang="zh-TW" dirty="0">
                <a:solidFill>
                  <a:srgbClr val="262626"/>
                </a:solidFill>
                <a:effectLst/>
                <a:latin typeface="Menlo" panose="020B0609030804020204" pitchFamily="49" charset="0"/>
                <a:ea typeface="PingFang TC" panose="020B0400000000000000" pitchFamily="34" charset="-120"/>
              </a:rPr>
              <a:t>good</a:t>
            </a:r>
            <a:r>
              <a:rPr lang="zh-TW" altLang="en-US" dirty="0">
                <a:solidFill>
                  <a:srgbClr val="262626"/>
                </a:solidFill>
                <a:effectLst/>
                <a:latin typeface="PingFang TC" panose="020B0400000000000000" pitchFamily="34" charset="-120"/>
                <a:ea typeface="PingFang TC" panose="020B0400000000000000" pitchFamily="34" charset="-120"/>
              </a:rPr>
              <a:t>樣本的旁邊，這部分也就是在</a:t>
            </a:r>
            <a:r>
              <a:rPr lang="en" altLang="zh-TW" dirty="0">
                <a:solidFill>
                  <a:srgbClr val="262626"/>
                </a:solidFill>
                <a:effectLst/>
                <a:latin typeface="Menlo" panose="020B0609030804020204" pitchFamily="49" charset="0"/>
                <a:ea typeface="PingFang TC" panose="020B0400000000000000" pitchFamily="34" charset="-120"/>
              </a:rPr>
              <a:t>gaussian process</a:t>
            </a:r>
            <a:r>
              <a:rPr lang="zh-TW" altLang="en-US" dirty="0">
                <a:solidFill>
                  <a:srgbClr val="262626"/>
                </a:solidFill>
                <a:effectLst/>
                <a:latin typeface="PingFang TC" panose="020B0400000000000000" pitchFamily="34" charset="-120"/>
                <a:ea typeface="PingFang TC" panose="020B0400000000000000" pitchFamily="34" charset="-120"/>
              </a:rPr>
              <a:t> </a:t>
            </a:r>
            <a:r>
              <a:rPr lang="en-US" altLang="zh-TW" dirty="0">
                <a:solidFill>
                  <a:srgbClr val="262626"/>
                </a:solidFill>
                <a:effectLst/>
                <a:latin typeface="PingFang TC" panose="020B0400000000000000" pitchFamily="34" charset="-120"/>
                <a:ea typeface="PingFang TC" panose="020B0400000000000000" pitchFamily="34" charset="-120"/>
              </a:rPr>
              <a:t>classifier</a:t>
            </a:r>
            <a:r>
              <a:rPr lang="zh-TW" altLang="en-US" dirty="0">
                <a:solidFill>
                  <a:srgbClr val="262626"/>
                </a:solidFill>
                <a:effectLst/>
                <a:latin typeface="PingFang TC" panose="020B0400000000000000" pitchFamily="34" charset="-120"/>
                <a:ea typeface="PingFang TC" panose="020B0400000000000000" pitchFamily="34" charset="-120"/>
              </a:rPr>
              <a:t>得到的結果，</a:t>
            </a:r>
          </a:p>
          <a:p>
            <a:endParaRPr kumimoji="1"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37</a:t>
            </a:fld>
            <a:endParaRPr lang="zh-CN" altLang="en-US"/>
          </a:p>
        </p:txBody>
      </p:sp>
    </p:spTree>
    <p:extLst>
      <p:ext uri="{BB962C8B-B14F-4D97-AF65-F5344CB8AC3E}">
        <p14:creationId xmlns:p14="http://schemas.microsoft.com/office/powerpoint/2010/main" val="489471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從</a:t>
            </a:r>
            <a:r>
              <a:rPr lang="en" altLang="zh-TW" dirty="0">
                <a:solidFill>
                  <a:srgbClr val="262626"/>
                </a:solidFill>
                <a:effectLst/>
                <a:latin typeface="Menlo" panose="020B0609030804020204" pitchFamily="49" charset="0"/>
              </a:rPr>
              <a:t>method2</a:t>
            </a:r>
            <a:r>
              <a:rPr lang="zh-TW" altLang="en-US" dirty="0">
                <a:solidFill>
                  <a:srgbClr val="262626"/>
                </a:solidFill>
                <a:effectLst/>
                <a:latin typeface="PingFang TC" panose="020B0400000000000000" pitchFamily="34" charset="-120"/>
                <a:ea typeface="PingFang TC" panose="020B0400000000000000" pitchFamily="34" charset="-120"/>
              </a:rPr>
              <a:t>的</a:t>
            </a:r>
            <a:r>
              <a:rPr lang="en-US" altLang="zh-TW" dirty="0">
                <a:solidFill>
                  <a:srgbClr val="262626"/>
                </a:solidFill>
                <a:effectLst/>
                <a:latin typeface="Menlo" panose="020B0609030804020204" pitchFamily="49" charset="0"/>
              </a:rPr>
              <a:t>3</a:t>
            </a:r>
            <a:r>
              <a:rPr lang="zh-TW" altLang="en-US" dirty="0">
                <a:solidFill>
                  <a:srgbClr val="262626"/>
                </a:solidFill>
                <a:effectLst/>
                <a:latin typeface="PingFang TC" panose="020B0400000000000000" pitchFamily="34" charset="-120"/>
                <a:ea typeface="PingFang TC" panose="020B0400000000000000" pitchFamily="34" charset="-120"/>
              </a:rPr>
              <a:t>個</a:t>
            </a:r>
            <a:r>
              <a:rPr lang="en" altLang="zh-TW" dirty="0">
                <a:solidFill>
                  <a:srgbClr val="262626"/>
                </a:solidFill>
                <a:effectLst/>
                <a:latin typeface="Menlo" panose="020B0609030804020204" pitchFamily="49" charset="0"/>
              </a:rPr>
              <a:t>detector</a:t>
            </a:r>
            <a:r>
              <a:rPr lang="zh-TW" altLang="en-US" dirty="0">
                <a:solidFill>
                  <a:srgbClr val="262626"/>
                </a:solidFill>
                <a:effectLst/>
                <a:latin typeface="PingFang TC" panose="020B0400000000000000" pitchFamily="34" charset="-120"/>
                <a:ea typeface="PingFang TC" panose="020B0400000000000000" pitchFamily="34" charset="-120"/>
              </a:rPr>
              <a:t>也會得到類似結果。</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40</a:t>
            </a:fld>
            <a:endParaRPr lang="zh-CN" altLang="en-US"/>
          </a:p>
        </p:txBody>
      </p:sp>
    </p:spTree>
    <p:extLst>
      <p:ext uri="{BB962C8B-B14F-4D97-AF65-F5344CB8AC3E}">
        <p14:creationId xmlns:p14="http://schemas.microsoft.com/office/powerpoint/2010/main" val="1010869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最後將三個方法的</a:t>
            </a:r>
            <a:r>
              <a:rPr lang="en" altLang="zh-TW" dirty="0">
                <a:solidFill>
                  <a:srgbClr val="262626"/>
                </a:solidFill>
                <a:effectLst/>
                <a:latin typeface="Menlo" panose="020B0609030804020204" pitchFamily="49" charset="0"/>
                <a:ea typeface="PingFang TC" panose="020B0400000000000000" pitchFamily="34" charset="-120"/>
              </a:rPr>
              <a:t>confusion matrix</a:t>
            </a:r>
            <a:r>
              <a:rPr lang="zh-TW" altLang="en-US" dirty="0">
                <a:solidFill>
                  <a:srgbClr val="262626"/>
                </a:solidFill>
                <a:effectLst/>
                <a:latin typeface="PingFang TC" panose="020B0400000000000000" pitchFamily="34" charset="-120"/>
                <a:ea typeface="PingFang TC" panose="020B0400000000000000" pitchFamily="34" charset="-120"/>
              </a:rPr>
              <a:t>放在一起比較，可以看出</a:t>
            </a:r>
            <a:r>
              <a:rPr lang="en" altLang="zh-TW" dirty="0">
                <a:solidFill>
                  <a:srgbClr val="262626"/>
                </a:solidFill>
                <a:effectLst/>
                <a:latin typeface="Menlo" panose="020B0609030804020204" pitchFamily="49" charset="0"/>
                <a:ea typeface="PingFang TC" panose="020B0400000000000000" pitchFamily="34" charset="-120"/>
              </a:rPr>
              <a:t>method1</a:t>
            </a:r>
            <a:r>
              <a:rPr lang="zh-TW" altLang="en-US" dirty="0">
                <a:solidFill>
                  <a:srgbClr val="262626"/>
                </a:solidFill>
                <a:effectLst/>
                <a:latin typeface="PingFang TC" panose="020B0400000000000000" pitchFamily="34" charset="-120"/>
                <a:ea typeface="PingFang TC" panose="020B0400000000000000" pitchFamily="34" charset="-120"/>
              </a:rPr>
              <a:t>判錯的資料相較於其他兩個都少很多。</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41</a:t>
            </a:fld>
            <a:endParaRPr lang="zh-CN" altLang="en-US"/>
          </a:p>
        </p:txBody>
      </p:sp>
    </p:spTree>
    <p:extLst>
      <p:ext uri="{BB962C8B-B14F-4D97-AF65-F5344CB8AC3E}">
        <p14:creationId xmlns:p14="http://schemas.microsoft.com/office/powerpoint/2010/main" val="2975985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最後將實驗結果以下列四項指標總結與比較，我們這邊的</a:t>
            </a:r>
            <a:r>
              <a:rPr lang="en-US" altLang="zh-TW" dirty="0">
                <a:solidFill>
                  <a:srgbClr val="262626"/>
                </a:solidFill>
                <a:effectLst/>
                <a:latin typeface="PingFang TC" panose="020B0400000000000000" pitchFamily="34" charset="-120"/>
                <a:ea typeface="PingFang TC" panose="020B0400000000000000" pitchFamily="34" charset="-120"/>
              </a:rPr>
              <a:t>error rate , overkill rate , leakage rate </a:t>
            </a:r>
            <a:r>
              <a:rPr lang="zh-TW" altLang="en-US" dirty="0">
                <a:solidFill>
                  <a:srgbClr val="262626"/>
                </a:solidFill>
                <a:effectLst/>
                <a:latin typeface="PingFang TC" panose="020B0400000000000000" pitchFamily="34" charset="-120"/>
                <a:ea typeface="PingFang TC" panose="020B0400000000000000" pitchFamily="34" charset="-120"/>
              </a:rPr>
              <a:t>都是以不是被判為</a:t>
            </a:r>
            <a:r>
              <a:rPr lang="en-US" altLang="zh-TW" dirty="0">
                <a:solidFill>
                  <a:srgbClr val="262626"/>
                </a:solidFill>
                <a:effectLst/>
                <a:latin typeface="PingFang TC" panose="020B0400000000000000" pitchFamily="34" charset="-120"/>
                <a:ea typeface="PingFang TC" panose="020B0400000000000000" pitchFamily="34" charset="-120"/>
              </a:rPr>
              <a:t>indeterminate</a:t>
            </a:r>
            <a:r>
              <a:rPr lang="zh-TW" altLang="en-US" dirty="0">
                <a:solidFill>
                  <a:srgbClr val="262626"/>
                </a:solidFill>
                <a:effectLst/>
                <a:latin typeface="PingFang TC" panose="020B0400000000000000" pitchFamily="34" charset="-120"/>
                <a:ea typeface="PingFang TC" panose="020B0400000000000000" pitchFamily="34" charset="-120"/>
              </a:rPr>
              <a:t>的資料統計出來的，</a:t>
            </a:r>
            <a:r>
              <a:rPr lang="en" altLang="zh-TW" dirty="0">
                <a:solidFill>
                  <a:srgbClr val="262626"/>
                </a:solidFill>
                <a:effectLst/>
                <a:latin typeface="Menlo" panose="020B0609030804020204" pitchFamily="49" charset="0"/>
              </a:rPr>
              <a:t>error rate</a:t>
            </a:r>
            <a:r>
              <a:rPr lang="zh-TW" altLang="en-US" dirty="0">
                <a:solidFill>
                  <a:srgbClr val="262626"/>
                </a:solidFill>
                <a:effectLst/>
                <a:latin typeface="PingFang TC" panose="020B0400000000000000" pitchFamily="34" charset="-120"/>
                <a:ea typeface="PingFang TC" panose="020B0400000000000000" pitchFamily="34" charset="-120"/>
              </a:rPr>
              <a:t>是所有預測錯誤的資料在所有沒被判為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的資料中的比例，</a:t>
            </a:r>
            <a:r>
              <a:rPr lang="en" altLang="zh-TW" dirty="0">
                <a:solidFill>
                  <a:srgbClr val="262626"/>
                </a:solidFill>
                <a:effectLst/>
                <a:latin typeface="Menlo" panose="020B0609030804020204" pitchFamily="49" charset="0"/>
              </a:rPr>
              <a:t>overkill rate</a:t>
            </a:r>
            <a:r>
              <a:rPr lang="zh-TW" altLang="en-US" dirty="0">
                <a:solidFill>
                  <a:srgbClr val="262626"/>
                </a:solidFill>
                <a:effectLst/>
                <a:latin typeface="PingFang TC" panose="020B0400000000000000" pitchFamily="34" charset="-120"/>
                <a:ea typeface="PingFang TC" panose="020B0400000000000000" pitchFamily="34" charset="-120"/>
              </a:rPr>
              <a:t>是指實際為</a:t>
            </a:r>
            <a:r>
              <a:rPr lang="en" altLang="zh-TW" dirty="0">
                <a:solidFill>
                  <a:srgbClr val="262626"/>
                </a:solidFill>
                <a:effectLst/>
                <a:latin typeface="Menlo" panose="020B0609030804020204" pitchFamily="49" charset="0"/>
              </a:rPr>
              <a:t>good</a:t>
            </a:r>
            <a:r>
              <a:rPr lang="zh-TW" altLang="en-US" dirty="0">
                <a:solidFill>
                  <a:srgbClr val="262626"/>
                </a:solidFill>
                <a:effectLst/>
                <a:latin typeface="PingFang TC" panose="020B0400000000000000" pitchFamily="34" charset="-120"/>
                <a:ea typeface="PingFang TC" panose="020B0400000000000000" pitchFamily="34" charset="-120"/>
              </a:rPr>
              <a:t>卻判定為</a:t>
            </a:r>
            <a:r>
              <a:rPr lang="en" altLang="zh-TW" dirty="0">
                <a:solidFill>
                  <a:srgbClr val="262626"/>
                </a:solidFill>
                <a:effectLst/>
                <a:latin typeface="Menlo" panose="020B0609030804020204" pitchFamily="49" charset="0"/>
              </a:rPr>
              <a:t>defect</a:t>
            </a:r>
            <a:r>
              <a:rPr lang="zh-TW" altLang="en-US" dirty="0">
                <a:solidFill>
                  <a:srgbClr val="262626"/>
                </a:solidFill>
                <a:effectLst/>
                <a:latin typeface="PingFang TC" panose="020B0400000000000000" pitchFamily="34" charset="-120"/>
                <a:ea typeface="PingFang TC" panose="020B0400000000000000" pitchFamily="34" charset="-120"/>
              </a:rPr>
              <a:t>的資料在所有沒被判為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的資料中的比例，</a:t>
            </a:r>
            <a:r>
              <a:rPr lang="en" altLang="zh-TW" dirty="0">
                <a:solidFill>
                  <a:srgbClr val="262626"/>
                </a:solidFill>
                <a:effectLst/>
                <a:latin typeface="Menlo" panose="020B0609030804020204" pitchFamily="49" charset="0"/>
              </a:rPr>
              <a:t>leakage rate</a:t>
            </a:r>
            <a:r>
              <a:rPr lang="zh-TW" altLang="en-US" dirty="0">
                <a:solidFill>
                  <a:srgbClr val="262626"/>
                </a:solidFill>
                <a:effectLst/>
                <a:latin typeface="PingFang TC" panose="020B0400000000000000" pitchFamily="34" charset="-120"/>
                <a:ea typeface="PingFang TC" panose="020B0400000000000000" pitchFamily="34" charset="-120"/>
              </a:rPr>
              <a:t>是指實際為</a:t>
            </a:r>
            <a:r>
              <a:rPr lang="en" altLang="zh-TW" dirty="0">
                <a:solidFill>
                  <a:srgbClr val="262626"/>
                </a:solidFill>
                <a:effectLst/>
                <a:latin typeface="Menlo" panose="020B0609030804020204" pitchFamily="49" charset="0"/>
              </a:rPr>
              <a:t>defect</a:t>
            </a:r>
            <a:r>
              <a:rPr lang="zh-TW" altLang="en-US" dirty="0">
                <a:solidFill>
                  <a:srgbClr val="262626"/>
                </a:solidFill>
                <a:effectLst/>
                <a:latin typeface="PingFang TC" panose="020B0400000000000000" pitchFamily="34" charset="-120"/>
                <a:ea typeface="PingFang TC" panose="020B0400000000000000" pitchFamily="34" charset="-120"/>
              </a:rPr>
              <a:t>卻判為</a:t>
            </a:r>
            <a:r>
              <a:rPr lang="en" altLang="zh-TW" dirty="0">
                <a:solidFill>
                  <a:srgbClr val="262626"/>
                </a:solidFill>
                <a:effectLst/>
                <a:latin typeface="Menlo" panose="020B0609030804020204" pitchFamily="49" charset="0"/>
              </a:rPr>
              <a:t>good</a:t>
            </a:r>
            <a:r>
              <a:rPr lang="zh-TW" altLang="en-US" dirty="0">
                <a:solidFill>
                  <a:srgbClr val="262626"/>
                </a:solidFill>
                <a:effectLst/>
                <a:latin typeface="PingFang TC" panose="020B0400000000000000" pitchFamily="34" charset="-120"/>
                <a:ea typeface="PingFang TC" panose="020B0400000000000000" pitchFamily="34" charset="-120"/>
              </a:rPr>
              <a:t>的資料在所有沒被判為</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的比例，</a:t>
            </a:r>
            <a:r>
              <a:rPr lang="en" altLang="zh-TW" dirty="0">
                <a:solidFill>
                  <a:srgbClr val="262626"/>
                </a:solidFill>
                <a:effectLst/>
                <a:latin typeface="Menlo" panose="020B0609030804020204" pitchFamily="49" charset="0"/>
              </a:rPr>
              <a:t>indeterminate rate</a:t>
            </a:r>
            <a:r>
              <a:rPr lang="zh-TW" altLang="en-US" dirty="0">
                <a:solidFill>
                  <a:srgbClr val="262626"/>
                </a:solidFill>
                <a:effectLst/>
                <a:latin typeface="PingFang TC" panose="020B0400000000000000" pitchFamily="34" charset="-120"/>
                <a:ea typeface="PingFang TC" panose="020B0400000000000000" pitchFamily="34" charset="-120"/>
              </a:rPr>
              <a:t>是</a:t>
            </a:r>
            <a:r>
              <a:rPr lang="en" altLang="zh-TW" dirty="0">
                <a:solidFill>
                  <a:srgbClr val="262626"/>
                </a:solidFill>
                <a:effectLst/>
                <a:latin typeface="Menlo" panose="020B0609030804020204" pitchFamily="49" charset="0"/>
              </a:rPr>
              <a:t>indeterminate</a:t>
            </a:r>
            <a:r>
              <a:rPr lang="zh-TW" altLang="en-US" dirty="0">
                <a:solidFill>
                  <a:srgbClr val="262626"/>
                </a:solidFill>
                <a:effectLst/>
                <a:latin typeface="PingFang TC" panose="020B0400000000000000" pitchFamily="34" charset="-120"/>
                <a:ea typeface="PingFang TC" panose="020B0400000000000000" pitchFamily="34" charset="-120"/>
              </a:rPr>
              <a:t>與所有資料的比例</a:t>
            </a:r>
            <a:endParaRPr lang="zh-TW" altLang="en-US" dirty="0">
              <a:solidFill>
                <a:srgbClr val="262626"/>
              </a:solidFill>
              <a:effectLst/>
              <a:latin typeface="Menlo" panose="020B0609030804020204" pitchFamily="49" charset="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42</a:t>
            </a:fld>
            <a:endParaRPr lang="zh-CN" altLang="en-US"/>
          </a:p>
        </p:txBody>
      </p:sp>
    </p:spTree>
    <p:extLst>
      <p:ext uri="{BB962C8B-B14F-4D97-AF65-F5344CB8AC3E}">
        <p14:creationId xmlns:p14="http://schemas.microsoft.com/office/powerpoint/2010/main" val="4226567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總結以上結果，在</a:t>
            </a:r>
            <a:r>
              <a:rPr kumimoji="1" lang="en-US" altLang="zh-TW" dirty="0"/>
              <a:t>baseline, method1, method2</a:t>
            </a:r>
            <a:r>
              <a:rPr kumimoji="1" lang="zh-TW" altLang="en-US" dirty="0"/>
              <a:t>之中，</a:t>
            </a:r>
            <a:r>
              <a:rPr kumimoji="1" lang="en-US" altLang="zh-TW" dirty="0"/>
              <a:t>method1</a:t>
            </a:r>
            <a:r>
              <a:rPr kumimoji="1" lang="zh-TW" altLang="en-US" dirty="0"/>
              <a:t>我們得到較好的結果，並在</a:t>
            </a:r>
            <a:r>
              <a:rPr kumimoji="1" lang="en-US" altLang="zh-TW" dirty="0"/>
              <a:t>method2</a:t>
            </a:r>
            <a:r>
              <a:rPr kumimoji="1" lang="zh-TW" altLang="en-US" dirty="0"/>
              <a:t>得到較差的結果，我們進而推測了</a:t>
            </a:r>
            <a:r>
              <a:rPr kumimoji="1" lang="en-US" altLang="zh-TW" dirty="0"/>
              <a:t>method2</a:t>
            </a:r>
            <a:r>
              <a:rPr kumimoji="1" lang="zh-TW" altLang="en-US" dirty="0"/>
              <a:t>結果不佳的兩個原因，首先在</a:t>
            </a:r>
            <a:r>
              <a:rPr kumimoji="1" lang="en-US" altLang="zh-TW" dirty="0"/>
              <a:t>method2</a:t>
            </a:r>
            <a:r>
              <a:rPr kumimoji="1" lang="zh-TW" altLang="en-US" dirty="0"/>
              <a:t>每個</a:t>
            </a:r>
            <a:r>
              <a:rPr kumimoji="1" lang="en-US" altLang="zh-TW" dirty="0"/>
              <a:t>GPCE hybrid model lower branch</a:t>
            </a:r>
            <a:r>
              <a:rPr kumimoji="1" lang="zh-TW" altLang="en-US" dirty="0"/>
              <a:t>的</a:t>
            </a:r>
            <a:r>
              <a:rPr kumimoji="1" lang="en-US" altLang="zh-TW" dirty="0"/>
              <a:t>gaussian process classifier</a:t>
            </a:r>
            <a:r>
              <a:rPr kumimoji="1" lang="zh-TW" altLang="en-US" dirty="0"/>
              <a:t>我們是使用不是特定瑕疵種類的其他樣本，包含了其餘兩種樣本，而非引用原先只使用</a:t>
            </a:r>
            <a:r>
              <a:rPr kumimoji="1" lang="en-US" altLang="zh-TW" dirty="0"/>
              <a:t>good sample</a:t>
            </a:r>
            <a:r>
              <a:rPr kumimoji="1" lang="zh-TW" altLang="en-US" dirty="0"/>
              <a:t>的想法，可能混淆了</a:t>
            </a:r>
            <a:r>
              <a:rPr kumimoji="1" lang="en-US" altLang="zh-TW" dirty="0"/>
              <a:t>gaussian process</a:t>
            </a:r>
            <a:r>
              <a:rPr kumimoji="1" lang="zh-TW" altLang="en-US" dirty="0"/>
              <a:t>對元件的分類</a:t>
            </a:r>
            <a:endParaRPr kumimoji="1" lang="en-US" altLang="zh-TW" dirty="0"/>
          </a:p>
          <a:p>
            <a:r>
              <a:rPr kumimoji="1" lang="zh-TW" altLang="en-US" dirty="0"/>
              <a:t>並且在只將資料分為特定瑕疵以及</a:t>
            </a:r>
            <a:r>
              <a:rPr kumimoji="1" lang="en-US" altLang="zh-TW" dirty="0"/>
              <a:t>good</a:t>
            </a:r>
            <a:r>
              <a:rPr kumimoji="1" lang="zh-TW" altLang="en-US" dirty="0"/>
              <a:t>和另外兩種瑕疵的標籤時，相較於瑕疵偵測的</a:t>
            </a:r>
            <a:r>
              <a:rPr kumimoji="1" lang="en-US" altLang="zh-TW" dirty="0"/>
              <a:t>good/bad</a:t>
            </a:r>
            <a:r>
              <a:rPr kumimoji="1" lang="zh-TW" altLang="en-US" dirty="0"/>
              <a:t>及瑕疵分類的</a:t>
            </a:r>
            <a:r>
              <a:rPr kumimoji="1" lang="en-US" altLang="zh-TW" dirty="0"/>
              <a:t>good/shift/broke/short</a:t>
            </a:r>
            <a:r>
              <a:rPr kumimoji="1" lang="zh-TW" altLang="en-US" dirty="0"/>
              <a:t> </a:t>
            </a:r>
            <a:r>
              <a:rPr kumimoji="1" lang="en-US" altLang="zh-TW" dirty="0"/>
              <a:t>,</a:t>
            </a:r>
            <a:r>
              <a:rPr kumimoji="1" lang="zh-TW" altLang="en-US" dirty="0"/>
              <a:t> </a:t>
            </a:r>
            <a:r>
              <a:rPr kumimoji="1" lang="en-US" altLang="zh-TW" dirty="0"/>
              <a:t>imbalance ratio</a:t>
            </a:r>
            <a:r>
              <a:rPr kumimoji="1" lang="zh-TW" altLang="en-US" dirty="0"/>
              <a:t>明顯更大很多，使得</a:t>
            </a:r>
            <a:r>
              <a:rPr kumimoji="1" lang="en-US" altLang="zh-TW" dirty="0"/>
              <a:t>MLP</a:t>
            </a:r>
            <a:r>
              <a:rPr kumimoji="1" lang="zh-TW" altLang="en-US" dirty="0"/>
              <a:t> </a:t>
            </a:r>
            <a:r>
              <a:rPr kumimoji="1" lang="en-US" altLang="zh-TW" dirty="0"/>
              <a:t>classifier</a:t>
            </a:r>
            <a:r>
              <a:rPr kumimoji="1" lang="zh-TW" altLang="en-US" dirty="0"/>
              <a:t>分類的結果受到影響</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46</a:t>
            </a:fld>
            <a:endParaRPr lang="zh-CN" altLang="en-US"/>
          </a:p>
        </p:txBody>
      </p:sp>
    </p:spTree>
    <p:extLst>
      <p:ext uri="{BB962C8B-B14F-4D97-AF65-F5344CB8AC3E}">
        <p14:creationId xmlns:p14="http://schemas.microsoft.com/office/powerpoint/2010/main" val="3887289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7908F-6F80-0D2D-DC08-5AD816CB7B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29C48D-94DB-02B3-0CAB-63CEEEEF54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13EB19-620A-139A-6BFD-C748BEA4F2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我們的目標是將之前實驗室在瑕疵檢測提出的</a:t>
            </a:r>
            <a:r>
              <a:rPr lang="en" altLang="zh-TW" dirty="0">
                <a:solidFill>
                  <a:srgbClr val="262626"/>
                </a:solidFill>
                <a:effectLst/>
                <a:latin typeface="Menlo" panose="020B0609030804020204" pitchFamily="49" charset="0"/>
                <a:ea typeface="PingFang TC" panose="020B0400000000000000" pitchFamily="34" charset="-12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改良使其可使用在瑕疵分類上，使我們的模型不單能找出生產出來的不良品將其剔除，還能判斷其為哪一種瑕疵種類，使我們能更容易找出生產過程的問題，雖然在瑕疵檢測上我們提出的模型已取得良好的結果，但我們不確定能不能在瑕疵分類上也得到同樣的提升，因此我們先提出兩種方法來做分析比較，分別是將</a:t>
            </a:r>
            <a:r>
              <a:rPr lang="en" altLang="zh-TW" dirty="0">
                <a:solidFill>
                  <a:srgbClr val="262626"/>
                </a:solidFill>
                <a:effectLst/>
                <a:latin typeface="Menlo" panose="020B0609030804020204" pitchFamily="49" charset="0"/>
                <a:ea typeface="PingFang TC" panose="020B0400000000000000" pitchFamily="34" charset="-120"/>
              </a:rPr>
              <a:t>GPCE hybrid model</a:t>
            </a:r>
            <a:r>
              <a:rPr lang="zh-TW" altLang="en-US" dirty="0">
                <a:solidFill>
                  <a:srgbClr val="262626"/>
                </a:solidFill>
                <a:effectLst/>
                <a:latin typeface="PingFang TC" panose="020B0400000000000000" pitchFamily="34" charset="-120"/>
                <a:ea typeface="PingFang TC" panose="020B0400000000000000" pitchFamily="34" charset="-120"/>
              </a:rPr>
              <a:t>的</a:t>
            </a:r>
            <a:r>
              <a:rPr lang="en" altLang="zh-TW" dirty="0">
                <a:solidFill>
                  <a:srgbClr val="262626"/>
                </a:solidFill>
                <a:effectLst/>
                <a:latin typeface="Menlo" panose="020B0609030804020204" pitchFamily="49" charset="0"/>
                <a:ea typeface="PingFang TC" panose="020B0400000000000000" pitchFamily="34" charset="-120"/>
              </a:rPr>
              <a:t>upper branch</a:t>
            </a:r>
            <a:r>
              <a:rPr lang="zh-TW" altLang="en-US" dirty="0">
                <a:solidFill>
                  <a:srgbClr val="262626"/>
                </a:solidFill>
                <a:effectLst/>
                <a:latin typeface="PingFang TC" panose="020B0400000000000000" pitchFamily="34" charset="-120"/>
                <a:ea typeface="PingFang TC" panose="020B0400000000000000" pitchFamily="34" charset="-120"/>
              </a:rPr>
              <a:t>由</a:t>
            </a:r>
            <a:r>
              <a:rPr lang="en" altLang="zh-TW" dirty="0">
                <a:solidFill>
                  <a:srgbClr val="262626"/>
                </a:solidFill>
                <a:effectLst/>
                <a:latin typeface="Menlo" panose="020B0609030804020204" pitchFamily="49" charset="0"/>
                <a:ea typeface="PingFang TC" panose="020B0400000000000000" pitchFamily="34" charset="-120"/>
              </a:rPr>
              <a:t>binary classifier</a:t>
            </a:r>
            <a:r>
              <a:rPr lang="zh-TW" altLang="en-US" dirty="0">
                <a:solidFill>
                  <a:srgbClr val="262626"/>
                </a:solidFill>
                <a:effectLst/>
                <a:latin typeface="PingFang TC" panose="020B0400000000000000" pitchFamily="34" charset="-120"/>
                <a:ea typeface="PingFang TC" panose="020B0400000000000000" pitchFamily="34" charset="-120"/>
              </a:rPr>
              <a:t>改成</a:t>
            </a:r>
            <a:r>
              <a:rPr lang="en-US" altLang="zh-TW" dirty="0">
                <a:solidFill>
                  <a:srgbClr val="262626"/>
                </a:solidFill>
                <a:effectLst/>
                <a:latin typeface="Menlo" panose="020B0609030804020204" pitchFamily="49" charset="0"/>
                <a:ea typeface="PingFang TC" panose="020B0400000000000000" pitchFamily="34" charset="-120"/>
              </a:rPr>
              <a:t>4-</a:t>
            </a:r>
            <a:r>
              <a:rPr lang="en" altLang="zh-TW" dirty="0">
                <a:solidFill>
                  <a:srgbClr val="262626"/>
                </a:solidFill>
                <a:effectLst/>
                <a:latin typeface="Menlo" panose="020B0609030804020204" pitchFamily="49" charset="0"/>
                <a:ea typeface="PingFang TC" panose="020B0400000000000000" pitchFamily="34" charset="-120"/>
              </a:rPr>
              <a:t>class classifier</a:t>
            </a:r>
            <a:r>
              <a:rPr lang="zh-TW" altLang="en-US" dirty="0">
                <a:solidFill>
                  <a:srgbClr val="262626"/>
                </a:solidFill>
                <a:effectLst/>
                <a:latin typeface="PingFang TC" panose="020B0400000000000000" pitchFamily="34" charset="-120"/>
                <a:ea typeface="PingFang TC" panose="020B0400000000000000" pitchFamily="34" charset="-120"/>
              </a:rPr>
              <a:t>以及針對每一個瑕疵種類獨立訓練出</a:t>
            </a:r>
            <a:r>
              <a:rPr lang="en" altLang="zh-TW" dirty="0">
                <a:solidFill>
                  <a:srgbClr val="262626"/>
                </a:solidFill>
                <a:effectLst/>
                <a:latin typeface="Menlo" panose="020B0609030804020204" pitchFamily="49" charset="0"/>
                <a:ea typeface="PingFang TC" panose="020B0400000000000000" pitchFamily="34" charset="-120"/>
              </a:rPr>
              <a:t>defect detector</a:t>
            </a:r>
            <a:r>
              <a:rPr lang="zh-TW" altLang="en-US" dirty="0">
                <a:solidFill>
                  <a:srgbClr val="262626"/>
                </a:solidFill>
                <a:effectLst/>
                <a:latin typeface="PingFang TC" panose="020B0400000000000000" pitchFamily="34" charset="-120"/>
                <a:ea typeface="PingFang TC" panose="020B0400000000000000" pitchFamily="34" charset="-120"/>
              </a:rPr>
              <a:t>並利用</a:t>
            </a:r>
            <a:r>
              <a:rPr lang="en-US" altLang="zh-TW" dirty="0">
                <a:solidFill>
                  <a:srgbClr val="262626"/>
                </a:solidFill>
                <a:effectLst/>
                <a:latin typeface="PingFang TC" panose="020B0400000000000000" pitchFamily="34" charset="-120"/>
                <a:ea typeface="PingFang TC" panose="020B0400000000000000" pitchFamily="34" charset="-120"/>
              </a:rPr>
              <a:t>one-vs-all</a:t>
            </a:r>
            <a:r>
              <a:rPr lang="zh-TW" altLang="en-US" dirty="0">
                <a:solidFill>
                  <a:srgbClr val="262626"/>
                </a:solidFill>
                <a:effectLst/>
                <a:latin typeface="PingFang TC" panose="020B0400000000000000" pitchFamily="34" charset="-120"/>
                <a:ea typeface="PingFang TC" panose="020B0400000000000000" pitchFamily="34" charset="-120"/>
              </a:rPr>
              <a:t>的概念結合三者。</a:t>
            </a:r>
          </a:p>
        </p:txBody>
      </p:sp>
      <p:sp>
        <p:nvSpPr>
          <p:cNvPr id="4" name="灯片编号占位符 3">
            <a:extLst>
              <a:ext uri="{FF2B5EF4-FFF2-40B4-BE49-F238E27FC236}">
                <a16:creationId xmlns:a16="http://schemas.microsoft.com/office/drawing/2014/main" id="{1AC8C252-A09D-141C-5692-600716639FB6}"/>
              </a:ext>
            </a:extLst>
          </p:cNvPr>
          <p:cNvSpPr>
            <a:spLocks noGrp="1"/>
          </p:cNvSpPr>
          <p:nvPr>
            <p:ph type="sldNum" sz="quarter" idx="10"/>
          </p:nvPr>
        </p:nvSpPr>
        <p:spPr/>
        <p:txBody>
          <a:bodyPr/>
          <a:lstStyle/>
          <a:p>
            <a:fld id="{AE847B17-AD01-4D47-BDF4-A13317929404}" type="slidenum">
              <a:rPr lang="zh-CN" altLang="en-US" smtClean="0"/>
              <a:t>6</a:t>
            </a:fld>
            <a:endParaRPr lang="zh-CN" altLang="en-US"/>
          </a:p>
        </p:txBody>
      </p:sp>
    </p:spTree>
    <p:extLst>
      <p:ext uri="{BB962C8B-B14F-4D97-AF65-F5344CB8AC3E}">
        <p14:creationId xmlns:p14="http://schemas.microsoft.com/office/powerpoint/2010/main" val="74560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接下來會使用</a:t>
            </a:r>
            <a:r>
              <a:rPr lang="en" altLang="zh-TW" dirty="0">
                <a:solidFill>
                  <a:srgbClr val="262626"/>
                </a:solidFill>
                <a:effectLst/>
                <a:latin typeface="Menlo" panose="020B0609030804020204" pitchFamily="49" charset="0"/>
                <a:ea typeface="PingFang TC" panose="020B0400000000000000" pitchFamily="34" charset="-120"/>
              </a:rPr>
              <a:t>PCB dataset</a:t>
            </a:r>
            <a:r>
              <a:rPr lang="zh-TW" altLang="en-US" dirty="0">
                <a:solidFill>
                  <a:srgbClr val="262626"/>
                </a:solidFill>
                <a:effectLst/>
                <a:latin typeface="PingFang TC" panose="020B0400000000000000" pitchFamily="34" charset="-120"/>
                <a:ea typeface="PingFang TC" panose="020B0400000000000000" pitchFamily="34" charset="-120"/>
              </a:rPr>
              <a:t>來做研究與實驗，以下是</a:t>
            </a:r>
            <a:r>
              <a:rPr lang="en" altLang="zh-TW" dirty="0">
                <a:solidFill>
                  <a:srgbClr val="262626"/>
                </a:solidFill>
                <a:effectLst/>
                <a:latin typeface="Menlo" panose="020B0609030804020204" pitchFamily="49" charset="0"/>
                <a:ea typeface="PingFang TC" panose="020B0400000000000000" pitchFamily="34" charset="-120"/>
              </a:rPr>
              <a:t>PCB dataset</a:t>
            </a:r>
            <a:r>
              <a:rPr lang="zh-TW" altLang="en-US" dirty="0">
                <a:solidFill>
                  <a:srgbClr val="262626"/>
                </a:solidFill>
                <a:effectLst/>
                <a:latin typeface="PingFang TC" panose="020B0400000000000000" pitchFamily="34" charset="-120"/>
                <a:ea typeface="PingFang TC" panose="020B0400000000000000" pitchFamily="34" charset="-120"/>
              </a:rPr>
              <a:t>的介紹，資料集中總共有</a:t>
            </a:r>
            <a:r>
              <a:rPr lang="en-US" altLang="zh-TW" dirty="0">
                <a:solidFill>
                  <a:srgbClr val="262626"/>
                </a:solidFill>
                <a:effectLst/>
                <a:latin typeface="Menlo" panose="020B0609030804020204" pitchFamily="49" charset="0"/>
                <a:ea typeface="PingFang TC" panose="020B0400000000000000" pitchFamily="34" charset="-120"/>
              </a:rPr>
              <a:t>136</a:t>
            </a:r>
            <a:r>
              <a:rPr lang="zh-TW" altLang="en-US" dirty="0">
                <a:solidFill>
                  <a:srgbClr val="262626"/>
                </a:solidFill>
                <a:effectLst/>
                <a:latin typeface="PingFang TC" panose="020B0400000000000000" pitchFamily="34" charset="-120"/>
                <a:ea typeface="PingFang TC" panose="020B0400000000000000" pitchFamily="34" charset="-120"/>
              </a:rPr>
              <a:t>萬</a:t>
            </a:r>
            <a:r>
              <a:rPr lang="en-US" altLang="zh-TW" dirty="0">
                <a:solidFill>
                  <a:srgbClr val="262626"/>
                </a:solidFill>
                <a:effectLst/>
                <a:latin typeface="Menlo" panose="020B0609030804020204" pitchFamily="49" charset="0"/>
                <a:ea typeface="PingFang TC" panose="020B0400000000000000" pitchFamily="34" charset="-120"/>
              </a:rPr>
              <a:t>4400</a:t>
            </a:r>
            <a:r>
              <a:rPr lang="zh-TW" altLang="en-US" dirty="0">
                <a:solidFill>
                  <a:srgbClr val="262626"/>
                </a:solidFill>
                <a:effectLst/>
                <a:latin typeface="PingFang TC" panose="020B0400000000000000" pitchFamily="34" charset="-120"/>
                <a:ea typeface="PingFang TC" panose="020B0400000000000000" pitchFamily="34" charset="-120"/>
              </a:rPr>
              <a:t>張的圖片，這些圖片可以分為</a:t>
            </a:r>
            <a:r>
              <a:rPr lang="en-US" altLang="zh-TW" dirty="0">
                <a:solidFill>
                  <a:srgbClr val="262626"/>
                </a:solidFill>
                <a:effectLst/>
                <a:latin typeface="Menlo" panose="020B0609030804020204" pitchFamily="49" charset="0"/>
                <a:ea typeface="PingFang TC" panose="020B0400000000000000" pitchFamily="34" charset="-120"/>
              </a:rPr>
              <a:t>35</a:t>
            </a:r>
            <a:r>
              <a:rPr lang="zh-TW" altLang="en-US" dirty="0">
                <a:solidFill>
                  <a:srgbClr val="262626"/>
                </a:solidFill>
                <a:effectLst/>
                <a:latin typeface="PingFang TC" panose="020B0400000000000000" pitchFamily="34" charset="-120"/>
                <a:ea typeface="PingFang TC" panose="020B0400000000000000" pitchFamily="34" charset="-120"/>
              </a:rPr>
              <a:t>個元件種類或是</a:t>
            </a:r>
            <a:r>
              <a:rPr lang="en-US" altLang="zh-TW" dirty="0">
                <a:solidFill>
                  <a:srgbClr val="262626"/>
                </a:solidFill>
                <a:effectLst/>
                <a:latin typeface="Menlo" panose="020B0609030804020204" pitchFamily="49" charset="0"/>
                <a:ea typeface="PingFang TC" panose="020B0400000000000000" pitchFamily="34" charset="-120"/>
              </a:rPr>
              <a:t>6</a:t>
            </a:r>
            <a:r>
              <a:rPr lang="zh-TW" altLang="en-US" dirty="0">
                <a:solidFill>
                  <a:srgbClr val="262626"/>
                </a:solidFill>
                <a:effectLst/>
                <a:latin typeface="PingFang TC" panose="020B0400000000000000" pitchFamily="34" charset="-120"/>
                <a:ea typeface="PingFang TC" panose="020B0400000000000000" pitchFamily="34" charset="-120"/>
              </a:rPr>
              <a:t>個瑕疵種類，因此每張圖片會各有一個元件種類的標籤及瑕疵種類的標籤。</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7</a:t>
            </a:fld>
            <a:endParaRPr lang="zh-CN" altLang="en-US"/>
          </a:p>
        </p:txBody>
      </p:sp>
    </p:spTree>
    <p:extLst>
      <p:ext uri="{BB962C8B-B14F-4D97-AF65-F5344CB8AC3E}">
        <p14:creationId xmlns:p14="http://schemas.microsoft.com/office/powerpoint/2010/main" val="826741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我們會先將元件種類重新做分群，將外觀相似的元件種類組成同一</a:t>
            </a:r>
            <a:r>
              <a:rPr lang="en-US" altLang="zh-TW" dirty="0">
                <a:solidFill>
                  <a:srgbClr val="262626"/>
                </a:solidFill>
                <a:effectLst/>
                <a:latin typeface="PingFang TC" panose="020B0400000000000000" pitchFamily="34" charset="-120"/>
                <a:ea typeface="PingFang TC" panose="020B0400000000000000" pitchFamily="34" charset="-120"/>
              </a:rPr>
              <a:t>group</a:t>
            </a:r>
            <a:r>
              <a:rPr lang="zh-TW" altLang="en-US" dirty="0">
                <a:solidFill>
                  <a:srgbClr val="262626"/>
                </a:solidFill>
                <a:effectLst/>
                <a:latin typeface="PingFang TC" panose="020B0400000000000000" pitchFamily="34" charset="-120"/>
                <a:ea typeface="PingFang TC" panose="020B0400000000000000" pitchFamily="34" charset="-120"/>
              </a:rPr>
              <a:t>，避免在訓練時著重在相似元件種類的分類上，造成</a:t>
            </a:r>
            <a:r>
              <a:rPr lang="en-US" altLang="zh-TW" dirty="0">
                <a:solidFill>
                  <a:srgbClr val="262626"/>
                </a:solidFill>
                <a:effectLst/>
                <a:latin typeface="PingFang TC" panose="020B0400000000000000" pitchFamily="34" charset="-120"/>
                <a:ea typeface="PingFang TC" panose="020B0400000000000000" pitchFamily="34" charset="-120"/>
              </a:rPr>
              <a:t>overfitting</a:t>
            </a:r>
            <a:r>
              <a:rPr lang="zh-TW" altLang="en-US" dirty="0">
                <a:solidFill>
                  <a:srgbClr val="262626"/>
                </a:solidFill>
                <a:effectLst/>
                <a:latin typeface="PingFang TC" panose="020B0400000000000000" pitchFamily="34" charset="-120"/>
                <a:ea typeface="PingFang TC" panose="020B0400000000000000" pitchFamily="34" charset="-120"/>
              </a:rPr>
              <a:t>的情況。</a:t>
            </a:r>
            <a:r>
              <a:rPr kumimoji="1" lang="zh-TW" altLang="en-US" dirty="0">
                <a:solidFill>
                  <a:srgbClr val="262626"/>
                </a:solidFill>
                <a:effectLst/>
                <a:latin typeface="PingFang TC" panose="020B0400000000000000" pitchFamily="34" charset="-120"/>
                <a:ea typeface="PingFang TC" panose="020B0400000000000000" pitchFamily="34" charset="-120"/>
              </a:rPr>
              <a:t>我們將此步驟稱作</a:t>
            </a:r>
            <a:r>
              <a:rPr kumimoji="1" lang="en-US" altLang="zh-TW" dirty="0">
                <a:solidFill>
                  <a:srgbClr val="262626"/>
                </a:solidFill>
                <a:effectLst/>
                <a:latin typeface="PingFang TC" panose="020B0400000000000000" pitchFamily="34" charset="-120"/>
                <a:ea typeface="PingFang TC" panose="020B0400000000000000" pitchFamily="34" charset="-120"/>
              </a:rPr>
              <a:t>component regroup</a:t>
            </a:r>
            <a:endParaRPr lang="zh-TW" altLang="en-US" dirty="0">
              <a:solidFill>
                <a:srgbClr val="262626"/>
              </a:solidFill>
              <a:effectLst/>
              <a:latin typeface="PingFang TC" panose="020B0400000000000000" pitchFamily="34" charset="-12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8</a:t>
            </a:fld>
            <a:endParaRPr lang="zh-CN" altLang="en-US"/>
          </a:p>
        </p:txBody>
      </p:sp>
    </p:spTree>
    <p:extLst>
      <p:ext uri="{BB962C8B-B14F-4D97-AF65-F5344CB8AC3E}">
        <p14:creationId xmlns:p14="http://schemas.microsoft.com/office/powerpoint/2010/main" val="2693555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而瑕疵種類的外觀上，因為</a:t>
            </a:r>
            <a:r>
              <a:rPr lang="en" altLang="zh-TW" dirty="0">
                <a:solidFill>
                  <a:srgbClr val="262626"/>
                </a:solidFill>
                <a:effectLst/>
                <a:latin typeface="Menlo" panose="020B0609030804020204" pitchFamily="49" charset="0"/>
                <a:ea typeface="PingFang TC" panose="020B0400000000000000" pitchFamily="34" charset="-120"/>
              </a:rPr>
              <a:t>missing</a:t>
            </a:r>
            <a:r>
              <a:rPr lang="zh-TW" altLang="en-US" dirty="0">
                <a:solidFill>
                  <a:srgbClr val="262626"/>
                </a:solidFill>
                <a:effectLst/>
                <a:latin typeface="PingFang TC" panose="020B0400000000000000" pitchFamily="34" charset="-120"/>
                <a:ea typeface="PingFang TC" panose="020B0400000000000000" pitchFamily="34" charset="-120"/>
              </a:rPr>
              <a:t>跟</a:t>
            </a:r>
            <a:r>
              <a:rPr lang="en" altLang="zh-TW" dirty="0">
                <a:solidFill>
                  <a:srgbClr val="262626"/>
                </a:solidFill>
                <a:effectLst/>
                <a:latin typeface="Menlo" panose="020B0609030804020204" pitchFamily="49" charset="0"/>
                <a:ea typeface="PingFang TC" panose="020B0400000000000000" pitchFamily="34" charset="-120"/>
              </a:rPr>
              <a:t>stand</a:t>
            </a:r>
            <a:r>
              <a:rPr lang="zh-TW" altLang="en-US" dirty="0">
                <a:solidFill>
                  <a:srgbClr val="262626"/>
                </a:solidFill>
                <a:effectLst/>
                <a:latin typeface="PingFang TC" panose="020B0400000000000000" pitchFamily="34" charset="-120"/>
                <a:ea typeface="PingFang TC" panose="020B0400000000000000" pitchFamily="34" charset="-120"/>
              </a:rPr>
              <a:t>的外觀跟原先無瑕疵的同樣元件差異較大，使得訓練上無法準確的分類為原元件種類，故我們將這兩種瑕疵種類拉出來當作獨立的元件種類。</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9</a:t>
            </a:fld>
            <a:endParaRPr lang="zh-CN" altLang="en-US"/>
          </a:p>
        </p:txBody>
      </p:sp>
    </p:spTree>
    <p:extLst>
      <p:ext uri="{BB962C8B-B14F-4D97-AF65-F5344CB8AC3E}">
        <p14:creationId xmlns:p14="http://schemas.microsoft.com/office/powerpoint/2010/main" val="3199297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62626"/>
                </a:solidFill>
                <a:effectLst/>
                <a:latin typeface="PingFang TC" panose="020B0400000000000000" pitchFamily="34" charset="-120"/>
                <a:ea typeface="PingFang TC" panose="020B0400000000000000" pitchFamily="34" charset="-120"/>
              </a:rPr>
              <a:t>整理過後的實驗版本我們共採用了</a:t>
            </a:r>
            <a:r>
              <a:rPr lang="en-US" altLang="zh-TW" dirty="0">
                <a:solidFill>
                  <a:srgbClr val="262626"/>
                </a:solidFill>
                <a:effectLst/>
                <a:latin typeface="Menlo" panose="020B0609030804020204" pitchFamily="49" charset="0"/>
                <a:ea typeface="PingFang TC" panose="020B0400000000000000" pitchFamily="34" charset="-120"/>
              </a:rPr>
              <a:t>21</a:t>
            </a:r>
            <a:r>
              <a:rPr lang="zh-TW" altLang="en-US" dirty="0">
                <a:solidFill>
                  <a:srgbClr val="262626"/>
                </a:solidFill>
                <a:effectLst/>
                <a:latin typeface="PingFang TC" panose="020B0400000000000000" pitchFamily="34" charset="-120"/>
                <a:ea typeface="PingFang TC" panose="020B0400000000000000" pitchFamily="34" charset="-120"/>
              </a:rPr>
              <a:t>萬</a:t>
            </a:r>
            <a:r>
              <a:rPr lang="en-US" altLang="zh-TW" dirty="0">
                <a:solidFill>
                  <a:srgbClr val="262626"/>
                </a:solidFill>
                <a:effectLst/>
                <a:latin typeface="Menlo" panose="020B0609030804020204" pitchFamily="49" charset="0"/>
                <a:ea typeface="PingFang TC" panose="020B0400000000000000" pitchFamily="34" charset="-120"/>
              </a:rPr>
              <a:t>9991</a:t>
            </a:r>
            <a:r>
              <a:rPr lang="zh-TW" altLang="en-US" dirty="0">
                <a:solidFill>
                  <a:srgbClr val="262626"/>
                </a:solidFill>
                <a:effectLst/>
                <a:latin typeface="PingFang TC" panose="020B0400000000000000" pitchFamily="34" charset="-120"/>
                <a:ea typeface="PingFang TC" panose="020B0400000000000000" pitchFamily="34" charset="-120"/>
              </a:rPr>
              <a:t>張的圖片，</a:t>
            </a:r>
            <a:r>
              <a:rPr lang="en-US" altLang="zh-TW" dirty="0">
                <a:solidFill>
                  <a:srgbClr val="262626"/>
                </a:solidFill>
                <a:effectLst/>
                <a:latin typeface="Menlo" panose="020B0609030804020204" pitchFamily="49" charset="0"/>
                <a:ea typeface="PingFang TC" panose="020B0400000000000000" pitchFamily="34" charset="-120"/>
              </a:rPr>
              <a:t>10</a:t>
            </a:r>
            <a:r>
              <a:rPr lang="zh-TW" altLang="en-US" dirty="0">
                <a:solidFill>
                  <a:srgbClr val="262626"/>
                </a:solidFill>
                <a:effectLst/>
                <a:latin typeface="PingFang TC" panose="020B0400000000000000" pitchFamily="34" charset="-120"/>
                <a:ea typeface="PingFang TC" panose="020B0400000000000000" pitchFamily="34" charset="-120"/>
              </a:rPr>
              <a:t>個元件種類跟</a:t>
            </a:r>
            <a:r>
              <a:rPr lang="en-US" altLang="zh-TW" dirty="0">
                <a:solidFill>
                  <a:srgbClr val="262626"/>
                </a:solidFill>
                <a:effectLst/>
                <a:latin typeface="Menlo" panose="020B0609030804020204" pitchFamily="49" charset="0"/>
                <a:ea typeface="PingFang TC" panose="020B0400000000000000" pitchFamily="34" charset="-120"/>
              </a:rPr>
              <a:t>4</a:t>
            </a:r>
            <a:r>
              <a:rPr lang="zh-TW" altLang="en-US" dirty="0">
                <a:solidFill>
                  <a:srgbClr val="262626"/>
                </a:solidFill>
                <a:effectLst/>
                <a:latin typeface="PingFang TC" panose="020B0400000000000000" pitchFamily="34" charset="-120"/>
                <a:ea typeface="PingFang TC" panose="020B0400000000000000" pitchFamily="34" charset="-120"/>
              </a:rPr>
              <a:t>個瑕疵種類，下面表格是每個元件種類的瑕疵數量。</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10</a:t>
            </a:fld>
            <a:endParaRPr lang="zh-CN" altLang="en-US"/>
          </a:p>
        </p:txBody>
      </p:sp>
    </p:spTree>
    <p:extLst>
      <p:ext uri="{BB962C8B-B14F-4D97-AF65-F5344CB8AC3E}">
        <p14:creationId xmlns:p14="http://schemas.microsoft.com/office/powerpoint/2010/main" val="3952286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1143" y="0"/>
            <a:ext cx="9141713" cy="5143500"/>
          </a:xfrm>
          <a:prstGeom prst="rect">
            <a:avLst/>
          </a:prstGeom>
        </p:spPr>
      </p:pic>
      <p:sp>
        <p:nvSpPr>
          <p:cNvPr id="4" name="矩形 3"/>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版面配置區 1">
            <a:extLst>
              <a:ext uri="{FF2B5EF4-FFF2-40B4-BE49-F238E27FC236}">
                <a16:creationId xmlns:a16="http://schemas.microsoft.com/office/drawing/2014/main" id="{05E095A9-7F89-AB3E-D85B-FAD440CEDF70}"/>
              </a:ext>
            </a:extLst>
          </p:cNvPr>
          <p:cNvSpPr>
            <a:spLocks noGrp="1"/>
          </p:cNvSpPr>
          <p:nvPr>
            <p:ph type="dt" sz="half" idx="10"/>
          </p:nvPr>
        </p:nvSpPr>
        <p:spPr/>
        <p:txBody>
          <a:bodyPr/>
          <a:lstStyle/>
          <a:p>
            <a:endParaRPr lang="zh-CN" altLang="en-US"/>
          </a:p>
        </p:txBody>
      </p:sp>
      <p:sp>
        <p:nvSpPr>
          <p:cNvPr id="5" name="頁尾版面配置區 4">
            <a:extLst>
              <a:ext uri="{FF2B5EF4-FFF2-40B4-BE49-F238E27FC236}">
                <a16:creationId xmlns:a16="http://schemas.microsoft.com/office/drawing/2014/main" id="{9BC35B2B-B5E8-B7CA-B96D-DC91F9A37500}"/>
              </a:ext>
            </a:extLst>
          </p:cNvPr>
          <p:cNvSpPr>
            <a:spLocks noGrp="1"/>
          </p:cNvSpPr>
          <p:nvPr>
            <p:ph type="ftr" sz="quarter" idx="11"/>
          </p:nvPr>
        </p:nvSpPr>
        <p:spPr/>
        <p:txBody>
          <a:bodyPr/>
          <a:lstStyle/>
          <a:p>
            <a:endParaRPr lang="zh-CN" altLang="en-US"/>
          </a:p>
        </p:txBody>
      </p:sp>
      <p:sp>
        <p:nvSpPr>
          <p:cNvPr id="6" name="投影片編號版面配置區 5">
            <a:extLst>
              <a:ext uri="{FF2B5EF4-FFF2-40B4-BE49-F238E27FC236}">
                <a16:creationId xmlns:a16="http://schemas.microsoft.com/office/drawing/2014/main" id="{B67EB521-14EF-565E-C8A9-DE2949BF2477}"/>
              </a:ext>
            </a:extLst>
          </p:cNvPr>
          <p:cNvSpPr>
            <a:spLocks noGrp="1"/>
          </p:cNvSpPr>
          <p:nvPr>
            <p:ph type="sldNum" sz="quarter" idx="12"/>
          </p:nvPr>
        </p:nvSpPr>
        <p:spPr>
          <a:xfrm>
            <a:off x="6600253" y="4856204"/>
            <a:ext cx="2057400" cy="273844"/>
          </a:xfrm>
        </p:spPr>
        <p:txBody>
          <a:bodyPr/>
          <a:lstStyle>
            <a:lvl1pPr>
              <a:defRPr sz="1500">
                <a:solidFill>
                  <a:schemeClr val="bg1"/>
                </a:solidFill>
              </a:defRPr>
            </a:lvl1p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2" name="矩形 51"/>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247135" y="747537"/>
            <a:ext cx="7745928" cy="45719"/>
            <a:chOff x="247135" y="747537"/>
            <a:chExt cx="7745928" cy="45719"/>
          </a:xfrm>
          <a:solidFill>
            <a:schemeClr val="tx2">
              <a:lumMod val="50000"/>
            </a:schemeClr>
          </a:solidFill>
        </p:grpSpPr>
        <p:cxnSp>
          <p:nvCxnSpPr>
            <p:cNvPr id="54" name="直接连接符 53"/>
            <p:cNvCxnSpPr/>
            <p:nvPr/>
          </p:nvCxnSpPr>
          <p:spPr>
            <a:xfrm flipH="1">
              <a:off x="247135" y="770396"/>
              <a:ext cx="7745928" cy="0"/>
            </a:xfrm>
            <a:prstGeom prst="line">
              <a:avLst/>
            </a:prstGeom>
            <a:grpFill/>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7135" y="747537"/>
              <a:ext cx="3123921" cy="45719"/>
            </a:xfrm>
            <a:prstGeom prst="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版面配置區 1">
            <a:extLst>
              <a:ext uri="{FF2B5EF4-FFF2-40B4-BE49-F238E27FC236}">
                <a16:creationId xmlns:a16="http://schemas.microsoft.com/office/drawing/2014/main" id="{CAB6A6F1-0A3E-107F-B40D-9C4FDD46FE26}"/>
              </a:ext>
            </a:extLst>
          </p:cNvPr>
          <p:cNvSpPr>
            <a:spLocks noGrp="1"/>
          </p:cNvSpPr>
          <p:nvPr>
            <p:ph type="dt" sz="half" idx="10"/>
          </p:nvPr>
        </p:nvSpPr>
        <p:spPr/>
        <p:txBody>
          <a:bodyPr/>
          <a:lstStyle/>
          <a:p>
            <a:endParaRPr lang="zh-CN" altLang="en-US"/>
          </a:p>
        </p:txBody>
      </p:sp>
      <p:sp>
        <p:nvSpPr>
          <p:cNvPr id="3" name="頁尾版面配置區 2">
            <a:extLst>
              <a:ext uri="{FF2B5EF4-FFF2-40B4-BE49-F238E27FC236}">
                <a16:creationId xmlns:a16="http://schemas.microsoft.com/office/drawing/2014/main" id="{F519CE5A-7B37-3AE8-7384-596849D44CD1}"/>
              </a:ext>
            </a:extLst>
          </p:cNvPr>
          <p:cNvSpPr>
            <a:spLocks noGrp="1"/>
          </p:cNvSpPr>
          <p:nvPr>
            <p:ph type="ftr" sz="quarter" idx="11"/>
          </p:nvPr>
        </p:nvSpPr>
        <p:spPr/>
        <p:txBody>
          <a:bodyPr/>
          <a:lstStyle/>
          <a:p>
            <a:endParaRPr lang="zh-CN" altLang="en-US"/>
          </a:p>
        </p:txBody>
      </p:sp>
      <p:sp>
        <p:nvSpPr>
          <p:cNvPr id="4" name="投影片編號版面配置區 3">
            <a:extLst>
              <a:ext uri="{FF2B5EF4-FFF2-40B4-BE49-F238E27FC236}">
                <a16:creationId xmlns:a16="http://schemas.microsoft.com/office/drawing/2014/main" id="{5223752C-B3FF-4515-092A-B81D77FBF2F5}"/>
              </a:ext>
            </a:extLst>
          </p:cNvPr>
          <p:cNvSpPr>
            <a:spLocks noGrp="1"/>
          </p:cNvSpPr>
          <p:nvPr>
            <p:ph type="sldNum" sz="quarter" idx="12"/>
          </p:nvPr>
        </p:nvSpPr>
        <p:spPr>
          <a:xfrm>
            <a:off x="6707332" y="4849587"/>
            <a:ext cx="2057400" cy="273844"/>
          </a:xfrm>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2" name="矩形 51"/>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247135" y="747537"/>
            <a:ext cx="7745928" cy="45719"/>
            <a:chOff x="247135" y="747537"/>
            <a:chExt cx="7745928" cy="45719"/>
          </a:xfrm>
          <a:solidFill>
            <a:schemeClr val="tx2">
              <a:lumMod val="50000"/>
            </a:schemeClr>
          </a:solidFill>
        </p:grpSpPr>
        <p:cxnSp>
          <p:nvCxnSpPr>
            <p:cNvPr id="54" name="直接连接符 53"/>
            <p:cNvCxnSpPr/>
            <p:nvPr/>
          </p:nvCxnSpPr>
          <p:spPr>
            <a:xfrm flipH="1">
              <a:off x="247135" y="770396"/>
              <a:ext cx="7745928" cy="0"/>
            </a:xfrm>
            <a:prstGeom prst="line">
              <a:avLst/>
            </a:prstGeom>
            <a:grpFill/>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7135" y="747537"/>
              <a:ext cx="3123921" cy="45719"/>
            </a:xfrm>
            <a:prstGeom prst="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Picture Placeholder 7"/>
          <p:cNvSpPr>
            <a:spLocks noGrp="1"/>
          </p:cNvSpPr>
          <p:nvPr>
            <p:ph type="pic" sz="quarter" idx="14"/>
          </p:nvPr>
        </p:nvSpPr>
        <p:spPr>
          <a:xfrm>
            <a:off x="247135" y="131798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7" name="Picture Placeholder 7"/>
          <p:cNvSpPr>
            <a:spLocks noGrp="1"/>
          </p:cNvSpPr>
          <p:nvPr>
            <p:ph type="pic" sz="quarter" idx="15"/>
          </p:nvPr>
        </p:nvSpPr>
        <p:spPr>
          <a:xfrm>
            <a:off x="3237386" y="1309339"/>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8" name="Picture Placeholder 7"/>
          <p:cNvSpPr>
            <a:spLocks noGrp="1"/>
          </p:cNvSpPr>
          <p:nvPr>
            <p:ph type="pic" sz="quarter" idx="16"/>
          </p:nvPr>
        </p:nvSpPr>
        <p:spPr>
          <a:xfrm>
            <a:off x="6227637" y="132320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2" name="日期版面配置區 1">
            <a:extLst>
              <a:ext uri="{FF2B5EF4-FFF2-40B4-BE49-F238E27FC236}">
                <a16:creationId xmlns:a16="http://schemas.microsoft.com/office/drawing/2014/main" id="{C4CA95E2-2B36-2D6B-11A0-A9A6D1786617}"/>
              </a:ext>
            </a:extLst>
          </p:cNvPr>
          <p:cNvSpPr>
            <a:spLocks noGrp="1"/>
          </p:cNvSpPr>
          <p:nvPr>
            <p:ph type="dt" sz="half" idx="17"/>
          </p:nvPr>
        </p:nvSpPr>
        <p:spPr/>
        <p:txBody>
          <a:bodyPr/>
          <a:lstStyle/>
          <a:p>
            <a:endParaRPr lang="zh-CN" altLang="en-US"/>
          </a:p>
        </p:txBody>
      </p:sp>
      <p:sp>
        <p:nvSpPr>
          <p:cNvPr id="3" name="頁尾版面配置區 2">
            <a:extLst>
              <a:ext uri="{FF2B5EF4-FFF2-40B4-BE49-F238E27FC236}">
                <a16:creationId xmlns:a16="http://schemas.microsoft.com/office/drawing/2014/main" id="{67E631BB-FC6E-85F6-A82E-25E9F990FC7C}"/>
              </a:ext>
            </a:extLst>
          </p:cNvPr>
          <p:cNvSpPr>
            <a:spLocks noGrp="1"/>
          </p:cNvSpPr>
          <p:nvPr>
            <p:ph type="ftr" sz="quarter" idx="18"/>
          </p:nvPr>
        </p:nvSpPr>
        <p:spPr/>
        <p:txBody>
          <a:bodyPr/>
          <a:lstStyle/>
          <a:p>
            <a:endParaRPr lang="zh-CN" altLang="en-US"/>
          </a:p>
        </p:txBody>
      </p:sp>
      <p:sp>
        <p:nvSpPr>
          <p:cNvPr id="4" name="投影片編號版面配置區 3">
            <a:extLst>
              <a:ext uri="{FF2B5EF4-FFF2-40B4-BE49-F238E27FC236}">
                <a16:creationId xmlns:a16="http://schemas.microsoft.com/office/drawing/2014/main" id="{DDCD1C6C-9A40-1125-B4F2-028A0AE3E74A}"/>
              </a:ext>
            </a:extLst>
          </p:cNvPr>
          <p:cNvSpPr>
            <a:spLocks noGrp="1"/>
          </p:cNvSpPr>
          <p:nvPr>
            <p:ph type="sldNum" sz="quarter" idx="19"/>
          </p:nvPr>
        </p:nvSpPr>
        <p:spPr/>
        <p:txBody>
          <a:body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
        <p:nvSpPr>
          <p:cNvPr id="9" name="矩形 8"/>
          <p:cNvSpPr/>
          <p:nvPr userDrawn="1"/>
        </p:nvSpPr>
        <p:spPr>
          <a:xfrm>
            <a:off x="7154796" y="4777585"/>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869656"/>
            <a:ext cx="2057400" cy="273844"/>
          </a:xfrm>
          <a:prstGeom prst="rect">
            <a:avLst/>
          </a:prstGeom>
        </p:spPr>
        <p:txBody>
          <a:bodyPr vert="horz" lIns="91440" tIns="45720" rIns="91440" bIns="45720" rtlCol="0" anchor="ctr"/>
          <a:lstStyle>
            <a:lvl1pPr algn="r">
              <a:defRPr sz="1300">
                <a:solidFill>
                  <a:schemeClr val="bg1"/>
                </a:solidFill>
              </a:defRPr>
            </a:lvl1pPr>
          </a:lstStyle>
          <a:p>
            <a:fld id="{EE3F9CDB-1F21-4789-A81E-8FEA25CE194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4.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9.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8.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6.png"/><Relationship Id="rId3" Type="http://schemas.openxmlformats.org/officeDocument/2006/relationships/image" Target="../media/image59.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5.png"/><Relationship Id="rId2" Type="http://schemas.openxmlformats.org/officeDocument/2006/relationships/notesSlide" Target="../notesSlides/notesSlide21.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5.png"/><Relationship Id="rId5" Type="http://schemas.openxmlformats.org/officeDocument/2006/relationships/image" Target="../media/image61.png"/><Relationship Id="rId15" Type="http://schemas.openxmlformats.org/officeDocument/2006/relationships/image" Target="../media/image63.png"/><Relationship Id="rId10" Type="http://schemas.openxmlformats.org/officeDocument/2006/relationships/image" Target="../media/image54.png"/><Relationship Id="rId19"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image" Target="../media/image53.png"/><Relationship Id="rId1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svg"/><Relationship Id="rId2" Type="http://schemas.openxmlformats.org/officeDocument/2006/relationships/notesSlide" Target="../notesSlides/notesSlide23.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25.xml"/><Relationship Id="rId16"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2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notesSlide" Target="../notesSlides/notesSlide26.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12.png"/><Relationship Id="rId5" Type="http://schemas.openxmlformats.org/officeDocument/2006/relationships/image" Target="../media/image120.png"/><Relationship Id="rId15" Type="http://schemas.openxmlformats.org/officeDocument/2006/relationships/image" Target="../media/image128.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15.png"/></Relationships>
</file>

<file path=ppt/slides/_rels/slide2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9.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8.png"/><Relationship Id="rId2" Type="http://schemas.openxmlformats.org/officeDocument/2006/relationships/notesSlide" Target="../notesSlides/notesSlide27.xml"/><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12.png"/><Relationship Id="rId5" Type="http://schemas.openxmlformats.org/officeDocument/2006/relationships/image" Target="../media/image132.png"/><Relationship Id="rId15" Type="http://schemas.openxmlformats.org/officeDocument/2006/relationships/image" Target="../media/image140.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15.png"/></Relationships>
</file>

<file path=ppt/slides/_rels/slide2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2.png"/><Relationship Id="rId9" Type="http://schemas.openxmlformats.org/officeDocument/2006/relationships/image" Target="../media/image1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emf"/></Relationships>
</file>

<file path=ppt/slides/_rels/slide37.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60.emf"/></Relationships>
</file>

<file path=ppt/slides/_rels/slide38.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39.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3.emf"/><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66.emf"/></Relationships>
</file>

<file path=ppt/slides/_rels/slide41.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69.emf"/><Relationship Id="rId4" Type="http://schemas.openxmlformats.org/officeDocument/2006/relationships/image" Target="../media/image168.emf"/></Relationships>
</file>

<file path=ppt/slides/_rels/slide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bwMode="auto">
          <a:xfrm>
            <a:off x="1" y="2103250"/>
            <a:ext cx="9144000" cy="830997"/>
          </a:xfrm>
          <a:prstGeom prst="rect">
            <a:avLst/>
          </a:prstGeom>
        </p:spPr>
        <p:txBody>
          <a:bodyPr wrap="square">
            <a:spAutoFit/>
          </a:bodyPr>
          <a:lstStyle/>
          <a:p>
            <a:pPr algn="ctr">
              <a:defRPr/>
            </a:pPr>
            <a:r>
              <a:rPr lang="en" altLang="zh-TW" sz="2400" b="1" dirty="0">
                <a:solidFill>
                  <a:schemeClr val="bg1"/>
                </a:solidFill>
                <a:latin typeface="+mj-ea"/>
                <a:ea typeface="+mj-ea"/>
              </a:rPr>
              <a:t>Defect Classification with Indeterminate Awareness Using Gaussian Process and Cross-Entropy Hybrid Models</a:t>
            </a:r>
            <a:endParaRPr lang="zh-CN" altLang="en-US" sz="2400" b="1" kern="100" dirty="0">
              <a:solidFill>
                <a:schemeClr val="bg1"/>
              </a:solidFill>
              <a:latin typeface="+mj-ea"/>
              <a:ea typeface="+mj-ea"/>
              <a:cs typeface="Times New Roman" panose="02020603050405020304" pitchFamily="18" charset="0"/>
            </a:endParaRPr>
          </a:p>
        </p:txBody>
      </p:sp>
      <p:sp>
        <p:nvSpPr>
          <p:cNvPr id="46" name="矩形 45"/>
          <p:cNvSpPr/>
          <p:nvPr/>
        </p:nvSpPr>
        <p:spPr>
          <a:xfrm>
            <a:off x="1083732" y="3073058"/>
            <a:ext cx="6976533" cy="261610"/>
          </a:xfrm>
          <a:prstGeom prst="rect">
            <a:avLst/>
          </a:prstGeom>
        </p:spPr>
        <p:txBody>
          <a:bodyPr wrap="square">
            <a:spAutoFit/>
          </a:bodyPr>
          <a:lstStyle/>
          <a:p>
            <a:pPr algn="ctr"/>
            <a:r>
              <a:rPr lang="en-US" altLang="zh-CN" sz="1100" spc="300" dirty="0">
                <a:solidFill>
                  <a:schemeClr val="bg1"/>
                </a:solidFill>
                <a:latin typeface="Arial" panose="020B0604020202020204"/>
              </a:rPr>
              <a:t>For oral defense</a:t>
            </a:r>
            <a:endParaRPr lang="zh-CN" altLang="en-US" sz="1100" spc="300" dirty="0">
              <a:solidFill>
                <a:schemeClr val="bg1"/>
              </a:solidFill>
              <a:latin typeface="Arial" panose="020B0604020202020204"/>
            </a:endParaRPr>
          </a:p>
        </p:txBody>
      </p:sp>
      <p:sp>
        <p:nvSpPr>
          <p:cNvPr id="52" name="矩形 51"/>
          <p:cNvSpPr/>
          <p:nvPr/>
        </p:nvSpPr>
        <p:spPr>
          <a:xfrm>
            <a:off x="2827749" y="3563936"/>
            <a:ext cx="1647818" cy="275590"/>
          </a:xfrm>
          <a:prstGeom prst="rect">
            <a:avLst/>
          </a:prstGeom>
        </p:spPr>
        <p:txBody>
          <a:bodyPr wrap="square">
            <a:spAutoFit/>
          </a:bodyPr>
          <a:lstStyle/>
          <a:p>
            <a:pPr lvl="0" algn="ctr"/>
            <a:r>
              <a:rPr lang="en-US" altLang="zh-CN" sz="1200" dirty="0">
                <a:solidFill>
                  <a:schemeClr val="bg1"/>
                </a:solidFill>
              </a:rPr>
              <a:t>Reporter</a:t>
            </a:r>
            <a:r>
              <a:rPr lang="zh-CN" altLang="en-US" sz="1200" dirty="0">
                <a:solidFill>
                  <a:schemeClr val="bg1"/>
                </a:solidFill>
              </a:rPr>
              <a:t>：林怡瑄</a:t>
            </a:r>
            <a:endParaRPr lang="en-US" altLang="zh-CN" sz="1200" dirty="0">
              <a:solidFill>
                <a:schemeClr val="bg1"/>
              </a:solidFill>
            </a:endParaRPr>
          </a:p>
        </p:txBody>
      </p:sp>
      <p:sp>
        <p:nvSpPr>
          <p:cNvPr id="54" name="矩形 53"/>
          <p:cNvSpPr/>
          <p:nvPr/>
        </p:nvSpPr>
        <p:spPr>
          <a:xfrm>
            <a:off x="4572000" y="3563936"/>
            <a:ext cx="1647818" cy="275590"/>
          </a:xfrm>
          <a:prstGeom prst="rect">
            <a:avLst/>
          </a:prstGeom>
        </p:spPr>
        <p:txBody>
          <a:bodyPr wrap="square">
            <a:spAutoFit/>
          </a:bodyPr>
          <a:lstStyle/>
          <a:p>
            <a:pPr lvl="0" algn="ctr"/>
            <a:r>
              <a:rPr lang="en-US" altLang="zh-CN" sz="1200" dirty="0">
                <a:solidFill>
                  <a:schemeClr val="bg1"/>
                </a:solidFill>
              </a:rPr>
              <a:t>Date</a:t>
            </a:r>
            <a:r>
              <a:rPr lang="zh-CN" altLang="en-US" sz="1200" dirty="0">
                <a:solidFill>
                  <a:schemeClr val="bg1"/>
                </a:solidFill>
              </a:rPr>
              <a:t>：</a:t>
            </a:r>
            <a:r>
              <a:rPr lang="en-US" altLang="zh-CN" sz="1200" dirty="0">
                <a:solidFill>
                  <a:schemeClr val="bg1"/>
                </a:solidFill>
              </a:rPr>
              <a:t>114/01/02</a:t>
            </a:r>
          </a:p>
        </p:txBody>
      </p:sp>
      <p:sp>
        <p:nvSpPr>
          <p:cNvPr id="37" name="椭圆 36"/>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4117320" y="1086634"/>
            <a:ext cx="882535" cy="769790"/>
            <a:chOff x="4675188" y="2882900"/>
            <a:chExt cx="360362" cy="314325"/>
          </a:xfrm>
          <a:solidFill>
            <a:schemeClr val="tx2">
              <a:lumMod val="50000"/>
            </a:schemeClr>
          </a:solidFill>
        </p:grpSpPr>
        <p:sp>
          <p:nvSpPr>
            <p:cNvPr id="39"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6" name="直接连接符 5"/>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D689E83-57B6-4B04-F0FD-CE36E1FA05F0}"/>
              </a:ext>
            </a:extLst>
          </p:cNvPr>
          <p:cNvGraphicFramePr>
            <a:graphicFrameLocks noGrp="1"/>
          </p:cNvGraphicFramePr>
          <p:nvPr>
            <p:extLst>
              <p:ext uri="{D42A27DB-BD31-4B8C-83A1-F6EECF244321}">
                <p14:modId xmlns:p14="http://schemas.microsoft.com/office/powerpoint/2010/main" val="2235924272"/>
              </p:ext>
            </p:extLst>
          </p:nvPr>
        </p:nvGraphicFramePr>
        <p:xfrm>
          <a:off x="437743" y="2860538"/>
          <a:ext cx="8268511" cy="1952826"/>
        </p:xfrm>
        <a:graphic>
          <a:graphicData uri="http://schemas.openxmlformats.org/drawingml/2006/table">
            <a:tbl>
              <a:tblPr firstRow="1" firstCol="1">
                <a:tableStyleId>{7DF18680-E054-41AD-8BC1-D1AEF772440D}</a:tableStyleId>
              </a:tblPr>
              <a:tblGrid>
                <a:gridCol w="184341">
                  <a:extLst>
                    <a:ext uri="{9D8B030D-6E8A-4147-A177-3AD203B41FA5}">
                      <a16:colId xmlns:a16="http://schemas.microsoft.com/office/drawing/2014/main" val="3534601457"/>
                    </a:ext>
                  </a:extLst>
                </a:gridCol>
                <a:gridCol w="1502651">
                  <a:extLst>
                    <a:ext uri="{9D8B030D-6E8A-4147-A177-3AD203B41FA5}">
                      <a16:colId xmlns:a16="http://schemas.microsoft.com/office/drawing/2014/main" val="983737119"/>
                    </a:ext>
                  </a:extLst>
                </a:gridCol>
                <a:gridCol w="4558227">
                  <a:extLst>
                    <a:ext uri="{9D8B030D-6E8A-4147-A177-3AD203B41FA5}">
                      <a16:colId xmlns:a16="http://schemas.microsoft.com/office/drawing/2014/main" val="4137102231"/>
                    </a:ext>
                  </a:extLst>
                </a:gridCol>
                <a:gridCol w="446885">
                  <a:extLst>
                    <a:ext uri="{9D8B030D-6E8A-4147-A177-3AD203B41FA5}">
                      <a16:colId xmlns:a16="http://schemas.microsoft.com/office/drawing/2014/main" val="153960293"/>
                    </a:ext>
                  </a:extLst>
                </a:gridCol>
                <a:gridCol w="516092">
                  <a:extLst>
                    <a:ext uri="{9D8B030D-6E8A-4147-A177-3AD203B41FA5}">
                      <a16:colId xmlns:a16="http://schemas.microsoft.com/office/drawing/2014/main" val="3254027610"/>
                    </a:ext>
                  </a:extLst>
                </a:gridCol>
                <a:gridCol w="389107">
                  <a:extLst>
                    <a:ext uri="{9D8B030D-6E8A-4147-A177-3AD203B41FA5}">
                      <a16:colId xmlns:a16="http://schemas.microsoft.com/office/drawing/2014/main" val="1361764537"/>
                    </a:ext>
                  </a:extLst>
                </a:gridCol>
                <a:gridCol w="340468">
                  <a:extLst>
                    <a:ext uri="{9D8B030D-6E8A-4147-A177-3AD203B41FA5}">
                      <a16:colId xmlns:a16="http://schemas.microsoft.com/office/drawing/2014/main" val="1480540255"/>
                    </a:ext>
                  </a:extLst>
                </a:gridCol>
                <a:gridCol w="330740">
                  <a:extLst>
                    <a:ext uri="{9D8B030D-6E8A-4147-A177-3AD203B41FA5}">
                      <a16:colId xmlns:a16="http://schemas.microsoft.com/office/drawing/2014/main" val="3174380499"/>
                    </a:ext>
                  </a:extLst>
                </a:gridCol>
              </a:tblGrid>
              <a:tr h="162000">
                <a:tc>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Component name relabeling</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Component name</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Total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good</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shift</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broke</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short</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57969026"/>
                  </a:ext>
                </a:extLst>
              </a:tr>
              <a:tr h="162000">
                <a:tc>
                  <a:txBody>
                    <a:bodyPr/>
                    <a:lstStyle/>
                    <a:p>
                      <a:pPr algn="ctr"/>
                      <a:r>
                        <a:rPr lang="en-US" altLang="zh-TW" sz="800" b="1" strike="noStrike">
                          <a:solidFill>
                            <a:schemeClr val="tx1"/>
                          </a:solidFill>
                          <a:effectLst/>
                        </a:rPr>
                        <a:t>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A</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['C0604', 'C0201', 'B0603', 'L0402', 'R0402', 'C0805', 'C0603', 'L0603', 'C0402', 'R0201']</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137641</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108845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11292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10513</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6991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780647902"/>
                  </a:ext>
                </a:extLst>
              </a:tr>
              <a:tr h="162000">
                <a:tc>
                  <a:txBody>
                    <a:bodyPr/>
                    <a:lstStyle/>
                    <a:p>
                      <a:pPr algn="ctr"/>
                      <a:r>
                        <a:rPr lang="en-US" altLang="zh-TW" sz="800" b="1" strike="noStrike">
                          <a:solidFill>
                            <a:schemeClr val="tx1"/>
                          </a:solidFill>
                          <a:effectLst/>
                        </a:rPr>
                        <a:t>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B</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['F1210', 'C1206S']</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9792</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9704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88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703321672"/>
                  </a:ext>
                </a:extLst>
              </a:tr>
              <a:tr h="162000">
                <a:tc>
                  <a:txBody>
                    <a:bodyPr/>
                    <a:lstStyle/>
                    <a:p>
                      <a:pPr algn="ctr"/>
                      <a:r>
                        <a:rPr lang="en-US" altLang="zh-TW" sz="800" b="1" strike="noStrike">
                          <a:solidFill>
                            <a:schemeClr val="tx1"/>
                          </a:solidFill>
                          <a:effectLst/>
                        </a:rPr>
                        <a:t>3</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BGA4P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['BGA4P']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3057</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2777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178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135459378"/>
                  </a:ext>
                </a:extLst>
              </a:tr>
              <a:tr h="162000">
                <a:tc>
                  <a:txBody>
                    <a:bodyPr/>
                    <a:lstStyle/>
                    <a:p>
                      <a:pPr algn="ctr"/>
                      <a:r>
                        <a:rPr lang="en-US" altLang="zh-TW" sz="800" b="1" strike="noStrike">
                          <a:solidFill>
                            <a:schemeClr val="tx1"/>
                          </a:solidFill>
                          <a:effectLst/>
                        </a:rPr>
                        <a:t>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dirty="0">
                          <a:solidFill>
                            <a:schemeClr val="tx1"/>
                          </a:solidFill>
                          <a:effectLst/>
                        </a:rPr>
                        <a:t>CRYSTAL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['CRYSTAL']</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6300</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6078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76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93080582"/>
                  </a:ext>
                </a:extLst>
              </a:tr>
              <a:tr h="162000">
                <a:tc>
                  <a:txBody>
                    <a:bodyPr/>
                    <a:lstStyle/>
                    <a:p>
                      <a:pPr algn="ctr"/>
                      <a:r>
                        <a:rPr lang="en-US" altLang="zh-TW" sz="800" b="1" strike="noStrike">
                          <a:solidFill>
                            <a:schemeClr val="tx1"/>
                          </a:solidFill>
                          <a:effectLst/>
                        </a:rPr>
                        <a:t>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D</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['L2016', 'L2520']</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37458</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34294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1245</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1479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440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71795551"/>
                  </a:ext>
                </a:extLst>
              </a:tr>
              <a:tr h="162000">
                <a:tc>
                  <a:txBody>
                    <a:bodyPr/>
                    <a:lstStyle/>
                    <a:p>
                      <a:pPr algn="ctr"/>
                      <a:r>
                        <a:rPr lang="en-US" altLang="zh-TW" sz="800" b="1" strike="noStrike">
                          <a:solidFill>
                            <a:schemeClr val="tx1"/>
                          </a:solidFill>
                          <a:effectLst/>
                        </a:rPr>
                        <a:t>10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E</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['R0805', 'R0603']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1679</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1084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449</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549318796"/>
                  </a:ext>
                </a:extLst>
              </a:tr>
              <a:tr h="162000">
                <a:tc>
                  <a:txBody>
                    <a:bodyPr/>
                    <a:lstStyle/>
                    <a:p>
                      <a:pPr algn="ctr"/>
                      <a:r>
                        <a:rPr lang="en-US" altLang="zh-TW" sz="800" b="1" strike="noStrike">
                          <a:solidFill>
                            <a:schemeClr val="tx1"/>
                          </a:solidFill>
                          <a:effectLst/>
                        </a:rPr>
                        <a:t>11</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altLang="zh-TW" sz="800" b="1" strike="noStrike" dirty="0">
                          <a:solidFill>
                            <a:schemeClr val="tx1"/>
                          </a:solidFill>
                          <a:effectLst/>
                        </a:rPr>
                        <a:t>Group </a:t>
                      </a:r>
                      <a:r>
                        <a:rPr lang="en" sz="800" b="1" strike="noStrike" dirty="0">
                          <a:solidFill>
                            <a:schemeClr val="tx1"/>
                          </a:solidFill>
                          <a:effectLst/>
                        </a:rPr>
                        <a:t>F</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['TVS523', 'SOD523']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6089</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5437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310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342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11667422"/>
                  </a:ext>
                </a:extLst>
              </a:tr>
              <a:tr h="162000">
                <a:tc>
                  <a:txBody>
                    <a:bodyPr/>
                    <a:lstStyle/>
                    <a:p>
                      <a:pPr algn="ctr"/>
                      <a:r>
                        <a:rPr lang="en-US" altLang="zh-TW" sz="800" b="1" strike="noStrike">
                          <a:solidFill>
                            <a:schemeClr val="tx1"/>
                          </a:solidFill>
                          <a:effectLst/>
                        </a:rPr>
                        <a:t>14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a:solidFill>
                            <a:schemeClr val="tx1"/>
                          </a:solidFill>
                          <a:effectLst/>
                        </a:rPr>
                        <a:t>QFN9P</a:t>
                      </a:r>
                      <a:endParaRPr lang="en"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['QFN9P']</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773</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767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3322600691"/>
                  </a:ext>
                </a:extLst>
              </a:tr>
              <a:tr h="162000">
                <a:tc>
                  <a:txBody>
                    <a:bodyPr/>
                    <a:lstStyle/>
                    <a:p>
                      <a:pPr algn="ctr"/>
                      <a:r>
                        <a:rPr lang="en-US" altLang="zh-TW" sz="800" b="1" strike="noStrike">
                          <a:solidFill>
                            <a:schemeClr val="tx1"/>
                          </a:solidFill>
                          <a:effectLst/>
                        </a:rPr>
                        <a:t>16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a:solidFill>
                            <a:schemeClr val="tx1"/>
                          </a:solidFill>
                          <a:effectLst/>
                        </a:rPr>
                        <a:t>SOT23</a:t>
                      </a:r>
                      <a:endParaRPr lang="en"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['SOT23']</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12568</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11542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588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438</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0</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507407176"/>
                  </a:ext>
                </a:extLst>
              </a:tr>
              <a:tr h="162000">
                <a:tc>
                  <a:txBody>
                    <a:bodyPr/>
                    <a:lstStyle/>
                    <a:p>
                      <a:pPr algn="ctr"/>
                      <a:r>
                        <a:rPr lang="en-US" altLang="zh-TW" sz="800" b="1" strike="noStrike">
                          <a:solidFill>
                            <a:schemeClr val="tx1"/>
                          </a:solidFill>
                          <a:effectLst/>
                        </a:rPr>
                        <a:t>17</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b="1" strike="noStrike">
                          <a:solidFill>
                            <a:schemeClr val="tx1"/>
                          </a:solidFill>
                          <a:effectLst/>
                        </a:rPr>
                        <a:t>TMP102</a:t>
                      </a:r>
                      <a:endParaRPr lang="en"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 sz="800" strike="noStrike" dirty="0">
                          <a:solidFill>
                            <a:schemeClr val="tx1"/>
                          </a:solidFill>
                          <a:effectLst/>
                        </a:rPr>
                        <a:t>['TMP102']</a:t>
                      </a: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4634</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4196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292</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a:solidFill>
                            <a:schemeClr val="tx1"/>
                          </a:solidFill>
                          <a:effectLst/>
                        </a:rPr>
                        <a:t>146</a:t>
                      </a: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tc>
                  <a:txBody>
                    <a:bodyPr/>
                    <a:lstStyle/>
                    <a:p>
                      <a:pPr algn="ctr"/>
                      <a:r>
                        <a:rPr lang="en-US" altLang="zh-TW" sz="800" strike="noStrike" dirty="0">
                          <a:solidFill>
                            <a:schemeClr val="tx1"/>
                          </a:solidFill>
                          <a:effectLst/>
                        </a:rPr>
                        <a:t>0</a:t>
                      </a: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tc>
                <a:extLst>
                  <a:ext uri="{0D108BD9-81ED-4DB2-BD59-A6C34878D82A}">
                    <a16:rowId xmlns:a16="http://schemas.microsoft.com/office/drawing/2014/main" val="2903540410"/>
                  </a:ext>
                </a:extLst>
              </a:tr>
              <a:tr h="162000">
                <a:tc gridSpan="8">
                  <a:txBody>
                    <a:bodyPr/>
                    <a:lstStyle/>
                    <a:p>
                      <a:pPr algn="ctr"/>
                      <a:r>
                        <a:rPr lang="en-US" altLang="zh-TW" sz="900" strike="noStrike" dirty="0">
                          <a:solidFill>
                            <a:schemeClr val="tx1"/>
                          </a:solidFill>
                          <a:effectLst/>
                        </a:rPr>
                        <a:t>Table 1.3 : number of each component group in our version</a:t>
                      </a:r>
                      <a:endParaRPr lang="zh-TW" altLang="en-US" sz="900" strike="noStrike" dirty="0">
                        <a:solidFill>
                          <a:schemeClr val="tx1"/>
                        </a:solidFill>
                        <a:effectLst/>
                        <a:latin typeface="+mn-lt"/>
                        <a:ea typeface="Microsoft JhengHei" panose="020B0604030504040204" pitchFamily="34" charset="-120"/>
                      </a:endParaRPr>
                    </a:p>
                  </a:txBody>
                  <a:tcPr marL="16833" marR="16833" marT="16833" marB="16833">
                    <a:solidFill>
                      <a:schemeClr val="bg1"/>
                    </a:solidFill>
                  </a:tcPr>
                </a:tc>
                <a:tc hMerge="1">
                  <a:txBody>
                    <a:bodyPr/>
                    <a:lstStyle/>
                    <a:p>
                      <a:pPr algn="ctr"/>
                      <a:endParaRPr lang="en"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4D4D4"/>
                    </a:solidFill>
                  </a:tcPr>
                </a:tc>
                <a:tc hMerge="1">
                  <a:txBody>
                    <a:bodyPr/>
                    <a:lstStyle/>
                    <a:p>
                      <a:pPr algn="ctr"/>
                      <a:endParaRPr lang="en"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800" strike="noStrike" dirty="0">
                        <a:solidFill>
                          <a:schemeClr val="tx1"/>
                        </a:solidFill>
                        <a:effectLst/>
                        <a:latin typeface="Microsoft JhengHei" panose="020B0604030504040204" pitchFamily="34" charset="-120"/>
                        <a:ea typeface="Microsoft JhengHei" panose="020B0604030504040204" pitchFamily="34" charset="-120"/>
                      </a:endParaRPr>
                    </a:p>
                  </a:txBody>
                  <a:tcPr marL="16833" marR="16833" marT="16833" marB="1683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079529"/>
                  </a:ext>
                </a:extLst>
              </a:tr>
            </a:tbl>
          </a:graphicData>
        </a:graphic>
      </p:graphicFrame>
      <p:sp>
        <p:nvSpPr>
          <p:cNvPr id="3" name="矩形 2">
            <a:extLst>
              <a:ext uri="{FF2B5EF4-FFF2-40B4-BE49-F238E27FC236}">
                <a16:creationId xmlns:a16="http://schemas.microsoft.com/office/drawing/2014/main" id="{8EF2166B-21C6-B9B4-CD74-D66113CFAF56}"/>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PCB dataset - </a:t>
            </a:r>
            <a:r>
              <a:rPr lang="en" altLang="zh-TW" sz="1400" dirty="0">
                <a:solidFill>
                  <a:srgbClr val="292C1F"/>
                </a:solidFill>
                <a:effectLst/>
                <a:latin typeface="+mn-ea"/>
              </a:rPr>
              <a:t>Version for our experiment</a:t>
            </a:r>
          </a:p>
        </p:txBody>
      </p:sp>
      <p:graphicFrame>
        <p:nvGraphicFramePr>
          <p:cNvPr id="4" name="表格 3">
            <a:extLst>
              <a:ext uri="{FF2B5EF4-FFF2-40B4-BE49-F238E27FC236}">
                <a16:creationId xmlns:a16="http://schemas.microsoft.com/office/drawing/2014/main" id="{1A3E7A4A-C0BD-5D3A-A754-48B28F2ACD0D}"/>
              </a:ext>
            </a:extLst>
          </p:cNvPr>
          <p:cNvGraphicFramePr>
            <a:graphicFrameLocks noGrp="1"/>
          </p:cNvGraphicFramePr>
          <p:nvPr>
            <p:extLst>
              <p:ext uri="{D42A27DB-BD31-4B8C-83A1-F6EECF244321}">
                <p14:modId xmlns:p14="http://schemas.microsoft.com/office/powerpoint/2010/main" val="410339207"/>
              </p:ext>
            </p:extLst>
          </p:nvPr>
        </p:nvGraphicFramePr>
        <p:xfrm>
          <a:off x="2085140" y="1111780"/>
          <a:ext cx="4973715" cy="1593387"/>
        </p:xfrm>
        <a:graphic>
          <a:graphicData uri="http://schemas.openxmlformats.org/drawingml/2006/table">
            <a:tbl>
              <a:tblPr firstCol="1">
                <a:tableStyleId>{7DF18680-E054-41AD-8BC1-D1AEF772440D}</a:tableStyleId>
              </a:tblPr>
              <a:tblGrid>
                <a:gridCol w="1555331">
                  <a:extLst>
                    <a:ext uri="{9D8B030D-6E8A-4147-A177-3AD203B41FA5}">
                      <a16:colId xmlns:a16="http://schemas.microsoft.com/office/drawing/2014/main" val="2971705614"/>
                    </a:ext>
                  </a:extLst>
                </a:gridCol>
                <a:gridCol w="3418384">
                  <a:extLst>
                    <a:ext uri="{9D8B030D-6E8A-4147-A177-3AD203B41FA5}">
                      <a16:colId xmlns:a16="http://schemas.microsoft.com/office/drawing/2014/main" val="2328051727"/>
                    </a:ext>
                  </a:extLst>
                </a:gridCol>
              </a:tblGrid>
              <a:tr h="240713">
                <a:tc>
                  <a:txBody>
                    <a:bodyPr/>
                    <a:lstStyle/>
                    <a:p>
                      <a:pPr algn="ctr"/>
                      <a:r>
                        <a:rPr lang="en" sz="1100" dirty="0">
                          <a:solidFill>
                            <a:srgbClr val="292C1F"/>
                          </a:solidFill>
                          <a:effectLst/>
                        </a:rPr>
                        <a:t>Number of images</a:t>
                      </a:r>
                      <a:endParaRPr lang="en" sz="1100" dirty="0">
                        <a:effectLst/>
                      </a:endParaRPr>
                    </a:p>
                  </a:txBody>
                  <a:tcPr marL="21215" marR="21215" marT="21215" marB="21215" anchor="ctr"/>
                </a:tc>
                <a:tc>
                  <a:txBody>
                    <a:bodyPr/>
                    <a:lstStyle/>
                    <a:p>
                      <a:pPr algn="ctr"/>
                      <a:r>
                        <a:rPr lang="en-US" altLang="zh-TW" sz="1100" dirty="0">
                          <a:solidFill>
                            <a:srgbClr val="292C1F"/>
                          </a:solidFill>
                          <a:effectLst/>
                        </a:rPr>
                        <a:t>219991</a:t>
                      </a:r>
                      <a:endParaRPr lang="zh-TW" altLang="en-US" sz="1100" dirty="0">
                        <a:effectLst/>
                      </a:endParaRPr>
                    </a:p>
                  </a:txBody>
                  <a:tcPr marL="21215" marR="21215" marT="21215" marB="21215" anchor="ctr"/>
                </a:tc>
                <a:extLst>
                  <a:ext uri="{0D108BD9-81ED-4DB2-BD59-A6C34878D82A}">
                    <a16:rowId xmlns:a16="http://schemas.microsoft.com/office/drawing/2014/main" val="425420380"/>
                  </a:ext>
                </a:extLst>
              </a:tr>
              <a:tr h="220762">
                <a:tc>
                  <a:txBody>
                    <a:bodyPr/>
                    <a:lstStyle/>
                    <a:p>
                      <a:pPr algn="ctr"/>
                      <a:r>
                        <a:rPr lang="en" sz="1100" dirty="0">
                          <a:solidFill>
                            <a:srgbClr val="292C1F"/>
                          </a:solidFill>
                          <a:effectLst/>
                        </a:rPr>
                        <a:t>Component types </a:t>
                      </a:r>
                      <a:endParaRPr lang="en" sz="1100" dirty="0">
                        <a:effectLst/>
                      </a:endParaRPr>
                    </a:p>
                  </a:txBody>
                  <a:tcPr marL="21215" marR="21215" marT="21215" marB="21215" anchor="ctr"/>
                </a:tc>
                <a:tc>
                  <a:txBody>
                    <a:bodyPr/>
                    <a:lstStyle/>
                    <a:p>
                      <a:pPr algn="ctr"/>
                      <a:r>
                        <a:rPr lang="en-US" altLang="zh-TW" sz="1100" dirty="0">
                          <a:solidFill>
                            <a:srgbClr val="292C1F"/>
                          </a:solidFill>
                          <a:effectLst/>
                        </a:rPr>
                        <a:t>10</a:t>
                      </a:r>
                      <a:endParaRPr lang="zh-TW" altLang="en-US" sz="1100" dirty="0">
                        <a:effectLst/>
                      </a:endParaRPr>
                    </a:p>
                  </a:txBody>
                  <a:tcPr marL="21215" marR="21215" marT="21215" marB="21215" anchor="ctr"/>
                </a:tc>
                <a:extLst>
                  <a:ext uri="{0D108BD9-81ED-4DB2-BD59-A6C34878D82A}">
                    <a16:rowId xmlns:a16="http://schemas.microsoft.com/office/drawing/2014/main" val="1297409555"/>
                  </a:ext>
                </a:extLst>
              </a:tr>
              <a:tr h="369600">
                <a:tc>
                  <a:txBody>
                    <a:bodyPr/>
                    <a:lstStyle/>
                    <a:p>
                      <a:pPr algn="ctr"/>
                      <a:r>
                        <a:rPr lang="en" sz="1100" dirty="0">
                          <a:solidFill>
                            <a:srgbClr val="292C1F"/>
                          </a:solidFill>
                          <a:effectLst/>
                        </a:rPr>
                        <a:t>Defect types</a:t>
                      </a:r>
                      <a:endParaRPr lang="en" sz="1100" dirty="0">
                        <a:effectLst/>
                      </a:endParaRPr>
                    </a:p>
                  </a:txBody>
                  <a:tcPr marL="21215" marR="21215" marT="21215" marB="21215" anchor="ctr"/>
                </a:tc>
                <a:tc>
                  <a:txBody>
                    <a:bodyPr/>
                    <a:lstStyle/>
                    <a:p>
                      <a:pPr algn="ctr"/>
                      <a:r>
                        <a:rPr lang="en" sz="1100" dirty="0">
                          <a:solidFill>
                            <a:srgbClr val="292C1F"/>
                          </a:solidFill>
                          <a:effectLst/>
                        </a:rPr>
                        <a:t>4</a:t>
                      </a:r>
                      <a:endParaRPr lang="en" sz="1100" dirty="0">
                        <a:effectLst/>
                      </a:endParaRPr>
                    </a:p>
                    <a:p>
                      <a:pPr algn="ctr"/>
                      <a:r>
                        <a:rPr lang="en" sz="1100" dirty="0">
                          <a:solidFill>
                            <a:srgbClr val="292C1F"/>
                          </a:solidFill>
                          <a:effectLst/>
                        </a:rPr>
                        <a:t>(good, shift, broke, short)</a:t>
                      </a:r>
                      <a:endParaRPr lang="en" sz="1100" dirty="0">
                        <a:effectLst/>
                      </a:endParaRPr>
                    </a:p>
                  </a:txBody>
                  <a:tcPr marL="21215" marR="21215" marT="21215" marB="21215" anchor="ctr"/>
                </a:tc>
                <a:extLst>
                  <a:ext uri="{0D108BD9-81ED-4DB2-BD59-A6C34878D82A}">
                    <a16:rowId xmlns:a16="http://schemas.microsoft.com/office/drawing/2014/main" val="4257945473"/>
                  </a:ext>
                </a:extLst>
              </a:tr>
              <a:tr h="574202">
                <a:tc>
                  <a:txBody>
                    <a:bodyPr/>
                    <a:lstStyle/>
                    <a:p>
                      <a:pPr algn="ctr"/>
                      <a:r>
                        <a:rPr lang="en" sz="1100" dirty="0">
                          <a:solidFill>
                            <a:srgbClr val="292C1F"/>
                          </a:solidFill>
                          <a:effectLst/>
                        </a:rPr>
                        <a:t>Label information</a:t>
                      </a:r>
                      <a:endParaRPr lang="en" sz="1100" dirty="0">
                        <a:effectLst/>
                      </a:endParaRPr>
                    </a:p>
                  </a:txBody>
                  <a:tcPr marL="21215" marR="21215" marT="21215" marB="21215" anchor="ctr"/>
                </a:tc>
                <a:tc>
                  <a:txBody>
                    <a:bodyPr/>
                    <a:lstStyle/>
                    <a:p>
                      <a:pPr algn="ctr"/>
                      <a:r>
                        <a:rPr lang="en" sz="1100" dirty="0">
                          <a:solidFill>
                            <a:srgbClr val="292C1F"/>
                          </a:solidFill>
                          <a:effectLst/>
                        </a:rPr>
                        <a:t>Each image is labeled with </a:t>
                      </a:r>
                      <a:br>
                        <a:rPr lang="en" sz="1100" dirty="0">
                          <a:solidFill>
                            <a:srgbClr val="292C1F"/>
                          </a:solidFill>
                          <a:effectLst/>
                        </a:rPr>
                      </a:br>
                      <a:r>
                        <a:rPr lang="en" sz="1100" dirty="0">
                          <a:solidFill>
                            <a:srgbClr val="292C1F"/>
                          </a:solidFill>
                          <a:effectLst/>
                        </a:rPr>
                        <a:t>1 type of component and 1 type of defect.</a:t>
                      </a:r>
                      <a:endParaRPr lang="en" sz="1100" dirty="0">
                        <a:effectLst/>
                      </a:endParaRPr>
                    </a:p>
                  </a:txBody>
                  <a:tcPr marL="21215" marR="21215" marT="21215" marB="21215" anchor="ctr"/>
                </a:tc>
                <a:extLst>
                  <a:ext uri="{0D108BD9-81ED-4DB2-BD59-A6C34878D82A}">
                    <a16:rowId xmlns:a16="http://schemas.microsoft.com/office/drawing/2014/main" val="4049174490"/>
                  </a:ext>
                </a:extLst>
              </a:tr>
              <a:tr h="180000">
                <a:tc gridSpan="2">
                  <a:txBody>
                    <a:bodyPr/>
                    <a:lstStyle/>
                    <a:p>
                      <a:pPr algn="ctr"/>
                      <a:r>
                        <a:rPr lang="en" sz="900" dirty="0">
                          <a:solidFill>
                            <a:sysClr val="windowText" lastClr="000000"/>
                          </a:solidFill>
                          <a:effectLst/>
                        </a:rPr>
                        <a:t>Table 1.2 : overview of PCB dataset in our version</a:t>
                      </a:r>
                    </a:p>
                  </a:txBody>
                  <a:tcPr marL="21215" marR="21215" marT="21215" marB="21215">
                    <a:solidFill>
                      <a:schemeClr val="bg1"/>
                    </a:solidFill>
                  </a:tcPr>
                </a:tc>
                <a:tc hMerge="1">
                  <a:txBody>
                    <a:bodyPr/>
                    <a:lstStyle/>
                    <a:p>
                      <a:pPr algn="ctr"/>
                      <a:endParaRPr lang="en" sz="1100" dirty="0">
                        <a:effectLst/>
                      </a:endParaRPr>
                    </a:p>
                  </a:txBody>
                  <a:tcPr marL="21215" marR="21215" marT="21215" marB="21215"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664797"/>
                  </a:ext>
                </a:extLst>
              </a:tr>
            </a:tbl>
          </a:graphicData>
        </a:graphic>
      </p:graphicFrame>
      <p:sp>
        <p:nvSpPr>
          <p:cNvPr id="5" name="投影片編號版面配置區 4">
            <a:extLst>
              <a:ext uri="{FF2B5EF4-FFF2-40B4-BE49-F238E27FC236}">
                <a16:creationId xmlns:a16="http://schemas.microsoft.com/office/drawing/2014/main" id="{3CE83CB3-433F-D191-7B38-DAC9CF3C0875}"/>
              </a:ext>
            </a:extLst>
          </p:cNvPr>
          <p:cNvSpPr>
            <a:spLocks noGrp="1"/>
          </p:cNvSpPr>
          <p:nvPr>
            <p:ph type="sldNum" sz="quarter" idx="12"/>
          </p:nvPr>
        </p:nvSpPr>
        <p:spPr/>
        <p:txBody>
          <a:bodyPr/>
          <a:lstStyle/>
          <a:p>
            <a:fld id="{EE3F9CDB-1F21-4789-A81E-8FEA25CE194B}" type="slidenum">
              <a:rPr lang="zh-CN" altLang="en-US" smtClean="0"/>
              <a:t>10</a:t>
            </a:fld>
            <a:endParaRPr lang="zh-CN" altLang="en-US"/>
          </a:p>
        </p:txBody>
      </p:sp>
    </p:spTree>
    <p:extLst>
      <p:ext uri="{BB962C8B-B14F-4D97-AF65-F5344CB8AC3E}">
        <p14:creationId xmlns:p14="http://schemas.microsoft.com/office/powerpoint/2010/main" val="5698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0748285-B3E8-5B21-EB31-7A236838A2A1}"/>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Definition of old / new component</a:t>
            </a:r>
            <a:endParaRPr lang="en" altLang="zh-TW" sz="1400" dirty="0">
              <a:solidFill>
                <a:srgbClr val="292C1F"/>
              </a:solidFill>
              <a:effectLst/>
              <a:latin typeface="+mn-ea"/>
            </a:endParaRPr>
          </a:p>
        </p:txBody>
      </p:sp>
      <p:sp>
        <p:nvSpPr>
          <p:cNvPr id="3" name="文字方塊 2">
            <a:extLst>
              <a:ext uri="{FF2B5EF4-FFF2-40B4-BE49-F238E27FC236}">
                <a16:creationId xmlns:a16="http://schemas.microsoft.com/office/drawing/2014/main" id="{6884019C-56C7-7F5B-E12C-35FF8C9F9EB2}"/>
              </a:ext>
            </a:extLst>
          </p:cNvPr>
          <p:cNvSpPr txBox="1"/>
          <p:nvPr/>
        </p:nvSpPr>
        <p:spPr>
          <a:xfrm>
            <a:off x="577850" y="784242"/>
            <a:ext cx="7626350" cy="2739211"/>
          </a:xfrm>
          <a:prstGeom prst="rect">
            <a:avLst/>
          </a:prstGeom>
          <a:noFill/>
        </p:spPr>
        <p:txBody>
          <a:bodyPr wrap="square">
            <a:spAutoFit/>
          </a:bodyPr>
          <a:lstStyle/>
          <a:p>
            <a:pPr marL="139700" indent="-139700">
              <a:buFont typeface="Arial" panose="020B0604020202020204" pitchFamily="34" charset="0"/>
              <a:buChar char="•"/>
            </a:pPr>
            <a:r>
              <a:rPr lang="en-US" altLang="zh-TW" sz="1400" b="1" dirty="0"/>
              <a:t>Old component</a:t>
            </a:r>
            <a:endParaRPr lang="en-US" altLang="zh-TW" sz="1300" dirty="0"/>
          </a:p>
          <a:p>
            <a:pPr marL="139700"/>
            <a:br>
              <a:rPr lang="en-US" altLang="zh-TW" sz="1200" dirty="0"/>
            </a:br>
            <a:r>
              <a:rPr lang="en-US" altLang="zh-TW" sz="1200" dirty="0"/>
              <a:t>Old components refer to component types that are more prevalent in the training dataset. These components have been part of the training dataset for a longer period, resulting in a larger number of samples, including more good type and defect type samples. Due to their extensive inclusion in the training process, the characteristics and defect detection reliability of these components are well-established and optimized.</a:t>
            </a:r>
            <a:br>
              <a:rPr lang="en-US" altLang="zh-TW" sz="1200" dirty="0"/>
            </a:br>
            <a:endParaRPr lang="en-US" altLang="zh-TW" sz="1200" dirty="0"/>
          </a:p>
          <a:p>
            <a:pPr marL="139700" indent="-139700">
              <a:buFont typeface="Arial" panose="020B0604020202020204" pitchFamily="34" charset="0"/>
              <a:buChar char="•"/>
            </a:pPr>
            <a:r>
              <a:rPr lang="en-US" altLang="zh-TW" sz="1400" b="1" dirty="0"/>
              <a:t>New component </a:t>
            </a:r>
            <a:endParaRPr lang="en-US" altLang="zh-TW" sz="1300" dirty="0"/>
          </a:p>
          <a:p>
            <a:pPr marL="139700"/>
            <a:br>
              <a:rPr lang="en-US" altLang="zh-TW" sz="1200" dirty="0"/>
            </a:br>
            <a:r>
              <a:rPr lang="en-US" altLang="zh-TW" sz="1200" dirty="0"/>
              <a:t>New components refer to component types that have been recently added to the training dataset. Since these components were introduced later, the available defect type samples are relatively fewer, potentially leading to less comprehensive training and detection accuracy compared to old components. However, the inclusion of new components helps to expand and update the training dataset, enhancing the model's ability to adapt to the latest technologies and manufacturing processes.</a:t>
            </a:r>
          </a:p>
        </p:txBody>
      </p:sp>
      <p:graphicFrame>
        <p:nvGraphicFramePr>
          <p:cNvPr id="5" name="表格 4">
            <a:extLst>
              <a:ext uri="{FF2B5EF4-FFF2-40B4-BE49-F238E27FC236}">
                <a16:creationId xmlns:a16="http://schemas.microsoft.com/office/drawing/2014/main" id="{33466B94-DF5E-8F91-E43E-4D73A3555ADC}"/>
              </a:ext>
            </a:extLst>
          </p:cNvPr>
          <p:cNvGraphicFramePr>
            <a:graphicFrameLocks noGrp="1"/>
          </p:cNvGraphicFramePr>
          <p:nvPr>
            <p:extLst>
              <p:ext uri="{D42A27DB-BD31-4B8C-83A1-F6EECF244321}">
                <p14:modId xmlns:p14="http://schemas.microsoft.com/office/powerpoint/2010/main" val="2970659900"/>
              </p:ext>
            </p:extLst>
          </p:nvPr>
        </p:nvGraphicFramePr>
        <p:xfrm>
          <a:off x="577850" y="3460328"/>
          <a:ext cx="7886700" cy="1400639"/>
        </p:xfrm>
        <a:graphic>
          <a:graphicData uri="http://schemas.openxmlformats.org/drawingml/2006/table">
            <a:tbl>
              <a:tblPr firstRow="1" firstCol="1">
                <a:tableStyleId>{7DF18680-E054-41AD-8BC1-D1AEF772440D}</a:tableStyleId>
              </a:tblPr>
              <a:tblGrid>
                <a:gridCol w="1294256">
                  <a:extLst>
                    <a:ext uri="{9D8B030D-6E8A-4147-A177-3AD203B41FA5}">
                      <a16:colId xmlns:a16="http://schemas.microsoft.com/office/drawing/2014/main" val="680667219"/>
                    </a:ext>
                  </a:extLst>
                </a:gridCol>
                <a:gridCol w="3243901">
                  <a:extLst>
                    <a:ext uri="{9D8B030D-6E8A-4147-A177-3AD203B41FA5}">
                      <a16:colId xmlns:a16="http://schemas.microsoft.com/office/drawing/2014/main" val="3885273374"/>
                    </a:ext>
                  </a:extLst>
                </a:gridCol>
                <a:gridCol w="3348543">
                  <a:extLst>
                    <a:ext uri="{9D8B030D-6E8A-4147-A177-3AD203B41FA5}">
                      <a16:colId xmlns:a16="http://schemas.microsoft.com/office/drawing/2014/main" val="519390754"/>
                    </a:ext>
                  </a:extLst>
                </a:gridCol>
              </a:tblGrid>
              <a:tr h="281983">
                <a:tc>
                  <a:txBody>
                    <a:bodyPr/>
                    <a:lstStyle/>
                    <a:p>
                      <a:br>
                        <a:rPr lang="zh-TW" altLang="en-US" sz="1200" dirty="0">
                          <a:effectLst/>
                        </a:rPr>
                      </a:br>
                      <a:endParaRPr lang="zh-TW" altLang="en-US" sz="1200" dirty="0">
                        <a:effectLst/>
                        <a:latin typeface="Helvetica" pitchFamily="2" charset="0"/>
                      </a:endParaRPr>
                    </a:p>
                  </a:txBody>
                  <a:tcPr marL="22030" marR="22030" marT="22030" marB="22030" anchor="ctr"/>
                </a:tc>
                <a:tc>
                  <a:txBody>
                    <a:bodyPr/>
                    <a:lstStyle/>
                    <a:p>
                      <a:pPr algn="ctr"/>
                      <a:r>
                        <a:rPr lang="en" sz="1200" dirty="0">
                          <a:solidFill>
                            <a:srgbClr val="FFFFFF"/>
                          </a:solidFill>
                          <a:effectLst/>
                        </a:rPr>
                        <a:t>Sample availability during training</a:t>
                      </a:r>
                      <a:endParaRPr lang="en" sz="1200" dirty="0">
                        <a:effectLst/>
                      </a:endParaRPr>
                    </a:p>
                  </a:txBody>
                  <a:tcPr marL="22030" marR="22030" marT="22030" marB="22030" anchor="ctr"/>
                </a:tc>
                <a:tc>
                  <a:txBody>
                    <a:bodyPr/>
                    <a:lstStyle/>
                    <a:p>
                      <a:pPr algn="ctr"/>
                      <a:r>
                        <a:rPr lang="en" sz="1200" dirty="0">
                          <a:solidFill>
                            <a:srgbClr val="FFFFFF"/>
                          </a:solidFill>
                          <a:effectLst/>
                        </a:rPr>
                        <a:t>Sample availability during testing</a:t>
                      </a:r>
                      <a:endParaRPr lang="en" sz="1200" dirty="0">
                        <a:effectLst/>
                      </a:endParaRPr>
                    </a:p>
                  </a:txBody>
                  <a:tcPr marL="22030" marR="22030" marT="22030" marB="22030" anchor="ctr"/>
                </a:tc>
                <a:extLst>
                  <a:ext uri="{0D108BD9-81ED-4DB2-BD59-A6C34878D82A}">
                    <a16:rowId xmlns:a16="http://schemas.microsoft.com/office/drawing/2014/main" val="3707792563"/>
                  </a:ext>
                </a:extLst>
              </a:tr>
              <a:tr h="391031">
                <a:tc>
                  <a:txBody>
                    <a:bodyPr/>
                    <a:lstStyle/>
                    <a:p>
                      <a:pPr algn="ctr"/>
                      <a:r>
                        <a:rPr lang="en" sz="1200">
                          <a:solidFill>
                            <a:srgbClr val="FFFFFF"/>
                          </a:solidFill>
                          <a:effectLst/>
                        </a:rPr>
                        <a:t>Old</a:t>
                      </a:r>
                      <a:endParaRPr lang="en" sz="1200">
                        <a:effectLst/>
                      </a:endParaRPr>
                    </a:p>
                  </a:txBody>
                  <a:tcPr marL="22030" marR="22030" marT="22030" marB="22030" anchor="ctr"/>
                </a:tc>
                <a:tc>
                  <a:txBody>
                    <a:bodyPr/>
                    <a:lstStyle/>
                    <a:p>
                      <a:pPr algn="ctr"/>
                      <a:r>
                        <a:rPr lang="en" sz="1000" dirty="0">
                          <a:solidFill>
                            <a:srgbClr val="292C1F"/>
                          </a:solidFill>
                          <a:effectLst/>
                        </a:rPr>
                        <a:t>Normal type samples : many</a:t>
                      </a:r>
                      <a:endParaRPr lang="en" sz="1000" dirty="0">
                        <a:effectLst/>
                      </a:endParaRPr>
                    </a:p>
                    <a:p>
                      <a:pPr algn="ctr"/>
                      <a:r>
                        <a:rPr lang="en" sz="1000" dirty="0">
                          <a:solidFill>
                            <a:srgbClr val="292C1F"/>
                          </a:solidFill>
                          <a:effectLst/>
                        </a:rPr>
                        <a:t>Defect type samples : many</a:t>
                      </a:r>
                      <a:endParaRPr lang="en" sz="1000" dirty="0">
                        <a:effectLst/>
                      </a:endParaRPr>
                    </a:p>
                  </a:txBody>
                  <a:tcPr marL="22030" marR="22030" marT="22030" marB="22030" anchor="ctr"/>
                </a:tc>
                <a:tc>
                  <a:txBody>
                    <a:bodyPr/>
                    <a:lstStyle/>
                    <a:p>
                      <a:pPr algn="ctr"/>
                      <a:r>
                        <a:rPr lang="en" sz="1000" dirty="0">
                          <a:solidFill>
                            <a:srgbClr val="292C1F"/>
                          </a:solidFill>
                          <a:effectLst/>
                        </a:rPr>
                        <a:t>Normal type samples : enough</a:t>
                      </a:r>
                      <a:endParaRPr lang="en" sz="1000" dirty="0">
                        <a:effectLst/>
                      </a:endParaRPr>
                    </a:p>
                    <a:p>
                      <a:pPr algn="ctr"/>
                      <a:r>
                        <a:rPr lang="en" sz="1000" dirty="0">
                          <a:solidFill>
                            <a:srgbClr val="292C1F"/>
                          </a:solidFill>
                          <a:effectLst/>
                        </a:rPr>
                        <a:t>Defect type samples : enough</a:t>
                      </a:r>
                      <a:endParaRPr lang="en" sz="1000" dirty="0">
                        <a:effectLst/>
                      </a:endParaRPr>
                    </a:p>
                  </a:txBody>
                  <a:tcPr marL="22030" marR="22030" marT="22030" marB="22030" anchor="ctr"/>
                </a:tc>
                <a:extLst>
                  <a:ext uri="{0D108BD9-81ED-4DB2-BD59-A6C34878D82A}">
                    <a16:rowId xmlns:a16="http://schemas.microsoft.com/office/drawing/2014/main" val="2005264448"/>
                  </a:ext>
                </a:extLst>
              </a:tr>
              <a:tr h="418568">
                <a:tc>
                  <a:txBody>
                    <a:bodyPr/>
                    <a:lstStyle/>
                    <a:p>
                      <a:pPr algn="ctr"/>
                      <a:r>
                        <a:rPr lang="en" sz="1200">
                          <a:solidFill>
                            <a:srgbClr val="FFFFFF"/>
                          </a:solidFill>
                          <a:effectLst/>
                        </a:rPr>
                        <a:t>New</a:t>
                      </a:r>
                      <a:endParaRPr lang="en" sz="1200">
                        <a:effectLst/>
                      </a:endParaRPr>
                    </a:p>
                  </a:txBody>
                  <a:tcPr marL="22030" marR="22030" marT="22030" marB="22030" anchor="ctr"/>
                </a:tc>
                <a:tc>
                  <a:txBody>
                    <a:bodyPr/>
                    <a:lstStyle/>
                    <a:p>
                      <a:pPr algn="ctr"/>
                      <a:r>
                        <a:rPr lang="en" sz="1000" dirty="0">
                          <a:solidFill>
                            <a:srgbClr val="292C1F"/>
                          </a:solidFill>
                          <a:effectLst/>
                        </a:rPr>
                        <a:t>Normal type samples : many</a:t>
                      </a:r>
                      <a:endParaRPr lang="en" sz="1000" dirty="0">
                        <a:effectLst/>
                      </a:endParaRPr>
                    </a:p>
                    <a:p>
                      <a:pPr algn="ctr"/>
                      <a:r>
                        <a:rPr lang="en" sz="1000" dirty="0">
                          <a:solidFill>
                            <a:srgbClr val="292C1F"/>
                          </a:solidFill>
                          <a:effectLst/>
                        </a:rPr>
                        <a:t>Defect type samples : few or none</a:t>
                      </a:r>
                      <a:endParaRPr lang="en" sz="1000" dirty="0">
                        <a:effectLst/>
                      </a:endParaRPr>
                    </a:p>
                  </a:txBody>
                  <a:tcPr marL="22030" marR="22030" marT="22030" marB="22030" anchor="ctr"/>
                </a:tc>
                <a:tc>
                  <a:txBody>
                    <a:bodyPr/>
                    <a:lstStyle/>
                    <a:p>
                      <a:pPr algn="ctr"/>
                      <a:r>
                        <a:rPr lang="en" sz="1000" dirty="0">
                          <a:solidFill>
                            <a:srgbClr val="292C1F"/>
                          </a:solidFill>
                          <a:effectLst/>
                        </a:rPr>
                        <a:t>Normal type samples : enough</a:t>
                      </a:r>
                      <a:endParaRPr lang="en" sz="1000" dirty="0">
                        <a:effectLst/>
                      </a:endParaRPr>
                    </a:p>
                    <a:p>
                      <a:pPr algn="ctr"/>
                      <a:r>
                        <a:rPr lang="en" sz="1000" dirty="0">
                          <a:solidFill>
                            <a:srgbClr val="292C1F"/>
                          </a:solidFill>
                          <a:effectLst/>
                        </a:rPr>
                        <a:t>Defect type samples : enough</a:t>
                      </a:r>
                      <a:endParaRPr lang="en" sz="1000" dirty="0">
                        <a:effectLst/>
                      </a:endParaRPr>
                    </a:p>
                  </a:txBody>
                  <a:tcPr marL="22030" marR="22030" marT="22030" marB="22030" anchor="ctr"/>
                </a:tc>
                <a:extLst>
                  <a:ext uri="{0D108BD9-81ED-4DB2-BD59-A6C34878D82A}">
                    <a16:rowId xmlns:a16="http://schemas.microsoft.com/office/drawing/2014/main" val="1981119546"/>
                  </a:ext>
                </a:extLst>
              </a:tr>
              <a:tr h="180000">
                <a:tc gridSpan="3">
                  <a:txBody>
                    <a:bodyPr/>
                    <a:lstStyle/>
                    <a:p>
                      <a:pPr algn="ctr"/>
                      <a:r>
                        <a:rPr lang="en" sz="900" b="0" dirty="0">
                          <a:solidFill>
                            <a:sysClr val="windowText" lastClr="000000"/>
                          </a:solidFill>
                          <a:effectLst/>
                        </a:rPr>
                        <a:t>Table 1.4 : comparison of old/new component</a:t>
                      </a:r>
                    </a:p>
                  </a:txBody>
                  <a:tcPr marL="22030" marR="22030" marT="22030" marB="22030" anchor="ctr">
                    <a:solidFill>
                      <a:schemeClr val="bg1"/>
                    </a:solidFill>
                  </a:tcPr>
                </a:tc>
                <a:tc hMerge="1">
                  <a:txBody>
                    <a:bodyPr/>
                    <a:lstStyle/>
                    <a:p>
                      <a:pPr algn="ctr"/>
                      <a:endParaRPr lang="en" sz="1000" dirty="0">
                        <a:effectLst/>
                      </a:endParaRPr>
                    </a:p>
                  </a:txBody>
                  <a:tcPr marL="22030" marR="22030" marT="22030" marB="22030" anchor="ctr"/>
                </a:tc>
                <a:tc hMerge="1">
                  <a:txBody>
                    <a:bodyPr/>
                    <a:lstStyle/>
                    <a:p>
                      <a:pPr algn="ctr"/>
                      <a:endParaRPr lang="en" sz="1000" dirty="0">
                        <a:effectLst/>
                      </a:endParaRPr>
                    </a:p>
                  </a:txBody>
                  <a:tcPr marL="22030" marR="22030" marT="22030" marB="22030" anchor="ctr"/>
                </a:tc>
                <a:extLst>
                  <a:ext uri="{0D108BD9-81ED-4DB2-BD59-A6C34878D82A}">
                    <a16:rowId xmlns:a16="http://schemas.microsoft.com/office/drawing/2014/main" val="369641197"/>
                  </a:ext>
                </a:extLst>
              </a:tr>
            </a:tbl>
          </a:graphicData>
        </a:graphic>
      </p:graphicFrame>
      <p:sp>
        <p:nvSpPr>
          <p:cNvPr id="4" name="投影片編號版面配置區 3">
            <a:extLst>
              <a:ext uri="{FF2B5EF4-FFF2-40B4-BE49-F238E27FC236}">
                <a16:creationId xmlns:a16="http://schemas.microsoft.com/office/drawing/2014/main" id="{DAE8323B-5265-4BA1-B4CE-DB68249E9A1B}"/>
              </a:ext>
            </a:extLst>
          </p:cNvPr>
          <p:cNvSpPr>
            <a:spLocks noGrp="1"/>
          </p:cNvSpPr>
          <p:nvPr>
            <p:ph type="sldNum" sz="quarter" idx="12"/>
          </p:nvPr>
        </p:nvSpPr>
        <p:spPr/>
        <p:txBody>
          <a:bodyPr/>
          <a:lstStyle/>
          <a:p>
            <a:fld id="{EE3F9CDB-1F21-4789-A81E-8FEA25CE194B}" type="slidenum">
              <a:rPr lang="zh-CN" altLang="en-US" smtClean="0"/>
              <a:t>11</a:t>
            </a:fld>
            <a:endParaRPr lang="zh-CN" altLang="en-US"/>
          </a:p>
        </p:txBody>
      </p:sp>
    </p:spTree>
    <p:extLst>
      <p:ext uri="{BB962C8B-B14F-4D97-AF65-F5344CB8AC3E}">
        <p14:creationId xmlns:p14="http://schemas.microsoft.com/office/powerpoint/2010/main" val="231316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7AB46-1045-4FC3-580D-962587316274}"/>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40B939D0-2356-9A41-30BB-0A0FF6F707A3}"/>
              </a:ext>
            </a:extLst>
          </p:cNvPr>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8C16DC8-F234-9866-63ED-0ECD4EA18516}"/>
              </a:ext>
            </a:extLst>
          </p:cNvPr>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a:extLst>
              <a:ext uri="{FF2B5EF4-FFF2-40B4-BE49-F238E27FC236}">
                <a16:creationId xmlns:a16="http://schemas.microsoft.com/office/drawing/2014/main" id="{0FB16B79-ECC0-E54D-881C-939B566A8C8E}"/>
              </a:ext>
            </a:extLst>
          </p:cNvPr>
          <p:cNvGrpSpPr/>
          <p:nvPr/>
        </p:nvGrpSpPr>
        <p:grpSpPr>
          <a:xfrm>
            <a:off x="4117320" y="1086634"/>
            <a:ext cx="882535" cy="769790"/>
            <a:chOff x="4675188" y="2882900"/>
            <a:chExt cx="360362" cy="314325"/>
          </a:xfrm>
          <a:solidFill>
            <a:schemeClr val="tx2">
              <a:lumMod val="50000"/>
            </a:schemeClr>
          </a:solidFill>
        </p:grpSpPr>
        <p:sp>
          <p:nvSpPr>
            <p:cNvPr id="18" name="AutoShape 43">
              <a:extLst>
                <a:ext uri="{FF2B5EF4-FFF2-40B4-BE49-F238E27FC236}">
                  <a16:creationId xmlns:a16="http://schemas.microsoft.com/office/drawing/2014/main" id="{832FE91C-FE4E-B51F-CFA4-DCC85009081A}"/>
                </a:ext>
              </a:extLst>
            </p:cNvPr>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a:extLst>
                <a:ext uri="{FF2B5EF4-FFF2-40B4-BE49-F238E27FC236}">
                  <a16:creationId xmlns:a16="http://schemas.microsoft.com/office/drawing/2014/main" id="{444ABBCE-01F8-F902-F494-483BC139946D}"/>
                </a:ext>
              </a:extLst>
            </p:cNvPr>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a:extLst>
                <a:ext uri="{FF2B5EF4-FFF2-40B4-BE49-F238E27FC236}">
                  <a16:creationId xmlns:a16="http://schemas.microsoft.com/office/drawing/2014/main" id="{A76068AA-2B25-4F4E-CFDF-749786CD0073}"/>
                </a:ext>
              </a:extLst>
            </p:cNvPr>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a:extLst>
              <a:ext uri="{FF2B5EF4-FFF2-40B4-BE49-F238E27FC236}">
                <a16:creationId xmlns:a16="http://schemas.microsoft.com/office/drawing/2014/main" id="{A4092781-9E32-AB8A-E7E4-C8D48153DC44}"/>
              </a:ext>
            </a:extLst>
          </p:cNvPr>
          <p:cNvSpPr/>
          <p:nvPr/>
        </p:nvSpPr>
        <p:spPr bwMode="auto">
          <a:xfrm>
            <a:off x="2785070" y="2298539"/>
            <a:ext cx="3573863" cy="707886"/>
          </a:xfrm>
          <a:prstGeom prst="rect">
            <a:avLst/>
          </a:prstGeom>
        </p:spPr>
        <p:txBody>
          <a:bodyPr wrap="none">
            <a:spAutoFit/>
          </a:bodyPr>
          <a:lstStyle/>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Related work</a:t>
            </a:r>
            <a:endParaRPr lang="zh-CN" altLang="en-US"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F38562C4-30B9-59B3-CA6C-F399B9D3E232}"/>
              </a:ext>
            </a:extLst>
          </p:cNvPr>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D68341FF-A0D6-2E55-002E-E99051BDE788}"/>
              </a:ext>
            </a:extLst>
          </p:cNvPr>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TWO</a:t>
            </a:r>
            <a:endParaRPr lang="zh-CN" altLang="en-US" sz="1400" dirty="0">
              <a:solidFill>
                <a:schemeClr val="bg1"/>
              </a:solidFill>
              <a:latin typeface="+mj-lt"/>
            </a:endParaRPr>
          </a:p>
        </p:txBody>
      </p:sp>
    </p:spTree>
    <p:extLst>
      <p:ext uri="{BB962C8B-B14F-4D97-AF65-F5344CB8AC3E}">
        <p14:creationId xmlns:p14="http://schemas.microsoft.com/office/powerpoint/2010/main" val="31208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554B11-1886-FD16-EB8B-D069BC62608D}"/>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Related Work</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ffectLst/>
                <a:latin typeface="+mn-ea"/>
                <a:cs typeface="Times New Roman" panose="02020603050405020304" pitchFamily="18" charset="0"/>
              </a:rPr>
              <a:t>Gaussian process</a:t>
            </a:r>
            <a:endParaRPr lang="en" altLang="zh-TW" sz="1400" dirty="0">
              <a:solidFill>
                <a:srgbClr val="292C1F"/>
              </a:solidFill>
              <a:effectLst/>
              <a:latin typeface="+mn-ea"/>
            </a:endParaRPr>
          </a:p>
        </p:txBody>
      </p:sp>
      <p:sp>
        <p:nvSpPr>
          <p:cNvPr id="5" name="文字方塊 4">
            <a:extLst>
              <a:ext uri="{FF2B5EF4-FFF2-40B4-BE49-F238E27FC236}">
                <a16:creationId xmlns:a16="http://schemas.microsoft.com/office/drawing/2014/main" id="{BF7D957D-AA4E-0631-64C8-049D4EA51BCC}"/>
              </a:ext>
            </a:extLst>
          </p:cNvPr>
          <p:cNvSpPr txBox="1"/>
          <p:nvPr/>
        </p:nvSpPr>
        <p:spPr>
          <a:xfrm>
            <a:off x="758825" y="1002089"/>
            <a:ext cx="7626350" cy="3139321"/>
          </a:xfrm>
          <a:prstGeom prst="rect">
            <a:avLst/>
          </a:prstGeom>
          <a:noFill/>
        </p:spPr>
        <p:txBody>
          <a:bodyPr wrap="square">
            <a:spAutoFit/>
          </a:bodyPr>
          <a:lstStyle/>
          <a:p>
            <a:pPr marL="139700" indent="-139700">
              <a:buFont typeface="Arial" panose="020B0604020202020204" pitchFamily="34" charset="0"/>
              <a:buChar char="•"/>
            </a:pPr>
            <a:r>
              <a:rPr lang="en-US" altLang="zh-TW" sz="1400" b="1" dirty="0"/>
              <a:t>Gaussian process classifier (conditional inference)</a:t>
            </a:r>
            <a:endParaRPr lang="en-US" altLang="zh-TW" sz="1300" dirty="0"/>
          </a:p>
          <a:p>
            <a:pPr marL="139700"/>
            <a:br>
              <a:rPr lang="en-US" altLang="zh-TW" sz="1200" dirty="0"/>
            </a:br>
            <a:r>
              <a:rPr lang="en-US" altLang="zh-TW" sz="1200" dirty="0"/>
              <a:t>Gaussian process use a latent function to represent the underlying distribution of each class.</a:t>
            </a:r>
            <a:r>
              <a:rPr lang="zh-TW" altLang="en-US" sz="1200" dirty="0"/>
              <a:t> </a:t>
            </a:r>
            <a:r>
              <a:rPr lang="en-US" altLang="zh-TW" sz="1200" dirty="0"/>
              <a:t>These functions are distributed according to a multivariate Gaussian distribution, and they allow us to determine the likelihood of the input belonging to a particular class.</a:t>
            </a:r>
          </a:p>
          <a:p>
            <a:pPr marL="139700"/>
            <a:endParaRPr lang="en-US" altLang="zh-TW" sz="1200" dirty="0"/>
          </a:p>
          <a:p>
            <a:pPr marL="139700" indent="-139700">
              <a:buFont typeface="Arial" panose="020B0604020202020204" pitchFamily="34" charset="0"/>
              <a:buChar char="•"/>
            </a:pPr>
            <a:r>
              <a:rPr lang="en-US" altLang="zh-TW" sz="1400" b="1" dirty="0"/>
              <a:t>Inducing point Gaussian process classifier(prototypical conditional inference)</a:t>
            </a:r>
          </a:p>
          <a:p>
            <a:pPr marL="139700"/>
            <a:br>
              <a:rPr lang="en-US" altLang="zh-TW" sz="1200" dirty="0"/>
            </a:br>
            <a:r>
              <a:rPr lang="en-US" altLang="zh-TW" sz="1200" dirty="0"/>
              <a:t>In the 1st stage of training, we set inducing points to be the same as the number of component types, and then we fix the model parameters of the feature extractor to enhance the training of the gaussian process classifier. We called this as </a:t>
            </a:r>
            <a:r>
              <a:rPr lang="en-US" altLang="zh-TW" sz="1200" b="1" dirty="0"/>
              <a:t>Inducing point Gaussian process classifier.</a:t>
            </a:r>
          </a:p>
          <a:p>
            <a:pPr marL="139700"/>
            <a:endParaRPr lang="en-US" altLang="zh-TW" sz="1200" b="1" dirty="0"/>
          </a:p>
          <a:p>
            <a:pPr marL="134938" indent="-134938">
              <a:buFont typeface="Arial" panose="020B0604020202020204" pitchFamily="34" charset="0"/>
              <a:buChar char="•"/>
              <a:tabLst>
                <a:tab pos="34925" algn="l"/>
              </a:tabLst>
            </a:pPr>
            <a:r>
              <a:rPr lang="en-US" altLang="zh-TW" sz="1400" b="1" dirty="0"/>
              <a:t>Converting Gaussian process component-type classifier to defect-type classifier(our previous work)</a:t>
            </a:r>
          </a:p>
          <a:p>
            <a:pPr marL="139700"/>
            <a:endParaRPr lang="en-US" altLang="zh-TW" sz="1200" b="1" dirty="0"/>
          </a:p>
          <a:p>
            <a:pPr marL="139700"/>
            <a:r>
              <a:rPr lang="en-US" altLang="zh-TW" sz="1200" dirty="0"/>
              <a:t>We utilize the intrinsic property of GP to be able to output both the predicted value and its uncertainty, and apply it to the detection of defective components, and indeterminate the data with too large uncertainty.</a:t>
            </a:r>
          </a:p>
        </p:txBody>
      </p:sp>
      <p:sp>
        <p:nvSpPr>
          <p:cNvPr id="3" name="投影片編號版面配置區 2">
            <a:extLst>
              <a:ext uri="{FF2B5EF4-FFF2-40B4-BE49-F238E27FC236}">
                <a16:creationId xmlns:a16="http://schemas.microsoft.com/office/drawing/2014/main" id="{06ED84D7-F833-AC9F-CDC6-8575B84E7EB8}"/>
              </a:ext>
            </a:extLst>
          </p:cNvPr>
          <p:cNvSpPr>
            <a:spLocks noGrp="1"/>
          </p:cNvSpPr>
          <p:nvPr>
            <p:ph type="sldNum" sz="quarter" idx="12"/>
          </p:nvPr>
        </p:nvSpPr>
        <p:spPr/>
        <p:txBody>
          <a:bodyPr/>
          <a:lstStyle/>
          <a:p>
            <a:fld id="{EE3F9CDB-1F21-4789-A81E-8FEA25CE194B}" type="slidenum">
              <a:rPr lang="zh-CN" altLang="en-US" smtClean="0"/>
              <a:t>13</a:t>
            </a:fld>
            <a:endParaRPr lang="zh-CN" altLang="en-US"/>
          </a:p>
        </p:txBody>
      </p:sp>
    </p:spTree>
    <p:extLst>
      <p:ext uri="{BB962C8B-B14F-4D97-AF65-F5344CB8AC3E}">
        <p14:creationId xmlns:p14="http://schemas.microsoft.com/office/powerpoint/2010/main" val="117605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A3D2D9A9-081B-61BF-497F-648FA5925535}"/>
              </a:ext>
            </a:extLst>
          </p:cNvPr>
          <p:cNvSpPr/>
          <p:nvPr/>
        </p:nvSpPr>
        <p:spPr>
          <a:xfrm>
            <a:off x="1556516" y="1281433"/>
            <a:ext cx="1397977" cy="1107347"/>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2" name="矩形 171">
            <a:extLst>
              <a:ext uri="{FF2B5EF4-FFF2-40B4-BE49-F238E27FC236}">
                <a16:creationId xmlns:a16="http://schemas.microsoft.com/office/drawing/2014/main" id="{749842D4-312D-5085-D583-56391A2E3629}"/>
              </a:ext>
            </a:extLst>
          </p:cNvPr>
          <p:cNvSpPr/>
          <p:nvPr/>
        </p:nvSpPr>
        <p:spPr>
          <a:xfrm rot="8400000">
            <a:off x="2324824" y="1238116"/>
            <a:ext cx="45719" cy="1193977"/>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矩形 43">
            <a:extLst>
              <a:ext uri="{FF2B5EF4-FFF2-40B4-BE49-F238E27FC236}">
                <a16:creationId xmlns:a16="http://schemas.microsoft.com/office/drawing/2014/main" id="{2908CDC8-8385-47A5-DA10-727876F87007}"/>
              </a:ext>
            </a:extLst>
          </p:cNvPr>
          <p:cNvSpPr/>
          <p:nvPr/>
        </p:nvSpPr>
        <p:spPr>
          <a:xfrm>
            <a:off x="5011888" y="1271592"/>
            <a:ext cx="1397977" cy="1107347"/>
          </a:xfrm>
          <a:prstGeom prst="rect">
            <a:avLst/>
          </a:prstGeom>
          <a:solidFill>
            <a:srgbClr val="05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5" name="橢圓 104">
            <a:extLst>
              <a:ext uri="{FF2B5EF4-FFF2-40B4-BE49-F238E27FC236}">
                <a16:creationId xmlns:a16="http://schemas.microsoft.com/office/drawing/2014/main" id="{B5B49415-6E52-A5FB-40CA-0DDD62FEFD0F}"/>
              </a:ext>
            </a:extLst>
          </p:cNvPr>
          <p:cNvSpPr/>
          <p:nvPr/>
        </p:nvSpPr>
        <p:spPr>
          <a:xfrm>
            <a:off x="5649457" y="1398186"/>
            <a:ext cx="363743" cy="35253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6" name="橢圓 105">
            <a:extLst>
              <a:ext uri="{FF2B5EF4-FFF2-40B4-BE49-F238E27FC236}">
                <a16:creationId xmlns:a16="http://schemas.microsoft.com/office/drawing/2014/main" id="{42FBA67C-EE68-CEA7-1ECF-5C36CFD9DE0D}"/>
              </a:ext>
            </a:extLst>
          </p:cNvPr>
          <p:cNvSpPr/>
          <p:nvPr/>
        </p:nvSpPr>
        <p:spPr>
          <a:xfrm>
            <a:off x="5876148" y="1647333"/>
            <a:ext cx="523694" cy="482217"/>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7" name="橢圓 106">
            <a:extLst>
              <a:ext uri="{FF2B5EF4-FFF2-40B4-BE49-F238E27FC236}">
                <a16:creationId xmlns:a16="http://schemas.microsoft.com/office/drawing/2014/main" id="{25B2285B-BD39-0C06-5981-971D86A65D9C}"/>
              </a:ext>
            </a:extLst>
          </p:cNvPr>
          <p:cNvSpPr/>
          <p:nvPr/>
        </p:nvSpPr>
        <p:spPr>
          <a:xfrm>
            <a:off x="5528646" y="2008437"/>
            <a:ext cx="393376" cy="329852"/>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8" name="橢圓 107">
            <a:extLst>
              <a:ext uri="{FF2B5EF4-FFF2-40B4-BE49-F238E27FC236}">
                <a16:creationId xmlns:a16="http://schemas.microsoft.com/office/drawing/2014/main" id="{E6B7207C-B5F4-538A-7155-EB801BA6E8E1}"/>
              </a:ext>
            </a:extLst>
          </p:cNvPr>
          <p:cNvSpPr/>
          <p:nvPr/>
        </p:nvSpPr>
        <p:spPr>
          <a:xfrm>
            <a:off x="5137349" y="1780478"/>
            <a:ext cx="418266" cy="39098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4" name="橢圓 103">
            <a:extLst>
              <a:ext uri="{FF2B5EF4-FFF2-40B4-BE49-F238E27FC236}">
                <a16:creationId xmlns:a16="http://schemas.microsoft.com/office/drawing/2014/main" id="{6B65A44A-0D7D-541B-08ED-CEE975DF01C1}"/>
              </a:ext>
            </a:extLst>
          </p:cNvPr>
          <p:cNvSpPr/>
          <p:nvPr/>
        </p:nvSpPr>
        <p:spPr>
          <a:xfrm>
            <a:off x="5071578" y="1296504"/>
            <a:ext cx="523694" cy="47005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9" name="橢圓 108">
            <a:extLst>
              <a:ext uri="{FF2B5EF4-FFF2-40B4-BE49-F238E27FC236}">
                <a16:creationId xmlns:a16="http://schemas.microsoft.com/office/drawing/2014/main" id="{31DCA896-B2B8-1463-63F3-D25297341EA4}"/>
              </a:ext>
            </a:extLst>
          </p:cNvPr>
          <p:cNvSpPr/>
          <p:nvPr/>
        </p:nvSpPr>
        <p:spPr>
          <a:xfrm>
            <a:off x="5154979" y="1364502"/>
            <a:ext cx="363743" cy="35253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0" name="橢圓 109">
            <a:extLst>
              <a:ext uri="{FF2B5EF4-FFF2-40B4-BE49-F238E27FC236}">
                <a16:creationId xmlns:a16="http://schemas.microsoft.com/office/drawing/2014/main" id="{DA1B92F5-F4D0-0B6E-738C-9955F08D86EE}"/>
              </a:ext>
            </a:extLst>
          </p:cNvPr>
          <p:cNvSpPr/>
          <p:nvPr/>
        </p:nvSpPr>
        <p:spPr>
          <a:xfrm>
            <a:off x="5179342" y="1816442"/>
            <a:ext cx="342972" cy="313108"/>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1" name="橢圓 110">
            <a:extLst>
              <a:ext uri="{FF2B5EF4-FFF2-40B4-BE49-F238E27FC236}">
                <a16:creationId xmlns:a16="http://schemas.microsoft.com/office/drawing/2014/main" id="{6B31F9BD-D63E-3541-22A3-5EF4CBC9B542}"/>
              </a:ext>
            </a:extLst>
          </p:cNvPr>
          <p:cNvSpPr/>
          <p:nvPr/>
        </p:nvSpPr>
        <p:spPr>
          <a:xfrm>
            <a:off x="5702107" y="1453635"/>
            <a:ext cx="265544" cy="263463"/>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2" name="橢圓 111">
            <a:extLst>
              <a:ext uri="{FF2B5EF4-FFF2-40B4-BE49-F238E27FC236}">
                <a16:creationId xmlns:a16="http://schemas.microsoft.com/office/drawing/2014/main" id="{BC5D8C54-EB87-5D75-DE88-C6506C664444}"/>
              </a:ext>
            </a:extLst>
          </p:cNvPr>
          <p:cNvSpPr/>
          <p:nvPr/>
        </p:nvSpPr>
        <p:spPr>
          <a:xfrm>
            <a:off x="6003600" y="1683865"/>
            <a:ext cx="306496" cy="370038"/>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3" name="橢圓 112">
            <a:extLst>
              <a:ext uri="{FF2B5EF4-FFF2-40B4-BE49-F238E27FC236}">
                <a16:creationId xmlns:a16="http://schemas.microsoft.com/office/drawing/2014/main" id="{9CA35CE2-77A5-0ABC-6AAF-6EE7B8A684A6}"/>
              </a:ext>
            </a:extLst>
          </p:cNvPr>
          <p:cNvSpPr/>
          <p:nvPr/>
        </p:nvSpPr>
        <p:spPr>
          <a:xfrm>
            <a:off x="5588361" y="2057739"/>
            <a:ext cx="284895" cy="225344"/>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矩形 1">
            <a:extLst>
              <a:ext uri="{FF2B5EF4-FFF2-40B4-BE49-F238E27FC236}">
                <a16:creationId xmlns:a16="http://schemas.microsoft.com/office/drawing/2014/main" id="{ECA46DBD-F805-CBBF-181B-83E77739908F}"/>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accent1"/>
                </a:solidFill>
                <a:latin typeface="+mj-ea"/>
                <a:ea typeface="+mj-ea"/>
                <a:cs typeface="Times New Roman" panose="02020603050405020304" pitchFamily="18" charset="0"/>
                <a:sym typeface="+mn-ea"/>
              </a:rPr>
              <a:t>R</a:t>
            </a:r>
            <a:r>
              <a:rPr lang="en-US" altLang="zh-CN" sz="1800" dirty="0">
                <a:solidFill>
                  <a:schemeClr val="accent1"/>
                </a:solidFill>
                <a:latin typeface="+mj-ea"/>
                <a:ea typeface="+mj-ea"/>
                <a:sym typeface="+mn-ea"/>
              </a:rPr>
              <a:t>elated Work</a:t>
            </a:r>
            <a:endParaRPr lang="zh-CN" altLang="en-US" sz="1800" dirty="0">
              <a:solidFill>
                <a:schemeClr val="accent1"/>
              </a:solidFill>
              <a:latin typeface="+mj-ea"/>
              <a:ea typeface="+mj-ea"/>
            </a:endParaRPr>
          </a:p>
          <a:p>
            <a:pPr marL="7938">
              <a:defRPr/>
            </a:pPr>
            <a:r>
              <a:rPr kumimoji="1" lang="en-US" altLang="zh-TW" sz="1400" dirty="0"/>
              <a:t>GPCE-Hybrid model for defect detection (our previous work)</a:t>
            </a:r>
            <a:endParaRPr lang="en" altLang="zh-TW" sz="1400" dirty="0">
              <a:solidFill>
                <a:srgbClr val="292C1F"/>
              </a:solidFill>
              <a:effectLst/>
              <a:latin typeface="+mn-ea"/>
            </a:endParaRPr>
          </a:p>
        </p:txBody>
      </p:sp>
      <p:sp>
        <p:nvSpPr>
          <p:cNvPr id="5" name="乘號 4">
            <a:extLst>
              <a:ext uri="{FF2B5EF4-FFF2-40B4-BE49-F238E27FC236}">
                <a16:creationId xmlns:a16="http://schemas.microsoft.com/office/drawing/2014/main" id="{5BD5C13D-93B7-6027-3F8C-849D65A66A70}"/>
              </a:ext>
            </a:extLst>
          </p:cNvPr>
          <p:cNvSpPr>
            <a:spLocks noChangeAspect="1"/>
          </p:cNvSpPr>
          <p:nvPr/>
        </p:nvSpPr>
        <p:spPr>
          <a:xfrm>
            <a:off x="2339374" y="169969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橢圓 5">
            <a:extLst>
              <a:ext uri="{FF2B5EF4-FFF2-40B4-BE49-F238E27FC236}">
                <a16:creationId xmlns:a16="http://schemas.microsoft.com/office/drawing/2014/main" id="{4963C52F-7C24-A2ED-EB5A-8A96E6EE87A9}"/>
              </a:ext>
            </a:extLst>
          </p:cNvPr>
          <p:cNvSpPr>
            <a:spLocks noChangeAspect="1"/>
          </p:cNvSpPr>
          <p:nvPr/>
        </p:nvSpPr>
        <p:spPr>
          <a:xfrm>
            <a:off x="1862141" y="148186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乘號 7">
            <a:extLst>
              <a:ext uri="{FF2B5EF4-FFF2-40B4-BE49-F238E27FC236}">
                <a16:creationId xmlns:a16="http://schemas.microsoft.com/office/drawing/2014/main" id="{27E50163-A1D8-85CB-D865-D57B3EC0CC8C}"/>
              </a:ext>
            </a:extLst>
          </p:cNvPr>
          <p:cNvSpPr>
            <a:spLocks noChangeAspect="1"/>
          </p:cNvSpPr>
          <p:nvPr/>
        </p:nvSpPr>
        <p:spPr>
          <a:xfrm>
            <a:off x="2381637" y="1398186"/>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乘號 8">
            <a:extLst>
              <a:ext uri="{FF2B5EF4-FFF2-40B4-BE49-F238E27FC236}">
                <a16:creationId xmlns:a16="http://schemas.microsoft.com/office/drawing/2014/main" id="{B9F10A42-6801-5168-C96C-2B9849E09BBD}"/>
              </a:ext>
            </a:extLst>
          </p:cNvPr>
          <p:cNvSpPr>
            <a:spLocks noChangeAspect="1"/>
          </p:cNvSpPr>
          <p:nvPr/>
        </p:nvSpPr>
        <p:spPr>
          <a:xfrm>
            <a:off x="2534037" y="1550586"/>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乘號 9">
            <a:extLst>
              <a:ext uri="{FF2B5EF4-FFF2-40B4-BE49-F238E27FC236}">
                <a16:creationId xmlns:a16="http://schemas.microsoft.com/office/drawing/2014/main" id="{42D90786-4386-7D47-7D22-3C307DC6B956}"/>
              </a:ext>
            </a:extLst>
          </p:cNvPr>
          <p:cNvSpPr>
            <a:spLocks noChangeAspect="1"/>
          </p:cNvSpPr>
          <p:nvPr/>
        </p:nvSpPr>
        <p:spPr>
          <a:xfrm>
            <a:off x="2507782" y="1758186"/>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乘號 11">
            <a:extLst>
              <a:ext uri="{FF2B5EF4-FFF2-40B4-BE49-F238E27FC236}">
                <a16:creationId xmlns:a16="http://schemas.microsoft.com/office/drawing/2014/main" id="{1C3FEF92-3B6C-F21E-B29B-120EA4B08631}"/>
              </a:ext>
            </a:extLst>
          </p:cNvPr>
          <p:cNvSpPr>
            <a:spLocks noChangeAspect="1"/>
          </p:cNvSpPr>
          <p:nvPr/>
        </p:nvSpPr>
        <p:spPr>
          <a:xfrm>
            <a:off x="2631237" y="168933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乘號 12">
            <a:extLst>
              <a:ext uri="{FF2B5EF4-FFF2-40B4-BE49-F238E27FC236}">
                <a16:creationId xmlns:a16="http://schemas.microsoft.com/office/drawing/2014/main" id="{EC2F37BC-1742-0C26-5274-EBC969D72435}"/>
              </a:ext>
            </a:extLst>
          </p:cNvPr>
          <p:cNvSpPr>
            <a:spLocks noChangeAspect="1"/>
          </p:cNvSpPr>
          <p:nvPr/>
        </p:nvSpPr>
        <p:spPr>
          <a:xfrm>
            <a:off x="2631359" y="150904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橢圓 13">
            <a:extLst>
              <a:ext uri="{FF2B5EF4-FFF2-40B4-BE49-F238E27FC236}">
                <a16:creationId xmlns:a16="http://schemas.microsoft.com/office/drawing/2014/main" id="{9A7BA38F-2988-FCA0-07DA-DC40743D7DC5}"/>
              </a:ext>
            </a:extLst>
          </p:cNvPr>
          <p:cNvSpPr>
            <a:spLocks noChangeAspect="1"/>
          </p:cNvSpPr>
          <p:nvPr/>
        </p:nvSpPr>
        <p:spPr>
          <a:xfrm>
            <a:off x="1686175" y="1572491"/>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橢圓 15">
            <a:extLst>
              <a:ext uri="{FF2B5EF4-FFF2-40B4-BE49-F238E27FC236}">
                <a16:creationId xmlns:a16="http://schemas.microsoft.com/office/drawing/2014/main" id="{8823B645-2826-8C78-8A3C-090AC29EE42C}"/>
              </a:ext>
            </a:extLst>
          </p:cNvPr>
          <p:cNvSpPr>
            <a:spLocks noChangeAspect="1"/>
          </p:cNvSpPr>
          <p:nvPr/>
        </p:nvSpPr>
        <p:spPr>
          <a:xfrm>
            <a:off x="2071375" y="178926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橢圓 16">
            <a:extLst>
              <a:ext uri="{FF2B5EF4-FFF2-40B4-BE49-F238E27FC236}">
                <a16:creationId xmlns:a16="http://schemas.microsoft.com/office/drawing/2014/main" id="{BACAD606-F3F1-6534-0132-497CCEF88570}"/>
              </a:ext>
            </a:extLst>
          </p:cNvPr>
          <p:cNvSpPr>
            <a:spLocks noChangeAspect="1"/>
          </p:cNvSpPr>
          <p:nvPr/>
        </p:nvSpPr>
        <p:spPr>
          <a:xfrm>
            <a:off x="1802575" y="193191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橢圓 17">
            <a:extLst>
              <a:ext uri="{FF2B5EF4-FFF2-40B4-BE49-F238E27FC236}">
                <a16:creationId xmlns:a16="http://schemas.microsoft.com/office/drawing/2014/main" id="{58DD19E7-658D-3588-8134-5BD198A2DF29}"/>
              </a:ext>
            </a:extLst>
          </p:cNvPr>
          <p:cNvSpPr>
            <a:spLocks noChangeAspect="1"/>
          </p:cNvSpPr>
          <p:nvPr/>
        </p:nvSpPr>
        <p:spPr>
          <a:xfrm>
            <a:off x="1936278" y="1860551"/>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橢圓 18">
            <a:extLst>
              <a:ext uri="{FF2B5EF4-FFF2-40B4-BE49-F238E27FC236}">
                <a16:creationId xmlns:a16="http://schemas.microsoft.com/office/drawing/2014/main" id="{391230B5-0B39-4678-5E0E-72CF205C8B03}"/>
              </a:ext>
            </a:extLst>
          </p:cNvPr>
          <p:cNvSpPr>
            <a:spLocks noChangeAspect="1"/>
          </p:cNvSpPr>
          <p:nvPr/>
        </p:nvSpPr>
        <p:spPr>
          <a:xfrm>
            <a:off x="2072842" y="196268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橢圓 19">
            <a:extLst>
              <a:ext uri="{FF2B5EF4-FFF2-40B4-BE49-F238E27FC236}">
                <a16:creationId xmlns:a16="http://schemas.microsoft.com/office/drawing/2014/main" id="{478B2B0E-C72C-6156-2F14-61081541C3B1}"/>
              </a:ext>
            </a:extLst>
          </p:cNvPr>
          <p:cNvSpPr>
            <a:spLocks noChangeAspect="1"/>
          </p:cNvSpPr>
          <p:nvPr/>
        </p:nvSpPr>
        <p:spPr>
          <a:xfrm>
            <a:off x="2038106" y="1557641"/>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橢圓 29">
            <a:extLst>
              <a:ext uri="{FF2B5EF4-FFF2-40B4-BE49-F238E27FC236}">
                <a16:creationId xmlns:a16="http://schemas.microsoft.com/office/drawing/2014/main" id="{C47458EB-F59B-4961-A47A-EA48AFBB2AF3}"/>
              </a:ext>
            </a:extLst>
          </p:cNvPr>
          <p:cNvSpPr>
            <a:spLocks noChangeAspect="1"/>
          </p:cNvSpPr>
          <p:nvPr/>
        </p:nvSpPr>
        <p:spPr>
          <a:xfrm>
            <a:off x="2478837" y="1947563"/>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橢圓 30">
            <a:extLst>
              <a:ext uri="{FF2B5EF4-FFF2-40B4-BE49-F238E27FC236}">
                <a16:creationId xmlns:a16="http://schemas.microsoft.com/office/drawing/2014/main" id="{727B37A3-40A2-BCFE-26D1-16BE3DAB8D2D}"/>
              </a:ext>
            </a:extLst>
          </p:cNvPr>
          <p:cNvSpPr>
            <a:spLocks noChangeAspect="1"/>
          </p:cNvSpPr>
          <p:nvPr/>
        </p:nvSpPr>
        <p:spPr>
          <a:xfrm>
            <a:off x="2165152" y="1710331"/>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5CAF3D6-13E5-7E01-E9E7-5B91FE56C91F}"/>
              </a:ext>
            </a:extLst>
          </p:cNvPr>
          <p:cNvSpPr>
            <a:spLocks noChangeAspect="1"/>
          </p:cNvSpPr>
          <p:nvPr/>
        </p:nvSpPr>
        <p:spPr>
          <a:xfrm>
            <a:off x="2582637" y="2087850"/>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BFD72C52-4D68-F31C-4B24-C4FB8EB64EAC}"/>
              </a:ext>
            </a:extLst>
          </p:cNvPr>
          <p:cNvSpPr>
            <a:spLocks noChangeAspect="1"/>
          </p:cNvSpPr>
          <p:nvPr/>
        </p:nvSpPr>
        <p:spPr>
          <a:xfrm>
            <a:off x="2655886" y="1982995"/>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乘號 35">
            <a:extLst>
              <a:ext uri="{FF2B5EF4-FFF2-40B4-BE49-F238E27FC236}">
                <a16:creationId xmlns:a16="http://schemas.microsoft.com/office/drawing/2014/main" id="{CF4CB5D2-E074-15E2-8FCF-562EF1DAF5AC}"/>
              </a:ext>
            </a:extLst>
          </p:cNvPr>
          <p:cNvSpPr>
            <a:spLocks noChangeAspect="1"/>
          </p:cNvSpPr>
          <p:nvPr/>
        </p:nvSpPr>
        <p:spPr>
          <a:xfrm>
            <a:off x="2313804" y="2224771"/>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橢圓 38">
            <a:extLst>
              <a:ext uri="{FF2B5EF4-FFF2-40B4-BE49-F238E27FC236}">
                <a16:creationId xmlns:a16="http://schemas.microsoft.com/office/drawing/2014/main" id="{D65789CE-8AD0-FF0F-5705-63A86385212B}"/>
              </a:ext>
            </a:extLst>
          </p:cNvPr>
          <p:cNvSpPr>
            <a:spLocks noChangeAspect="1"/>
          </p:cNvSpPr>
          <p:nvPr/>
        </p:nvSpPr>
        <p:spPr>
          <a:xfrm>
            <a:off x="2081481" y="2159748"/>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902308D4-0943-A111-DFA9-28875B920AAC}"/>
              </a:ext>
            </a:extLst>
          </p:cNvPr>
          <p:cNvSpPr>
            <a:spLocks noChangeAspect="1"/>
          </p:cNvSpPr>
          <p:nvPr/>
        </p:nvSpPr>
        <p:spPr>
          <a:xfrm>
            <a:off x="2322182" y="2113745"/>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乘號 40">
            <a:extLst>
              <a:ext uri="{FF2B5EF4-FFF2-40B4-BE49-F238E27FC236}">
                <a16:creationId xmlns:a16="http://schemas.microsoft.com/office/drawing/2014/main" id="{3C2561CC-FF7E-A03E-2AEC-62EE5ECDB009}"/>
              </a:ext>
            </a:extLst>
          </p:cNvPr>
          <p:cNvSpPr>
            <a:spLocks noChangeAspect="1"/>
          </p:cNvSpPr>
          <p:nvPr/>
        </p:nvSpPr>
        <p:spPr>
          <a:xfrm>
            <a:off x="2288998" y="1973308"/>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乘號 41">
            <a:extLst>
              <a:ext uri="{FF2B5EF4-FFF2-40B4-BE49-F238E27FC236}">
                <a16:creationId xmlns:a16="http://schemas.microsoft.com/office/drawing/2014/main" id="{9864A2D2-950E-99C1-BA69-659463B059EC}"/>
              </a:ext>
            </a:extLst>
          </p:cNvPr>
          <p:cNvSpPr>
            <a:spLocks noChangeAspect="1"/>
          </p:cNvSpPr>
          <p:nvPr/>
        </p:nvSpPr>
        <p:spPr>
          <a:xfrm>
            <a:off x="2495534" y="200219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乘號 42">
            <a:extLst>
              <a:ext uri="{FF2B5EF4-FFF2-40B4-BE49-F238E27FC236}">
                <a16:creationId xmlns:a16="http://schemas.microsoft.com/office/drawing/2014/main" id="{A039215E-63BE-9D38-709C-8B3C85A3282E}"/>
              </a:ext>
            </a:extLst>
          </p:cNvPr>
          <p:cNvSpPr>
            <a:spLocks noChangeAspect="1"/>
          </p:cNvSpPr>
          <p:nvPr/>
        </p:nvSpPr>
        <p:spPr>
          <a:xfrm>
            <a:off x="2495534" y="2171458"/>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橢圓 45">
            <a:extLst>
              <a:ext uri="{FF2B5EF4-FFF2-40B4-BE49-F238E27FC236}">
                <a16:creationId xmlns:a16="http://schemas.microsoft.com/office/drawing/2014/main" id="{1945AE76-6BAF-3F30-C345-106441FA0F52}"/>
              </a:ext>
            </a:extLst>
          </p:cNvPr>
          <p:cNvSpPr>
            <a:spLocks noChangeAspect="1"/>
          </p:cNvSpPr>
          <p:nvPr/>
        </p:nvSpPr>
        <p:spPr>
          <a:xfrm>
            <a:off x="5299699" y="149498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CA178660-1CD0-8863-67FC-4F58AF6744FE}"/>
              </a:ext>
            </a:extLst>
          </p:cNvPr>
          <p:cNvSpPr>
            <a:spLocks noChangeAspect="1"/>
          </p:cNvSpPr>
          <p:nvPr/>
        </p:nvSpPr>
        <p:spPr>
          <a:xfrm>
            <a:off x="5179342" y="1493053"/>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C88C1D30-6A38-A2CE-A5C3-A835838B45BD}"/>
              </a:ext>
            </a:extLst>
          </p:cNvPr>
          <p:cNvSpPr>
            <a:spLocks noChangeAspect="1"/>
          </p:cNvSpPr>
          <p:nvPr/>
        </p:nvSpPr>
        <p:spPr>
          <a:xfrm>
            <a:off x="5425766" y="1450162"/>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D4C803D8-3264-6660-AACD-90B1CA48FA96}"/>
              </a:ext>
            </a:extLst>
          </p:cNvPr>
          <p:cNvSpPr>
            <a:spLocks noChangeAspect="1"/>
          </p:cNvSpPr>
          <p:nvPr/>
        </p:nvSpPr>
        <p:spPr>
          <a:xfrm>
            <a:off x="5298365" y="1580810"/>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7F4C60CD-EB4D-11D3-99BA-9F7215274608}"/>
              </a:ext>
            </a:extLst>
          </p:cNvPr>
          <p:cNvSpPr>
            <a:spLocks noChangeAspect="1"/>
          </p:cNvSpPr>
          <p:nvPr/>
        </p:nvSpPr>
        <p:spPr>
          <a:xfrm>
            <a:off x="5240133" y="194503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橢圓 57">
            <a:extLst>
              <a:ext uri="{FF2B5EF4-FFF2-40B4-BE49-F238E27FC236}">
                <a16:creationId xmlns:a16="http://schemas.microsoft.com/office/drawing/2014/main" id="{7C5CA5BE-8FE7-B98D-463F-9E5D94CDC6BC}"/>
              </a:ext>
            </a:extLst>
          </p:cNvPr>
          <p:cNvSpPr>
            <a:spLocks noChangeAspect="1"/>
          </p:cNvSpPr>
          <p:nvPr/>
        </p:nvSpPr>
        <p:spPr>
          <a:xfrm>
            <a:off x="5373836" y="1873672"/>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9" name="橢圓 58">
            <a:extLst>
              <a:ext uri="{FF2B5EF4-FFF2-40B4-BE49-F238E27FC236}">
                <a16:creationId xmlns:a16="http://schemas.microsoft.com/office/drawing/2014/main" id="{8CA42319-B9E6-2323-B1F9-A96951A5FFA6}"/>
              </a:ext>
            </a:extLst>
          </p:cNvPr>
          <p:cNvSpPr>
            <a:spLocks noChangeAspect="1"/>
          </p:cNvSpPr>
          <p:nvPr/>
        </p:nvSpPr>
        <p:spPr>
          <a:xfrm>
            <a:off x="5342320" y="200445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0" name="橢圓 59">
            <a:extLst>
              <a:ext uri="{FF2B5EF4-FFF2-40B4-BE49-F238E27FC236}">
                <a16:creationId xmlns:a16="http://schemas.microsoft.com/office/drawing/2014/main" id="{34B91C4D-3B12-74D9-8276-B88DF173C799}"/>
              </a:ext>
            </a:extLst>
          </p:cNvPr>
          <p:cNvSpPr>
            <a:spLocks noChangeAspect="1"/>
          </p:cNvSpPr>
          <p:nvPr/>
        </p:nvSpPr>
        <p:spPr>
          <a:xfrm>
            <a:off x="5261483" y="142298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橢圓 61">
            <a:extLst>
              <a:ext uri="{FF2B5EF4-FFF2-40B4-BE49-F238E27FC236}">
                <a16:creationId xmlns:a16="http://schemas.microsoft.com/office/drawing/2014/main" id="{4A473997-A697-0E84-3DC0-5B0A223F7CF3}"/>
              </a:ext>
            </a:extLst>
          </p:cNvPr>
          <p:cNvSpPr>
            <a:spLocks noChangeAspect="1"/>
          </p:cNvSpPr>
          <p:nvPr/>
        </p:nvSpPr>
        <p:spPr>
          <a:xfrm>
            <a:off x="6013200" y="1829408"/>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3" name="橢圓 62">
            <a:extLst>
              <a:ext uri="{FF2B5EF4-FFF2-40B4-BE49-F238E27FC236}">
                <a16:creationId xmlns:a16="http://schemas.microsoft.com/office/drawing/2014/main" id="{082639FD-8D37-BAAF-A5D3-895B4223B843}"/>
              </a:ext>
            </a:extLst>
          </p:cNvPr>
          <p:cNvSpPr>
            <a:spLocks noChangeAspect="1"/>
          </p:cNvSpPr>
          <p:nvPr/>
        </p:nvSpPr>
        <p:spPr>
          <a:xfrm>
            <a:off x="5268787" y="1882634"/>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橢圓 63">
            <a:extLst>
              <a:ext uri="{FF2B5EF4-FFF2-40B4-BE49-F238E27FC236}">
                <a16:creationId xmlns:a16="http://schemas.microsoft.com/office/drawing/2014/main" id="{F1FC8689-6234-7B67-BE4C-4DF6B759BF3D}"/>
              </a:ext>
            </a:extLst>
          </p:cNvPr>
          <p:cNvSpPr>
            <a:spLocks noChangeAspect="1"/>
          </p:cNvSpPr>
          <p:nvPr/>
        </p:nvSpPr>
        <p:spPr>
          <a:xfrm>
            <a:off x="6179725" y="1771922"/>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橢圓 64">
            <a:extLst>
              <a:ext uri="{FF2B5EF4-FFF2-40B4-BE49-F238E27FC236}">
                <a16:creationId xmlns:a16="http://schemas.microsoft.com/office/drawing/2014/main" id="{70F613D7-9A43-E2AB-8EC3-9261FACF7943}"/>
              </a:ext>
            </a:extLst>
          </p:cNvPr>
          <p:cNvSpPr>
            <a:spLocks noChangeAspect="1"/>
          </p:cNvSpPr>
          <p:nvPr/>
        </p:nvSpPr>
        <p:spPr>
          <a:xfrm>
            <a:off x="6189874" y="1944525"/>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 name="橢圓 67">
            <a:extLst>
              <a:ext uri="{FF2B5EF4-FFF2-40B4-BE49-F238E27FC236}">
                <a16:creationId xmlns:a16="http://schemas.microsoft.com/office/drawing/2014/main" id="{F40445EA-C4ED-ABB4-4875-7C1160D83D10}"/>
              </a:ext>
            </a:extLst>
          </p:cNvPr>
          <p:cNvSpPr>
            <a:spLocks noChangeAspect="1"/>
          </p:cNvSpPr>
          <p:nvPr/>
        </p:nvSpPr>
        <p:spPr>
          <a:xfrm>
            <a:off x="5744167" y="2136971"/>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橢圓 68">
            <a:extLst>
              <a:ext uri="{FF2B5EF4-FFF2-40B4-BE49-F238E27FC236}">
                <a16:creationId xmlns:a16="http://schemas.microsoft.com/office/drawing/2014/main" id="{FDF3C61C-A078-A10B-F64C-DB5BEDAB3B50}"/>
              </a:ext>
            </a:extLst>
          </p:cNvPr>
          <p:cNvSpPr>
            <a:spLocks noChangeAspect="1"/>
          </p:cNvSpPr>
          <p:nvPr/>
        </p:nvSpPr>
        <p:spPr>
          <a:xfrm>
            <a:off x="5606965" y="2136971"/>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橢圓 69">
            <a:extLst>
              <a:ext uri="{FF2B5EF4-FFF2-40B4-BE49-F238E27FC236}">
                <a16:creationId xmlns:a16="http://schemas.microsoft.com/office/drawing/2014/main" id="{C11C043F-4275-8DE3-7F9B-6C13DA075B82}"/>
              </a:ext>
            </a:extLst>
          </p:cNvPr>
          <p:cNvSpPr>
            <a:spLocks noChangeAspect="1"/>
          </p:cNvSpPr>
          <p:nvPr/>
        </p:nvSpPr>
        <p:spPr>
          <a:xfrm>
            <a:off x="6038579" y="1732194"/>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橢圓 74">
            <a:extLst>
              <a:ext uri="{FF2B5EF4-FFF2-40B4-BE49-F238E27FC236}">
                <a16:creationId xmlns:a16="http://schemas.microsoft.com/office/drawing/2014/main" id="{44242AF5-1AAE-6405-ABFE-7987DD7BC65D}"/>
              </a:ext>
            </a:extLst>
          </p:cNvPr>
          <p:cNvSpPr>
            <a:spLocks noChangeAspect="1"/>
          </p:cNvSpPr>
          <p:nvPr/>
        </p:nvSpPr>
        <p:spPr>
          <a:xfrm>
            <a:off x="5838869" y="1519715"/>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6" name="橢圓 75">
            <a:extLst>
              <a:ext uri="{FF2B5EF4-FFF2-40B4-BE49-F238E27FC236}">
                <a16:creationId xmlns:a16="http://schemas.microsoft.com/office/drawing/2014/main" id="{FE8142F2-036C-6FD5-1876-DB0EBD801517}"/>
              </a:ext>
            </a:extLst>
          </p:cNvPr>
          <p:cNvSpPr>
            <a:spLocks noChangeAspect="1"/>
          </p:cNvSpPr>
          <p:nvPr/>
        </p:nvSpPr>
        <p:spPr>
          <a:xfrm>
            <a:off x="5812259" y="1580810"/>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C1753C35-7D29-A50D-7B71-AFFE4E5E9A0F}"/>
              </a:ext>
            </a:extLst>
          </p:cNvPr>
          <p:cNvSpPr>
            <a:spLocks noChangeAspect="1"/>
          </p:cNvSpPr>
          <p:nvPr/>
        </p:nvSpPr>
        <p:spPr>
          <a:xfrm>
            <a:off x="5771826" y="1519715"/>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8D4EAE3C-AE82-952E-A5C9-19CD5D2D7E95}"/>
              </a:ext>
            </a:extLst>
          </p:cNvPr>
          <p:cNvSpPr>
            <a:spLocks noChangeAspect="1"/>
          </p:cNvSpPr>
          <p:nvPr/>
        </p:nvSpPr>
        <p:spPr>
          <a:xfrm>
            <a:off x="5680410" y="2064971"/>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378A7D11-8B5C-8DD0-38D5-C07290CFC479}"/>
              </a:ext>
            </a:extLst>
          </p:cNvPr>
          <p:cNvSpPr>
            <a:spLocks noChangeAspect="1"/>
          </p:cNvSpPr>
          <p:nvPr/>
        </p:nvSpPr>
        <p:spPr>
          <a:xfrm>
            <a:off x="6037875" y="1901792"/>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0" name="橢圓 79">
            <a:extLst>
              <a:ext uri="{FF2B5EF4-FFF2-40B4-BE49-F238E27FC236}">
                <a16:creationId xmlns:a16="http://schemas.microsoft.com/office/drawing/2014/main" id="{80BB2C03-BA2F-80F7-CFA3-971C98F5776E}"/>
              </a:ext>
            </a:extLst>
          </p:cNvPr>
          <p:cNvSpPr>
            <a:spLocks noChangeAspect="1"/>
          </p:cNvSpPr>
          <p:nvPr/>
        </p:nvSpPr>
        <p:spPr>
          <a:xfrm>
            <a:off x="6118519" y="1846634"/>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文字方塊 84">
            <a:extLst>
              <a:ext uri="{FF2B5EF4-FFF2-40B4-BE49-F238E27FC236}">
                <a16:creationId xmlns:a16="http://schemas.microsoft.com/office/drawing/2014/main" id="{8933E2C5-6391-0D3E-8A9E-45CCA0942C8C}"/>
              </a:ext>
            </a:extLst>
          </p:cNvPr>
          <p:cNvSpPr txBox="1"/>
          <p:nvPr/>
        </p:nvSpPr>
        <p:spPr>
          <a:xfrm>
            <a:off x="3196426" y="2430906"/>
            <a:ext cx="933650" cy="215444"/>
          </a:xfrm>
          <a:prstGeom prst="rect">
            <a:avLst/>
          </a:prstGeom>
          <a:noFill/>
        </p:spPr>
        <p:txBody>
          <a:bodyPr wrap="square" rtlCol="0">
            <a:spAutoFit/>
          </a:bodyPr>
          <a:lstStyle/>
          <a:p>
            <a:r>
              <a:rPr lang="en-US" altLang="zh-TW" sz="800" b="1" dirty="0">
                <a:latin typeface="+mn-ea"/>
              </a:rPr>
              <a:t>Uncertainty</a:t>
            </a:r>
            <a:endParaRPr lang="zh-TW" altLang="en-US" sz="800" b="1" dirty="0">
              <a:latin typeface="+mn-ea"/>
            </a:endParaRPr>
          </a:p>
        </p:txBody>
      </p:sp>
      <p:grpSp>
        <p:nvGrpSpPr>
          <p:cNvPr id="90" name="群組 89">
            <a:extLst>
              <a:ext uri="{FF2B5EF4-FFF2-40B4-BE49-F238E27FC236}">
                <a16:creationId xmlns:a16="http://schemas.microsoft.com/office/drawing/2014/main" id="{CACCB0AF-1C6C-FFD3-A7B2-58E661A51486}"/>
              </a:ext>
            </a:extLst>
          </p:cNvPr>
          <p:cNvGrpSpPr/>
          <p:nvPr/>
        </p:nvGrpSpPr>
        <p:grpSpPr>
          <a:xfrm>
            <a:off x="3314529" y="1068418"/>
            <a:ext cx="514793" cy="1447090"/>
            <a:chOff x="3314022" y="1290827"/>
            <a:chExt cx="514793" cy="1447090"/>
          </a:xfrm>
        </p:grpSpPr>
        <p:grpSp>
          <p:nvGrpSpPr>
            <p:cNvPr id="81" name="群組 80">
              <a:extLst>
                <a:ext uri="{FF2B5EF4-FFF2-40B4-BE49-F238E27FC236}">
                  <a16:creationId xmlns:a16="http://schemas.microsoft.com/office/drawing/2014/main" id="{CF32D244-E351-7390-2964-A21DBF18B336}"/>
                </a:ext>
              </a:extLst>
            </p:cNvPr>
            <p:cNvGrpSpPr/>
            <p:nvPr/>
          </p:nvGrpSpPr>
          <p:grpSpPr>
            <a:xfrm>
              <a:off x="3314022" y="1494001"/>
              <a:ext cx="84542" cy="1107348"/>
              <a:chOff x="8136912" y="1275640"/>
              <a:chExt cx="150843" cy="1161245"/>
            </a:xfrm>
          </p:grpSpPr>
          <p:sp>
            <p:nvSpPr>
              <p:cNvPr id="82" name="矩形 81">
                <a:extLst>
                  <a:ext uri="{FF2B5EF4-FFF2-40B4-BE49-F238E27FC236}">
                    <a16:creationId xmlns:a16="http://schemas.microsoft.com/office/drawing/2014/main" id="{762D6446-2260-C39A-0D27-E0A56342FE2B}"/>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D8978471-4BE6-83AC-83BC-9F6926F04FC9}"/>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1A3FF1B-50B7-8401-491F-49D8DE69D2EF}"/>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6" name="文字方塊 85">
              <a:extLst>
                <a:ext uri="{FF2B5EF4-FFF2-40B4-BE49-F238E27FC236}">
                  <a16:creationId xmlns:a16="http://schemas.microsoft.com/office/drawing/2014/main" id="{1BC80165-EE5C-13FF-55A3-5211E3190253}"/>
                </a:ext>
              </a:extLst>
            </p:cNvPr>
            <p:cNvSpPr txBox="1"/>
            <p:nvPr/>
          </p:nvSpPr>
          <p:spPr>
            <a:xfrm>
              <a:off x="3496673" y="2522473"/>
              <a:ext cx="332142" cy="215444"/>
            </a:xfrm>
            <a:prstGeom prst="rect">
              <a:avLst/>
            </a:prstGeom>
            <a:noFill/>
          </p:spPr>
          <p:txBody>
            <a:bodyPr wrap="none" rtlCol="0">
              <a:spAutoFit/>
            </a:bodyPr>
            <a:lstStyle/>
            <a:p>
              <a:r>
                <a:rPr lang="en-US" altLang="zh-TW" sz="800" dirty="0"/>
                <a:t>low</a:t>
              </a:r>
              <a:endParaRPr lang="zh-TW" altLang="en-US" sz="800" dirty="0"/>
            </a:p>
          </p:txBody>
        </p:sp>
        <p:cxnSp>
          <p:nvCxnSpPr>
            <p:cNvPr id="87" name="直線單箭頭接點 46">
              <a:extLst>
                <a:ext uri="{FF2B5EF4-FFF2-40B4-BE49-F238E27FC236}">
                  <a16:creationId xmlns:a16="http://schemas.microsoft.com/office/drawing/2014/main" id="{CEE7B308-98C0-6F84-044A-A4E5F6E36DBD}"/>
                </a:ext>
              </a:extLst>
            </p:cNvPr>
            <p:cNvCxnSpPr>
              <a:cxnSpLocks/>
            </p:cNvCxnSpPr>
            <p:nvPr/>
          </p:nvCxnSpPr>
          <p:spPr>
            <a:xfrm flipV="1">
              <a:off x="3662744" y="1518913"/>
              <a:ext cx="0" cy="104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5DB96E75-C87C-ED76-CD6C-BC5675C86D12}"/>
                </a:ext>
              </a:extLst>
            </p:cNvPr>
            <p:cNvSpPr txBox="1"/>
            <p:nvPr/>
          </p:nvSpPr>
          <p:spPr>
            <a:xfrm>
              <a:off x="3458201" y="1290827"/>
              <a:ext cx="360996" cy="215444"/>
            </a:xfrm>
            <a:prstGeom prst="rect">
              <a:avLst/>
            </a:prstGeom>
            <a:noFill/>
          </p:spPr>
          <p:txBody>
            <a:bodyPr wrap="none" rtlCol="0">
              <a:spAutoFit/>
            </a:bodyPr>
            <a:lstStyle/>
            <a:p>
              <a:r>
                <a:rPr lang="en-US" altLang="zh-TW" sz="800" dirty="0"/>
                <a:t>high</a:t>
              </a:r>
              <a:endParaRPr lang="zh-TW" altLang="en-US" sz="800" dirty="0"/>
            </a:p>
          </p:txBody>
        </p:sp>
      </p:grpSp>
      <p:grpSp>
        <p:nvGrpSpPr>
          <p:cNvPr id="91" name="群組 90">
            <a:extLst>
              <a:ext uri="{FF2B5EF4-FFF2-40B4-BE49-F238E27FC236}">
                <a16:creationId xmlns:a16="http://schemas.microsoft.com/office/drawing/2014/main" id="{31A8F523-C909-8C00-CA6B-BD183DC6EF32}"/>
              </a:ext>
            </a:extLst>
          </p:cNvPr>
          <p:cNvGrpSpPr/>
          <p:nvPr/>
        </p:nvGrpSpPr>
        <p:grpSpPr>
          <a:xfrm>
            <a:off x="6762919" y="1072122"/>
            <a:ext cx="514793" cy="1447090"/>
            <a:chOff x="3314022" y="1290827"/>
            <a:chExt cx="514793" cy="1447090"/>
          </a:xfrm>
        </p:grpSpPr>
        <p:grpSp>
          <p:nvGrpSpPr>
            <p:cNvPr id="92" name="群組 91">
              <a:extLst>
                <a:ext uri="{FF2B5EF4-FFF2-40B4-BE49-F238E27FC236}">
                  <a16:creationId xmlns:a16="http://schemas.microsoft.com/office/drawing/2014/main" id="{1ECC50B0-444C-9096-E074-ABA8745989FD}"/>
                </a:ext>
              </a:extLst>
            </p:cNvPr>
            <p:cNvGrpSpPr/>
            <p:nvPr/>
          </p:nvGrpSpPr>
          <p:grpSpPr>
            <a:xfrm>
              <a:off x="3314022" y="1494001"/>
              <a:ext cx="84542" cy="1107348"/>
              <a:chOff x="8136912" y="1275640"/>
              <a:chExt cx="150843" cy="1161245"/>
            </a:xfrm>
          </p:grpSpPr>
          <p:sp>
            <p:nvSpPr>
              <p:cNvPr id="96" name="矩形 95">
                <a:extLst>
                  <a:ext uri="{FF2B5EF4-FFF2-40B4-BE49-F238E27FC236}">
                    <a16:creationId xmlns:a16="http://schemas.microsoft.com/office/drawing/2014/main" id="{A6C92022-3B4D-4FDD-4678-C3914654FEB9}"/>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a:extLst>
                  <a:ext uri="{FF2B5EF4-FFF2-40B4-BE49-F238E27FC236}">
                    <a16:creationId xmlns:a16="http://schemas.microsoft.com/office/drawing/2014/main" id="{3E52BDA9-6E46-70F8-1E28-BC4749D5C5CF}"/>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CEF3EF30-8F0E-18D1-CB33-83627D7420BC}"/>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3" name="文字方塊 92">
              <a:extLst>
                <a:ext uri="{FF2B5EF4-FFF2-40B4-BE49-F238E27FC236}">
                  <a16:creationId xmlns:a16="http://schemas.microsoft.com/office/drawing/2014/main" id="{1AFC45A1-935A-6DEA-ECA2-02E65D5581CF}"/>
                </a:ext>
              </a:extLst>
            </p:cNvPr>
            <p:cNvSpPr txBox="1"/>
            <p:nvPr/>
          </p:nvSpPr>
          <p:spPr>
            <a:xfrm>
              <a:off x="3496673" y="2522473"/>
              <a:ext cx="332142" cy="215444"/>
            </a:xfrm>
            <a:prstGeom prst="rect">
              <a:avLst/>
            </a:prstGeom>
            <a:noFill/>
          </p:spPr>
          <p:txBody>
            <a:bodyPr wrap="none" rtlCol="0">
              <a:spAutoFit/>
            </a:bodyPr>
            <a:lstStyle/>
            <a:p>
              <a:r>
                <a:rPr lang="en-US" altLang="zh-TW" sz="800" dirty="0"/>
                <a:t>low</a:t>
              </a:r>
              <a:endParaRPr lang="zh-TW" altLang="en-US" sz="800" dirty="0"/>
            </a:p>
          </p:txBody>
        </p:sp>
        <p:cxnSp>
          <p:nvCxnSpPr>
            <p:cNvPr id="94" name="直線單箭頭接點 46">
              <a:extLst>
                <a:ext uri="{FF2B5EF4-FFF2-40B4-BE49-F238E27FC236}">
                  <a16:creationId xmlns:a16="http://schemas.microsoft.com/office/drawing/2014/main" id="{4BECE61E-E391-587D-76FC-7C9F4F683B1E}"/>
                </a:ext>
              </a:extLst>
            </p:cNvPr>
            <p:cNvCxnSpPr>
              <a:cxnSpLocks/>
            </p:cNvCxnSpPr>
            <p:nvPr/>
          </p:nvCxnSpPr>
          <p:spPr>
            <a:xfrm flipV="1">
              <a:off x="3662744" y="1518913"/>
              <a:ext cx="0" cy="104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5531C640-C1B5-F99A-35BB-D25907A91301}"/>
                </a:ext>
              </a:extLst>
            </p:cNvPr>
            <p:cNvSpPr txBox="1"/>
            <p:nvPr/>
          </p:nvSpPr>
          <p:spPr>
            <a:xfrm>
              <a:off x="3458201" y="1290827"/>
              <a:ext cx="360996" cy="215444"/>
            </a:xfrm>
            <a:prstGeom prst="rect">
              <a:avLst/>
            </a:prstGeom>
            <a:noFill/>
          </p:spPr>
          <p:txBody>
            <a:bodyPr wrap="none" rtlCol="0">
              <a:spAutoFit/>
            </a:bodyPr>
            <a:lstStyle/>
            <a:p>
              <a:r>
                <a:rPr lang="en-US" altLang="zh-TW" sz="800" dirty="0"/>
                <a:t>high</a:t>
              </a:r>
              <a:endParaRPr lang="zh-TW" altLang="en-US" sz="800" dirty="0"/>
            </a:p>
          </p:txBody>
        </p:sp>
      </p:grpSp>
      <p:sp>
        <p:nvSpPr>
          <p:cNvPr id="99" name="文字方塊 98">
            <a:extLst>
              <a:ext uri="{FF2B5EF4-FFF2-40B4-BE49-F238E27FC236}">
                <a16:creationId xmlns:a16="http://schemas.microsoft.com/office/drawing/2014/main" id="{91FAC14E-F6B2-D71F-DB86-11DB3F86443C}"/>
              </a:ext>
            </a:extLst>
          </p:cNvPr>
          <p:cNvSpPr txBox="1"/>
          <p:nvPr/>
        </p:nvSpPr>
        <p:spPr>
          <a:xfrm>
            <a:off x="6619775" y="2437009"/>
            <a:ext cx="933650" cy="215444"/>
          </a:xfrm>
          <a:prstGeom prst="rect">
            <a:avLst/>
          </a:prstGeom>
          <a:noFill/>
        </p:spPr>
        <p:txBody>
          <a:bodyPr wrap="square" rtlCol="0">
            <a:spAutoFit/>
          </a:bodyPr>
          <a:lstStyle/>
          <a:p>
            <a:r>
              <a:rPr lang="en-US" altLang="zh-TW" sz="800" b="1" dirty="0">
                <a:latin typeface="+mn-ea"/>
              </a:rPr>
              <a:t>Uncertainty</a:t>
            </a:r>
            <a:endParaRPr lang="zh-TW" altLang="en-US" sz="800" b="1" dirty="0">
              <a:latin typeface="+mn-ea"/>
            </a:endParaRPr>
          </a:p>
        </p:txBody>
      </p:sp>
      <p:sp>
        <p:nvSpPr>
          <p:cNvPr id="100" name="文字方塊 99">
            <a:extLst>
              <a:ext uri="{FF2B5EF4-FFF2-40B4-BE49-F238E27FC236}">
                <a16:creationId xmlns:a16="http://schemas.microsoft.com/office/drawing/2014/main" id="{073AEFD7-9A3E-C4CA-6471-797369AB859D}"/>
              </a:ext>
            </a:extLst>
          </p:cNvPr>
          <p:cNvSpPr txBox="1"/>
          <p:nvPr/>
        </p:nvSpPr>
        <p:spPr>
          <a:xfrm>
            <a:off x="872488" y="2614512"/>
            <a:ext cx="3822915" cy="246221"/>
          </a:xfrm>
          <a:prstGeom prst="rect">
            <a:avLst/>
          </a:prstGeom>
          <a:noFill/>
        </p:spPr>
        <p:txBody>
          <a:bodyPr wrap="square" rtlCol="0">
            <a:spAutoFit/>
          </a:bodyPr>
          <a:lstStyle/>
          <a:p>
            <a:r>
              <a:rPr kumimoji="1" lang="en-US" altLang="zh-TW" sz="1000" dirty="0"/>
              <a:t>Expert 1 : binary-class(good/bad) classifier by MLP and cross entropy</a:t>
            </a:r>
            <a:endParaRPr kumimoji="1" lang="zh-TW" altLang="en-US" sz="1000" dirty="0"/>
          </a:p>
        </p:txBody>
      </p:sp>
      <p:sp>
        <p:nvSpPr>
          <p:cNvPr id="101" name="文字方塊 100">
            <a:extLst>
              <a:ext uri="{FF2B5EF4-FFF2-40B4-BE49-F238E27FC236}">
                <a16:creationId xmlns:a16="http://schemas.microsoft.com/office/drawing/2014/main" id="{2297E801-BE36-342F-318A-A4EE9E194218}"/>
              </a:ext>
            </a:extLst>
          </p:cNvPr>
          <p:cNvSpPr txBox="1"/>
          <p:nvPr/>
        </p:nvSpPr>
        <p:spPr>
          <a:xfrm>
            <a:off x="4695403" y="2615274"/>
            <a:ext cx="2968644" cy="246221"/>
          </a:xfrm>
          <a:prstGeom prst="rect">
            <a:avLst/>
          </a:prstGeom>
          <a:noFill/>
        </p:spPr>
        <p:txBody>
          <a:bodyPr wrap="square" rtlCol="0">
            <a:spAutoFit/>
          </a:bodyPr>
          <a:lstStyle/>
          <a:p>
            <a:r>
              <a:rPr kumimoji="1" lang="en-US" altLang="zh-TW" sz="1000" dirty="0"/>
              <a:t>Expert 2 : component classifier by gaussian process</a:t>
            </a:r>
            <a:endParaRPr kumimoji="1" lang="zh-TW" altLang="en-US" sz="1000" dirty="0"/>
          </a:p>
        </p:txBody>
      </p:sp>
      <p:sp>
        <p:nvSpPr>
          <p:cNvPr id="102" name="向下箭號 101">
            <a:extLst>
              <a:ext uri="{FF2B5EF4-FFF2-40B4-BE49-F238E27FC236}">
                <a16:creationId xmlns:a16="http://schemas.microsoft.com/office/drawing/2014/main" id="{C50F14A4-88B2-A229-F68F-90F748FDB768}"/>
              </a:ext>
            </a:extLst>
          </p:cNvPr>
          <p:cNvSpPr/>
          <p:nvPr/>
        </p:nvSpPr>
        <p:spPr>
          <a:xfrm>
            <a:off x="4071481" y="2882860"/>
            <a:ext cx="301965" cy="434367"/>
          </a:xfrm>
          <a:prstGeom prst="downArrow">
            <a:avLst>
              <a:gd name="adj1" fmla="val 50000"/>
              <a:gd name="adj2" fmla="val 68539"/>
            </a:avLst>
          </a:prstGeom>
          <a:solidFill>
            <a:schemeClr val="tx1">
              <a:alpha val="29779"/>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3" name="文字方塊 102">
            <a:extLst>
              <a:ext uri="{FF2B5EF4-FFF2-40B4-BE49-F238E27FC236}">
                <a16:creationId xmlns:a16="http://schemas.microsoft.com/office/drawing/2014/main" id="{5BA413C8-CFAE-7A5E-15B9-96FF6FA3DCCA}"/>
              </a:ext>
            </a:extLst>
          </p:cNvPr>
          <p:cNvSpPr txBox="1"/>
          <p:nvPr/>
        </p:nvSpPr>
        <p:spPr>
          <a:xfrm>
            <a:off x="2534037" y="2928364"/>
            <a:ext cx="3822915" cy="246221"/>
          </a:xfrm>
          <a:prstGeom prst="rect">
            <a:avLst/>
          </a:prstGeom>
          <a:noFill/>
        </p:spPr>
        <p:txBody>
          <a:bodyPr wrap="square" rtlCol="0">
            <a:spAutoFit/>
          </a:bodyPr>
          <a:lstStyle/>
          <a:p>
            <a:r>
              <a:rPr kumimoji="1" lang="en-US" altLang="zh-TW" sz="1000" dirty="0"/>
              <a:t>Hybrid expert 1  &amp; expert2 and share their feature extractor</a:t>
            </a:r>
            <a:endParaRPr kumimoji="1" lang="zh-TW" altLang="en-US" sz="1000" dirty="0"/>
          </a:p>
        </p:txBody>
      </p:sp>
      <p:sp>
        <p:nvSpPr>
          <p:cNvPr id="114" name="矩形 113">
            <a:extLst>
              <a:ext uri="{FF2B5EF4-FFF2-40B4-BE49-F238E27FC236}">
                <a16:creationId xmlns:a16="http://schemas.microsoft.com/office/drawing/2014/main" id="{789AEA38-86B4-D415-F133-3342F7B6D661}"/>
              </a:ext>
            </a:extLst>
          </p:cNvPr>
          <p:cNvSpPr/>
          <p:nvPr/>
        </p:nvSpPr>
        <p:spPr>
          <a:xfrm>
            <a:off x="3347778" y="3448354"/>
            <a:ext cx="1397977" cy="1107347"/>
          </a:xfrm>
          <a:prstGeom prst="rect">
            <a:avLst/>
          </a:prstGeom>
          <a:solidFill>
            <a:srgbClr val="05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5" name="橢圓 114">
            <a:extLst>
              <a:ext uri="{FF2B5EF4-FFF2-40B4-BE49-F238E27FC236}">
                <a16:creationId xmlns:a16="http://schemas.microsoft.com/office/drawing/2014/main" id="{7ED8AE43-15D0-9300-453E-164E0E6FB959}"/>
              </a:ext>
            </a:extLst>
          </p:cNvPr>
          <p:cNvSpPr/>
          <p:nvPr/>
        </p:nvSpPr>
        <p:spPr>
          <a:xfrm>
            <a:off x="3985347" y="3574948"/>
            <a:ext cx="363743" cy="35253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6" name="橢圓 115">
            <a:extLst>
              <a:ext uri="{FF2B5EF4-FFF2-40B4-BE49-F238E27FC236}">
                <a16:creationId xmlns:a16="http://schemas.microsoft.com/office/drawing/2014/main" id="{40D9E3C0-78B8-E968-D6D6-1CD51CD83B28}"/>
              </a:ext>
            </a:extLst>
          </p:cNvPr>
          <p:cNvSpPr/>
          <p:nvPr/>
        </p:nvSpPr>
        <p:spPr>
          <a:xfrm>
            <a:off x="4212038" y="3824095"/>
            <a:ext cx="523694" cy="482217"/>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7" name="橢圓 116">
            <a:extLst>
              <a:ext uri="{FF2B5EF4-FFF2-40B4-BE49-F238E27FC236}">
                <a16:creationId xmlns:a16="http://schemas.microsoft.com/office/drawing/2014/main" id="{CB503C29-A45B-5652-920E-416F3D4BD2BF}"/>
              </a:ext>
            </a:extLst>
          </p:cNvPr>
          <p:cNvSpPr/>
          <p:nvPr/>
        </p:nvSpPr>
        <p:spPr>
          <a:xfrm>
            <a:off x="3864536" y="4185199"/>
            <a:ext cx="393376" cy="329852"/>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8" name="橢圓 117">
            <a:extLst>
              <a:ext uri="{FF2B5EF4-FFF2-40B4-BE49-F238E27FC236}">
                <a16:creationId xmlns:a16="http://schemas.microsoft.com/office/drawing/2014/main" id="{F7151025-A8DC-A1D4-31A2-F2FDB55AF217}"/>
              </a:ext>
            </a:extLst>
          </p:cNvPr>
          <p:cNvSpPr/>
          <p:nvPr/>
        </p:nvSpPr>
        <p:spPr>
          <a:xfrm>
            <a:off x="3473239" y="3957240"/>
            <a:ext cx="418266" cy="39098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9" name="橢圓 118">
            <a:extLst>
              <a:ext uri="{FF2B5EF4-FFF2-40B4-BE49-F238E27FC236}">
                <a16:creationId xmlns:a16="http://schemas.microsoft.com/office/drawing/2014/main" id="{9548A06B-0F34-C57A-DB62-FE56F473BF9D}"/>
              </a:ext>
            </a:extLst>
          </p:cNvPr>
          <p:cNvSpPr/>
          <p:nvPr/>
        </p:nvSpPr>
        <p:spPr>
          <a:xfrm>
            <a:off x="3407468" y="3473266"/>
            <a:ext cx="523694" cy="470050"/>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0" name="橢圓 119">
            <a:extLst>
              <a:ext uri="{FF2B5EF4-FFF2-40B4-BE49-F238E27FC236}">
                <a16:creationId xmlns:a16="http://schemas.microsoft.com/office/drawing/2014/main" id="{E846CDD5-47F4-4961-E0CE-236FB182BF9D}"/>
              </a:ext>
            </a:extLst>
          </p:cNvPr>
          <p:cNvSpPr/>
          <p:nvPr/>
        </p:nvSpPr>
        <p:spPr>
          <a:xfrm>
            <a:off x="3490869" y="3541264"/>
            <a:ext cx="363743" cy="35253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1" name="橢圓 120">
            <a:extLst>
              <a:ext uri="{FF2B5EF4-FFF2-40B4-BE49-F238E27FC236}">
                <a16:creationId xmlns:a16="http://schemas.microsoft.com/office/drawing/2014/main" id="{E4EAB2B6-7EF3-133B-F95E-AB0669A19005}"/>
              </a:ext>
            </a:extLst>
          </p:cNvPr>
          <p:cNvSpPr/>
          <p:nvPr/>
        </p:nvSpPr>
        <p:spPr>
          <a:xfrm>
            <a:off x="3515232" y="3993204"/>
            <a:ext cx="342972" cy="313108"/>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2" name="橢圓 121">
            <a:extLst>
              <a:ext uri="{FF2B5EF4-FFF2-40B4-BE49-F238E27FC236}">
                <a16:creationId xmlns:a16="http://schemas.microsoft.com/office/drawing/2014/main" id="{13CFF508-7154-E705-CCF5-5B2FFCE25819}"/>
              </a:ext>
            </a:extLst>
          </p:cNvPr>
          <p:cNvSpPr/>
          <p:nvPr/>
        </p:nvSpPr>
        <p:spPr>
          <a:xfrm>
            <a:off x="4037997" y="3630397"/>
            <a:ext cx="265544" cy="263463"/>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3" name="橢圓 122">
            <a:extLst>
              <a:ext uri="{FF2B5EF4-FFF2-40B4-BE49-F238E27FC236}">
                <a16:creationId xmlns:a16="http://schemas.microsoft.com/office/drawing/2014/main" id="{07BA2B1D-B8D8-6C92-C531-D70D098A06E0}"/>
              </a:ext>
            </a:extLst>
          </p:cNvPr>
          <p:cNvSpPr/>
          <p:nvPr/>
        </p:nvSpPr>
        <p:spPr>
          <a:xfrm>
            <a:off x="4339490" y="3860627"/>
            <a:ext cx="306496" cy="370038"/>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4" name="橢圓 123">
            <a:extLst>
              <a:ext uri="{FF2B5EF4-FFF2-40B4-BE49-F238E27FC236}">
                <a16:creationId xmlns:a16="http://schemas.microsoft.com/office/drawing/2014/main" id="{F30CA7A0-F7AB-D2ED-A9BE-2E47FA7CBA16}"/>
              </a:ext>
            </a:extLst>
          </p:cNvPr>
          <p:cNvSpPr/>
          <p:nvPr/>
        </p:nvSpPr>
        <p:spPr>
          <a:xfrm>
            <a:off x="3924251" y="4234501"/>
            <a:ext cx="284895" cy="225344"/>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5" name="橢圓 124">
            <a:extLst>
              <a:ext uri="{FF2B5EF4-FFF2-40B4-BE49-F238E27FC236}">
                <a16:creationId xmlns:a16="http://schemas.microsoft.com/office/drawing/2014/main" id="{BD0C1677-8A7E-0F9C-8677-5FD91EDAE05A}"/>
              </a:ext>
            </a:extLst>
          </p:cNvPr>
          <p:cNvSpPr>
            <a:spLocks noChangeAspect="1"/>
          </p:cNvSpPr>
          <p:nvPr/>
        </p:nvSpPr>
        <p:spPr>
          <a:xfrm>
            <a:off x="3635589" y="367174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6" name="橢圓 125">
            <a:extLst>
              <a:ext uri="{FF2B5EF4-FFF2-40B4-BE49-F238E27FC236}">
                <a16:creationId xmlns:a16="http://schemas.microsoft.com/office/drawing/2014/main" id="{F457BFC5-84CA-4F1A-1715-06EBB7A9AC29}"/>
              </a:ext>
            </a:extLst>
          </p:cNvPr>
          <p:cNvSpPr>
            <a:spLocks noChangeAspect="1"/>
          </p:cNvSpPr>
          <p:nvPr/>
        </p:nvSpPr>
        <p:spPr>
          <a:xfrm>
            <a:off x="3515232" y="3669815"/>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7" name="橢圓 126">
            <a:extLst>
              <a:ext uri="{FF2B5EF4-FFF2-40B4-BE49-F238E27FC236}">
                <a16:creationId xmlns:a16="http://schemas.microsoft.com/office/drawing/2014/main" id="{682828BB-862C-DB43-50D6-21611E51C240}"/>
              </a:ext>
            </a:extLst>
          </p:cNvPr>
          <p:cNvSpPr>
            <a:spLocks noChangeAspect="1"/>
          </p:cNvSpPr>
          <p:nvPr/>
        </p:nvSpPr>
        <p:spPr>
          <a:xfrm>
            <a:off x="3761656" y="3626924"/>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8" name="橢圓 127">
            <a:extLst>
              <a:ext uri="{FF2B5EF4-FFF2-40B4-BE49-F238E27FC236}">
                <a16:creationId xmlns:a16="http://schemas.microsoft.com/office/drawing/2014/main" id="{9AF75A0E-E1F2-F095-C019-E21324361FD5}"/>
              </a:ext>
            </a:extLst>
          </p:cNvPr>
          <p:cNvSpPr>
            <a:spLocks noChangeAspect="1"/>
          </p:cNvSpPr>
          <p:nvPr/>
        </p:nvSpPr>
        <p:spPr>
          <a:xfrm>
            <a:off x="3634255" y="3757572"/>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9" name="橢圓 128">
            <a:extLst>
              <a:ext uri="{FF2B5EF4-FFF2-40B4-BE49-F238E27FC236}">
                <a16:creationId xmlns:a16="http://schemas.microsoft.com/office/drawing/2014/main" id="{9E4ABB61-07F8-09A7-BFF8-31802550E812}"/>
              </a:ext>
            </a:extLst>
          </p:cNvPr>
          <p:cNvSpPr>
            <a:spLocks noChangeAspect="1"/>
          </p:cNvSpPr>
          <p:nvPr/>
        </p:nvSpPr>
        <p:spPr>
          <a:xfrm>
            <a:off x="3576023" y="412179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0" name="橢圓 129">
            <a:extLst>
              <a:ext uri="{FF2B5EF4-FFF2-40B4-BE49-F238E27FC236}">
                <a16:creationId xmlns:a16="http://schemas.microsoft.com/office/drawing/2014/main" id="{1E60DC0D-9B28-CD7B-F59A-86073581C94F}"/>
              </a:ext>
            </a:extLst>
          </p:cNvPr>
          <p:cNvSpPr>
            <a:spLocks noChangeAspect="1"/>
          </p:cNvSpPr>
          <p:nvPr/>
        </p:nvSpPr>
        <p:spPr>
          <a:xfrm>
            <a:off x="3709726" y="4050434"/>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1" name="橢圓 130">
            <a:extLst>
              <a:ext uri="{FF2B5EF4-FFF2-40B4-BE49-F238E27FC236}">
                <a16:creationId xmlns:a16="http://schemas.microsoft.com/office/drawing/2014/main" id="{3A80DA3E-C43D-8FC3-FAF3-13EAB7E61248}"/>
              </a:ext>
            </a:extLst>
          </p:cNvPr>
          <p:cNvSpPr>
            <a:spLocks noChangeAspect="1"/>
          </p:cNvSpPr>
          <p:nvPr/>
        </p:nvSpPr>
        <p:spPr>
          <a:xfrm>
            <a:off x="3678210" y="418121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2" name="橢圓 131">
            <a:extLst>
              <a:ext uri="{FF2B5EF4-FFF2-40B4-BE49-F238E27FC236}">
                <a16:creationId xmlns:a16="http://schemas.microsoft.com/office/drawing/2014/main" id="{5913BDAF-92AA-0C41-FFA9-453DD1E6ECBD}"/>
              </a:ext>
            </a:extLst>
          </p:cNvPr>
          <p:cNvSpPr>
            <a:spLocks noChangeAspect="1"/>
          </p:cNvSpPr>
          <p:nvPr/>
        </p:nvSpPr>
        <p:spPr>
          <a:xfrm>
            <a:off x="3597373" y="3599749"/>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3" name="橢圓 132">
            <a:extLst>
              <a:ext uri="{FF2B5EF4-FFF2-40B4-BE49-F238E27FC236}">
                <a16:creationId xmlns:a16="http://schemas.microsoft.com/office/drawing/2014/main" id="{ECAFC9AD-77EB-B590-BFF0-DD623846793F}"/>
              </a:ext>
            </a:extLst>
          </p:cNvPr>
          <p:cNvSpPr>
            <a:spLocks noChangeAspect="1"/>
          </p:cNvSpPr>
          <p:nvPr/>
        </p:nvSpPr>
        <p:spPr>
          <a:xfrm>
            <a:off x="4349090" y="4006170"/>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4" name="橢圓 133">
            <a:extLst>
              <a:ext uri="{FF2B5EF4-FFF2-40B4-BE49-F238E27FC236}">
                <a16:creationId xmlns:a16="http://schemas.microsoft.com/office/drawing/2014/main" id="{CEB4C563-CF8C-1A4A-CB3D-E56531D6FAA6}"/>
              </a:ext>
            </a:extLst>
          </p:cNvPr>
          <p:cNvSpPr>
            <a:spLocks noChangeAspect="1"/>
          </p:cNvSpPr>
          <p:nvPr/>
        </p:nvSpPr>
        <p:spPr>
          <a:xfrm>
            <a:off x="3604677" y="405939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5" name="橢圓 134">
            <a:extLst>
              <a:ext uri="{FF2B5EF4-FFF2-40B4-BE49-F238E27FC236}">
                <a16:creationId xmlns:a16="http://schemas.microsoft.com/office/drawing/2014/main" id="{C5917187-62F3-8B3F-509D-B036D77A2DA7}"/>
              </a:ext>
            </a:extLst>
          </p:cNvPr>
          <p:cNvSpPr>
            <a:spLocks noChangeAspect="1"/>
          </p:cNvSpPr>
          <p:nvPr/>
        </p:nvSpPr>
        <p:spPr>
          <a:xfrm>
            <a:off x="4515615" y="3948684"/>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6" name="橢圓 135">
            <a:extLst>
              <a:ext uri="{FF2B5EF4-FFF2-40B4-BE49-F238E27FC236}">
                <a16:creationId xmlns:a16="http://schemas.microsoft.com/office/drawing/2014/main" id="{B8AF990D-F60C-584C-7A64-F58B19C8D04D}"/>
              </a:ext>
            </a:extLst>
          </p:cNvPr>
          <p:cNvSpPr>
            <a:spLocks noChangeAspect="1"/>
          </p:cNvSpPr>
          <p:nvPr/>
        </p:nvSpPr>
        <p:spPr>
          <a:xfrm>
            <a:off x="4525764" y="4121287"/>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7" name="橢圓 136">
            <a:extLst>
              <a:ext uri="{FF2B5EF4-FFF2-40B4-BE49-F238E27FC236}">
                <a16:creationId xmlns:a16="http://schemas.microsoft.com/office/drawing/2014/main" id="{303F1E78-A853-AA89-2900-D9EAF00B5C51}"/>
              </a:ext>
            </a:extLst>
          </p:cNvPr>
          <p:cNvSpPr>
            <a:spLocks noChangeAspect="1"/>
          </p:cNvSpPr>
          <p:nvPr/>
        </p:nvSpPr>
        <p:spPr>
          <a:xfrm>
            <a:off x="4080057" y="4313733"/>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8" name="橢圓 137">
            <a:extLst>
              <a:ext uri="{FF2B5EF4-FFF2-40B4-BE49-F238E27FC236}">
                <a16:creationId xmlns:a16="http://schemas.microsoft.com/office/drawing/2014/main" id="{D00EAF9A-C36C-661B-60AD-ECF8C074E2B9}"/>
              </a:ext>
            </a:extLst>
          </p:cNvPr>
          <p:cNvSpPr>
            <a:spLocks noChangeAspect="1"/>
          </p:cNvSpPr>
          <p:nvPr/>
        </p:nvSpPr>
        <p:spPr>
          <a:xfrm>
            <a:off x="3942855" y="4313733"/>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9" name="橢圓 138">
            <a:extLst>
              <a:ext uri="{FF2B5EF4-FFF2-40B4-BE49-F238E27FC236}">
                <a16:creationId xmlns:a16="http://schemas.microsoft.com/office/drawing/2014/main" id="{91F195D2-6561-5EF3-B3DF-6AFD1237DBA1}"/>
              </a:ext>
            </a:extLst>
          </p:cNvPr>
          <p:cNvSpPr>
            <a:spLocks noChangeAspect="1"/>
          </p:cNvSpPr>
          <p:nvPr/>
        </p:nvSpPr>
        <p:spPr>
          <a:xfrm>
            <a:off x="4374469" y="3908956"/>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0" name="橢圓 139">
            <a:extLst>
              <a:ext uri="{FF2B5EF4-FFF2-40B4-BE49-F238E27FC236}">
                <a16:creationId xmlns:a16="http://schemas.microsoft.com/office/drawing/2014/main" id="{208B7481-D8CB-1375-5BE1-3A41DF1A6128}"/>
              </a:ext>
            </a:extLst>
          </p:cNvPr>
          <p:cNvSpPr>
            <a:spLocks noChangeAspect="1"/>
          </p:cNvSpPr>
          <p:nvPr/>
        </p:nvSpPr>
        <p:spPr>
          <a:xfrm>
            <a:off x="4174759" y="369647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1" name="橢圓 140">
            <a:extLst>
              <a:ext uri="{FF2B5EF4-FFF2-40B4-BE49-F238E27FC236}">
                <a16:creationId xmlns:a16="http://schemas.microsoft.com/office/drawing/2014/main" id="{748DDB83-F9DF-264D-BA88-C60371412590}"/>
              </a:ext>
            </a:extLst>
          </p:cNvPr>
          <p:cNvSpPr>
            <a:spLocks noChangeAspect="1"/>
          </p:cNvSpPr>
          <p:nvPr/>
        </p:nvSpPr>
        <p:spPr>
          <a:xfrm>
            <a:off x="4148149" y="3757572"/>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2" name="橢圓 141">
            <a:extLst>
              <a:ext uri="{FF2B5EF4-FFF2-40B4-BE49-F238E27FC236}">
                <a16:creationId xmlns:a16="http://schemas.microsoft.com/office/drawing/2014/main" id="{69212792-D6C2-AFE1-BF1A-1709BFCA7E41}"/>
              </a:ext>
            </a:extLst>
          </p:cNvPr>
          <p:cNvSpPr>
            <a:spLocks noChangeAspect="1"/>
          </p:cNvSpPr>
          <p:nvPr/>
        </p:nvSpPr>
        <p:spPr>
          <a:xfrm>
            <a:off x="4107716" y="3696477"/>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3" name="橢圓 142">
            <a:extLst>
              <a:ext uri="{FF2B5EF4-FFF2-40B4-BE49-F238E27FC236}">
                <a16:creationId xmlns:a16="http://schemas.microsoft.com/office/drawing/2014/main" id="{A7B2C3F1-BB22-3A16-75A7-F45B5E3138CB}"/>
              </a:ext>
            </a:extLst>
          </p:cNvPr>
          <p:cNvSpPr>
            <a:spLocks noChangeAspect="1"/>
          </p:cNvSpPr>
          <p:nvPr/>
        </p:nvSpPr>
        <p:spPr>
          <a:xfrm>
            <a:off x="4016300" y="4241733"/>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4" name="橢圓 143">
            <a:extLst>
              <a:ext uri="{FF2B5EF4-FFF2-40B4-BE49-F238E27FC236}">
                <a16:creationId xmlns:a16="http://schemas.microsoft.com/office/drawing/2014/main" id="{06973EB9-B224-6B1A-6061-BD9B9EEC39FF}"/>
              </a:ext>
            </a:extLst>
          </p:cNvPr>
          <p:cNvSpPr>
            <a:spLocks noChangeAspect="1"/>
          </p:cNvSpPr>
          <p:nvPr/>
        </p:nvSpPr>
        <p:spPr>
          <a:xfrm>
            <a:off x="4373765" y="4078554"/>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5" name="橢圓 144">
            <a:extLst>
              <a:ext uri="{FF2B5EF4-FFF2-40B4-BE49-F238E27FC236}">
                <a16:creationId xmlns:a16="http://schemas.microsoft.com/office/drawing/2014/main" id="{C220111D-58F7-9D68-125F-9A6CB59EE66A}"/>
              </a:ext>
            </a:extLst>
          </p:cNvPr>
          <p:cNvSpPr>
            <a:spLocks noChangeAspect="1"/>
          </p:cNvSpPr>
          <p:nvPr/>
        </p:nvSpPr>
        <p:spPr>
          <a:xfrm>
            <a:off x="4454409" y="4023396"/>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46" name="群組 145">
            <a:extLst>
              <a:ext uri="{FF2B5EF4-FFF2-40B4-BE49-F238E27FC236}">
                <a16:creationId xmlns:a16="http://schemas.microsoft.com/office/drawing/2014/main" id="{E374BB72-341E-09D4-2E2D-326561CD20B4}"/>
              </a:ext>
            </a:extLst>
          </p:cNvPr>
          <p:cNvGrpSpPr/>
          <p:nvPr/>
        </p:nvGrpSpPr>
        <p:grpSpPr>
          <a:xfrm>
            <a:off x="5098809" y="3289780"/>
            <a:ext cx="549363" cy="1406194"/>
            <a:chOff x="3314022" y="1331723"/>
            <a:chExt cx="549363" cy="1406194"/>
          </a:xfrm>
        </p:grpSpPr>
        <p:grpSp>
          <p:nvGrpSpPr>
            <p:cNvPr id="147" name="群組 146">
              <a:extLst>
                <a:ext uri="{FF2B5EF4-FFF2-40B4-BE49-F238E27FC236}">
                  <a16:creationId xmlns:a16="http://schemas.microsoft.com/office/drawing/2014/main" id="{FC2D7EC6-7D5E-B5FD-DBD4-12F414FD5DA1}"/>
                </a:ext>
              </a:extLst>
            </p:cNvPr>
            <p:cNvGrpSpPr/>
            <p:nvPr/>
          </p:nvGrpSpPr>
          <p:grpSpPr>
            <a:xfrm>
              <a:off x="3314022" y="1494001"/>
              <a:ext cx="84542" cy="1107348"/>
              <a:chOff x="8136912" y="1275640"/>
              <a:chExt cx="150843" cy="1161245"/>
            </a:xfrm>
          </p:grpSpPr>
          <p:sp>
            <p:nvSpPr>
              <p:cNvPr id="151" name="矩形 150">
                <a:extLst>
                  <a:ext uri="{FF2B5EF4-FFF2-40B4-BE49-F238E27FC236}">
                    <a16:creationId xmlns:a16="http://schemas.microsoft.com/office/drawing/2014/main" id="{B61E481D-DFA8-EA10-3901-F88C57395AC1}"/>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6C49DD4A-DAB4-FF45-0337-75C5BAC261B7}"/>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矩形 152">
                <a:extLst>
                  <a:ext uri="{FF2B5EF4-FFF2-40B4-BE49-F238E27FC236}">
                    <a16:creationId xmlns:a16="http://schemas.microsoft.com/office/drawing/2014/main" id="{958030F7-0FE5-8291-5CD5-A795CB8B9F27}"/>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8" name="文字方塊 147">
              <a:extLst>
                <a:ext uri="{FF2B5EF4-FFF2-40B4-BE49-F238E27FC236}">
                  <a16:creationId xmlns:a16="http://schemas.microsoft.com/office/drawing/2014/main" id="{E2E1CF52-815A-5389-7644-4F0F34D6FA87}"/>
                </a:ext>
              </a:extLst>
            </p:cNvPr>
            <p:cNvSpPr txBox="1"/>
            <p:nvPr/>
          </p:nvSpPr>
          <p:spPr>
            <a:xfrm>
              <a:off x="3496673" y="2522473"/>
              <a:ext cx="332142" cy="215444"/>
            </a:xfrm>
            <a:prstGeom prst="rect">
              <a:avLst/>
            </a:prstGeom>
            <a:noFill/>
          </p:spPr>
          <p:txBody>
            <a:bodyPr wrap="none" rtlCol="0">
              <a:spAutoFit/>
            </a:bodyPr>
            <a:lstStyle/>
            <a:p>
              <a:r>
                <a:rPr lang="en-US" altLang="zh-TW" sz="800" dirty="0"/>
                <a:t>low</a:t>
              </a:r>
              <a:endParaRPr lang="zh-TW" altLang="en-US" sz="800" dirty="0"/>
            </a:p>
          </p:txBody>
        </p:sp>
        <p:cxnSp>
          <p:nvCxnSpPr>
            <p:cNvPr id="149" name="直線單箭頭接點 46">
              <a:extLst>
                <a:ext uri="{FF2B5EF4-FFF2-40B4-BE49-F238E27FC236}">
                  <a16:creationId xmlns:a16="http://schemas.microsoft.com/office/drawing/2014/main" id="{28A69F0C-EE43-B72D-2BFA-A55B3B771D54}"/>
                </a:ext>
              </a:extLst>
            </p:cNvPr>
            <p:cNvCxnSpPr>
              <a:cxnSpLocks/>
            </p:cNvCxnSpPr>
            <p:nvPr/>
          </p:nvCxnSpPr>
          <p:spPr>
            <a:xfrm flipV="1">
              <a:off x="3662744" y="1518913"/>
              <a:ext cx="0" cy="104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文字方塊 149">
              <a:extLst>
                <a:ext uri="{FF2B5EF4-FFF2-40B4-BE49-F238E27FC236}">
                  <a16:creationId xmlns:a16="http://schemas.microsoft.com/office/drawing/2014/main" id="{998F7A22-E36A-013D-0F36-88FCCE0F4A4A}"/>
                </a:ext>
              </a:extLst>
            </p:cNvPr>
            <p:cNvSpPr txBox="1"/>
            <p:nvPr/>
          </p:nvSpPr>
          <p:spPr>
            <a:xfrm>
              <a:off x="3502389" y="1331723"/>
              <a:ext cx="360996" cy="215444"/>
            </a:xfrm>
            <a:prstGeom prst="rect">
              <a:avLst/>
            </a:prstGeom>
            <a:noFill/>
          </p:spPr>
          <p:txBody>
            <a:bodyPr wrap="none" rtlCol="0">
              <a:spAutoFit/>
            </a:bodyPr>
            <a:lstStyle/>
            <a:p>
              <a:r>
                <a:rPr lang="en-US" altLang="zh-TW" sz="800" dirty="0"/>
                <a:t>high</a:t>
              </a:r>
              <a:endParaRPr lang="zh-TW" altLang="en-US" sz="800" dirty="0"/>
            </a:p>
          </p:txBody>
        </p:sp>
      </p:grpSp>
      <p:sp>
        <p:nvSpPr>
          <p:cNvPr id="154" name="文字方塊 153">
            <a:extLst>
              <a:ext uri="{FF2B5EF4-FFF2-40B4-BE49-F238E27FC236}">
                <a16:creationId xmlns:a16="http://schemas.microsoft.com/office/drawing/2014/main" id="{0B23A82F-878E-5262-26C7-54657F6F3661}"/>
              </a:ext>
            </a:extLst>
          </p:cNvPr>
          <p:cNvSpPr txBox="1"/>
          <p:nvPr/>
        </p:nvSpPr>
        <p:spPr>
          <a:xfrm>
            <a:off x="4955665" y="4613771"/>
            <a:ext cx="933650" cy="215444"/>
          </a:xfrm>
          <a:prstGeom prst="rect">
            <a:avLst/>
          </a:prstGeom>
          <a:noFill/>
        </p:spPr>
        <p:txBody>
          <a:bodyPr wrap="square" rtlCol="0">
            <a:spAutoFit/>
          </a:bodyPr>
          <a:lstStyle/>
          <a:p>
            <a:r>
              <a:rPr lang="en-US" altLang="zh-TW" sz="800" b="1" dirty="0">
                <a:latin typeface="+mn-ea"/>
              </a:rPr>
              <a:t>Uncertainty</a:t>
            </a:r>
            <a:endParaRPr lang="zh-TW" altLang="en-US" sz="800" b="1" dirty="0">
              <a:latin typeface="+mn-ea"/>
            </a:endParaRPr>
          </a:p>
        </p:txBody>
      </p:sp>
      <p:sp>
        <p:nvSpPr>
          <p:cNvPr id="155" name="文字方塊 154">
            <a:extLst>
              <a:ext uri="{FF2B5EF4-FFF2-40B4-BE49-F238E27FC236}">
                <a16:creationId xmlns:a16="http://schemas.microsoft.com/office/drawing/2014/main" id="{5E01A83C-D3B1-3AC6-9974-DF0245C07A75}"/>
              </a:ext>
            </a:extLst>
          </p:cNvPr>
          <p:cNvSpPr txBox="1"/>
          <p:nvPr/>
        </p:nvSpPr>
        <p:spPr>
          <a:xfrm>
            <a:off x="3593941" y="4622007"/>
            <a:ext cx="934566" cy="246221"/>
          </a:xfrm>
          <a:prstGeom prst="rect">
            <a:avLst/>
          </a:prstGeom>
          <a:noFill/>
        </p:spPr>
        <p:txBody>
          <a:bodyPr wrap="square" rtlCol="0">
            <a:spAutoFit/>
          </a:bodyPr>
          <a:lstStyle/>
          <a:p>
            <a:r>
              <a:rPr kumimoji="1" lang="en-US" altLang="zh-TW" sz="1000" dirty="0"/>
              <a:t>Hybrid expert</a:t>
            </a:r>
            <a:endParaRPr kumimoji="1" lang="zh-TW" altLang="en-US" sz="1000" dirty="0"/>
          </a:p>
        </p:txBody>
      </p:sp>
      <p:sp>
        <p:nvSpPr>
          <p:cNvPr id="156" name="乘號 155">
            <a:extLst>
              <a:ext uri="{FF2B5EF4-FFF2-40B4-BE49-F238E27FC236}">
                <a16:creationId xmlns:a16="http://schemas.microsoft.com/office/drawing/2014/main" id="{C6520C72-4701-4180-BB00-B8140E222652}"/>
              </a:ext>
            </a:extLst>
          </p:cNvPr>
          <p:cNvSpPr>
            <a:spLocks noChangeAspect="1"/>
          </p:cNvSpPr>
          <p:nvPr/>
        </p:nvSpPr>
        <p:spPr>
          <a:xfrm>
            <a:off x="2491774" y="185209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乘號 6">
            <a:extLst>
              <a:ext uri="{FF2B5EF4-FFF2-40B4-BE49-F238E27FC236}">
                <a16:creationId xmlns:a16="http://schemas.microsoft.com/office/drawing/2014/main" id="{3DEAB107-F5F0-2368-BDC9-3049FBE8CF58}"/>
              </a:ext>
            </a:extLst>
          </p:cNvPr>
          <p:cNvSpPr>
            <a:spLocks noChangeAspect="1"/>
          </p:cNvSpPr>
          <p:nvPr/>
        </p:nvSpPr>
        <p:spPr>
          <a:xfrm>
            <a:off x="3473239" y="3533197"/>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7" name="乘號 156">
            <a:extLst>
              <a:ext uri="{FF2B5EF4-FFF2-40B4-BE49-F238E27FC236}">
                <a16:creationId xmlns:a16="http://schemas.microsoft.com/office/drawing/2014/main" id="{1DF40AEE-3255-FF6A-961C-1886EA1AFD89}"/>
              </a:ext>
            </a:extLst>
          </p:cNvPr>
          <p:cNvSpPr>
            <a:spLocks noChangeAspect="1"/>
          </p:cNvSpPr>
          <p:nvPr/>
        </p:nvSpPr>
        <p:spPr>
          <a:xfrm>
            <a:off x="3772987" y="3499356"/>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8" name="乘號 157">
            <a:extLst>
              <a:ext uri="{FF2B5EF4-FFF2-40B4-BE49-F238E27FC236}">
                <a16:creationId xmlns:a16="http://schemas.microsoft.com/office/drawing/2014/main" id="{7C0CE554-FA18-EABF-85C4-1A0A0DC8975B}"/>
              </a:ext>
            </a:extLst>
          </p:cNvPr>
          <p:cNvSpPr>
            <a:spLocks noChangeAspect="1"/>
          </p:cNvSpPr>
          <p:nvPr/>
        </p:nvSpPr>
        <p:spPr>
          <a:xfrm>
            <a:off x="3833962" y="365969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9" name="乘號 158">
            <a:extLst>
              <a:ext uri="{FF2B5EF4-FFF2-40B4-BE49-F238E27FC236}">
                <a16:creationId xmlns:a16="http://schemas.microsoft.com/office/drawing/2014/main" id="{36C11F61-477D-5C06-3A5E-358BA0A2938E}"/>
              </a:ext>
            </a:extLst>
          </p:cNvPr>
          <p:cNvSpPr>
            <a:spLocks noChangeAspect="1"/>
          </p:cNvSpPr>
          <p:nvPr/>
        </p:nvSpPr>
        <p:spPr>
          <a:xfrm>
            <a:off x="4241258" y="3554073"/>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0" name="乘號 159">
            <a:extLst>
              <a:ext uri="{FF2B5EF4-FFF2-40B4-BE49-F238E27FC236}">
                <a16:creationId xmlns:a16="http://schemas.microsoft.com/office/drawing/2014/main" id="{2D530B1B-37A6-CADF-BE6D-E162DDCE263A}"/>
              </a:ext>
            </a:extLst>
          </p:cNvPr>
          <p:cNvSpPr>
            <a:spLocks noChangeAspect="1"/>
          </p:cNvSpPr>
          <p:nvPr/>
        </p:nvSpPr>
        <p:spPr>
          <a:xfrm>
            <a:off x="4289858" y="3717529"/>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1" name="乘號 160">
            <a:extLst>
              <a:ext uri="{FF2B5EF4-FFF2-40B4-BE49-F238E27FC236}">
                <a16:creationId xmlns:a16="http://schemas.microsoft.com/office/drawing/2014/main" id="{EEC4F604-D387-8405-3A7E-E672685A74A4}"/>
              </a:ext>
            </a:extLst>
          </p:cNvPr>
          <p:cNvSpPr>
            <a:spLocks noChangeAspect="1"/>
          </p:cNvSpPr>
          <p:nvPr/>
        </p:nvSpPr>
        <p:spPr>
          <a:xfrm>
            <a:off x="3456609" y="4121008"/>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2" name="乘號 161">
            <a:extLst>
              <a:ext uri="{FF2B5EF4-FFF2-40B4-BE49-F238E27FC236}">
                <a16:creationId xmlns:a16="http://schemas.microsoft.com/office/drawing/2014/main" id="{C7F23BA8-C009-A292-6B71-EBDF2E3A9C25}"/>
              </a:ext>
            </a:extLst>
          </p:cNvPr>
          <p:cNvSpPr>
            <a:spLocks noChangeAspect="1"/>
          </p:cNvSpPr>
          <p:nvPr/>
        </p:nvSpPr>
        <p:spPr>
          <a:xfrm>
            <a:off x="3778039" y="3837997"/>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3" name="乘號 162">
            <a:extLst>
              <a:ext uri="{FF2B5EF4-FFF2-40B4-BE49-F238E27FC236}">
                <a16:creationId xmlns:a16="http://schemas.microsoft.com/office/drawing/2014/main" id="{EAE86FC3-D99F-13BF-3EC6-432547A559BD}"/>
              </a:ext>
            </a:extLst>
          </p:cNvPr>
          <p:cNvSpPr>
            <a:spLocks noChangeAspect="1"/>
          </p:cNvSpPr>
          <p:nvPr/>
        </p:nvSpPr>
        <p:spPr>
          <a:xfrm>
            <a:off x="3609009" y="4273408"/>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4" name="乘號 163">
            <a:extLst>
              <a:ext uri="{FF2B5EF4-FFF2-40B4-BE49-F238E27FC236}">
                <a16:creationId xmlns:a16="http://schemas.microsoft.com/office/drawing/2014/main" id="{1F710B11-4322-BDF4-2EE8-052E4E8D7ECB}"/>
              </a:ext>
            </a:extLst>
          </p:cNvPr>
          <p:cNvSpPr>
            <a:spLocks noChangeAspect="1"/>
          </p:cNvSpPr>
          <p:nvPr/>
        </p:nvSpPr>
        <p:spPr>
          <a:xfrm>
            <a:off x="2701055" y="210114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乘號 36">
            <a:extLst>
              <a:ext uri="{FF2B5EF4-FFF2-40B4-BE49-F238E27FC236}">
                <a16:creationId xmlns:a16="http://schemas.microsoft.com/office/drawing/2014/main" id="{1D364972-36E9-F711-81DE-DE91A99CF46F}"/>
              </a:ext>
            </a:extLst>
          </p:cNvPr>
          <p:cNvSpPr>
            <a:spLocks noChangeAspect="1"/>
          </p:cNvSpPr>
          <p:nvPr/>
        </p:nvSpPr>
        <p:spPr>
          <a:xfrm>
            <a:off x="4621023" y="3908640"/>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5" name="乘號 164">
            <a:extLst>
              <a:ext uri="{FF2B5EF4-FFF2-40B4-BE49-F238E27FC236}">
                <a16:creationId xmlns:a16="http://schemas.microsoft.com/office/drawing/2014/main" id="{189FDAF3-DCF1-6358-3110-830E8F362A62}"/>
              </a:ext>
            </a:extLst>
          </p:cNvPr>
          <p:cNvSpPr>
            <a:spLocks noChangeAspect="1"/>
          </p:cNvSpPr>
          <p:nvPr/>
        </p:nvSpPr>
        <p:spPr>
          <a:xfrm>
            <a:off x="2453286" y="2075250"/>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7" name="乘號 166">
            <a:extLst>
              <a:ext uri="{FF2B5EF4-FFF2-40B4-BE49-F238E27FC236}">
                <a16:creationId xmlns:a16="http://schemas.microsoft.com/office/drawing/2014/main" id="{7D7AB822-29E5-A558-9DE3-009BB10B04C1}"/>
              </a:ext>
            </a:extLst>
          </p:cNvPr>
          <p:cNvSpPr>
            <a:spLocks noChangeAspect="1"/>
          </p:cNvSpPr>
          <p:nvPr/>
        </p:nvSpPr>
        <p:spPr>
          <a:xfrm>
            <a:off x="4242290" y="403725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8" name="乘號 167">
            <a:extLst>
              <a:ext uri="{FF2B5EF4-FFF2-40B4-BE49-F238E27FC236}">
                <a16:creationId xmlns:a16="http://schemas.microsoft.com/office/drawing/2014/main" id="{D51D1F69-4554-395F-4664-C08FD5AB5BCE}"/>
              </a:ext>
            </a:extLst>
          </p:cNvPr>
          <p:cNvSpPr>
            <a:spLocks noChangeAspect="1"/>
          </p:cNvSpPr>
          <p:nvPr/>
        </p:nvSpPr>
        <p:spPr>
          <a:xfrm>
            <a:off x="4394690" y="418965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9" name="乘號 168">
            <a:extLst>
              <a:ext uri="{FF2B5EF4-FFF2-40B4-BE49-F238E27FC236}">
                <a16:creationId xmlns:a16="http://schemas.microsoft.com/office/drawing/2014/main" id="{BE597439-B5DC-9F58-6F83-AFD84651DDD7}"/>
              </a:ext>
            </a:extLst>
          </p:cNvPr>
          <p:cNvSpPr>
            <a:spLocks noChangeAspect="1"/>
          </p:cNvSpPr>
          <p:nvPr/>
        </p:nvSpPr>
        <p:spPr>
          <a:xfrm>
            <a:off x="4201501" y="4384281"/>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0" name="乘號 169">
            <a:extLst>
              <a:ext uri="{FF2B5EF4-FFF2-40B4-BE49-F238E27FC236}">
                <a16:creationId xmlns:a16="http://schemas.microsoft.com/office/drawing/2014/main" id="{81281ED6-7297-1BCC-FE1D-F4D3E8800CE2}"/>
              </a:ext>
            </a:extLst>
          </p:cNvPr>
          <p:cNvSpPr>
            <a:spLocks noChangeAspect="1"/>
          </p:cNvSpPr>
          <p:nvPr/>
        </p:nvSpPr>
        <p:spPr>
          <a:xfrm>
            <a:off x="4178737" y="4240252"/>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1" name="乘號 170">
            <a:extLst>
              <a:ext uri="{FF2B5EF4-FFF2-40B4-BE49-F238E27FC236}">
                <a16:creationId xmlns:a16="http://schemas.microsoft.com/office/drawing/2014/main" id="{9C0B5BD4-7954-6B6D-DC2C-1D90515EB75C}"/>
              </a:ext>
            </a:extLst>
          </p:cNvPr>
          <p:cNvSpPr>
            <a:spLocks noChangeAspect="1"/>
          </p:cNvSpPr>
          <p:nvPr/>
        </p:nvSpPr>
        <p:spPr>
          <a:xfrm>
            <a:off x="3864536" y="423066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3" name="橢圓 172">
            <a:extLst>
              <a:ext uri="{FF2B5EF4-FFF2-40B4-BE49-F238E27FC236}">
                <a16:creationId xmlns:a16="http://schemas.microsoft.com/office/drawing/2014/main" id="{D6490F62-9645-6B2F-7F47-8BA5FB046044}"/>
              </a:ext>
            </a:extLst>
          </p:cNvPr>
          <p:cNvSpPr>
            <a:spLocks noChangeAspect="1"/>
          </p:cNvSpPr>
          <p:nvPr/>
        </p:nvSpPr>
        <p:spPr>
          <a:xfrm>
            <a:off x="1954975" y="2084316"/>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4" name="乘號 173">
            <a:extLst>
              <a:ext uri="{FF2B5EF4-FFF2-40B4-BE49-F238E27FC236}">
                <a16:creationId xmlns:a16="http://schemas.microsoft.com/office/drawing/2014/main" id="{4BFF2CC3-33FA-8515-8C4B-94554705D241}"/>
              </a:ext>
            </a:extLst>
          </p:cNvPr>
          <p:cNvSpPr>
            <a:spLocks noChangeAspect="1"/>
          </p:cNvSpPr>
          <p:nvPr/>
        </p:nvSpPr>
        <p:spPr>
          <a:xfrm>
            <a:off x="2783637" y="1841731"/>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5" name="橢圓 174">
            <a:extLst>
              <a:ext uri="{FF2B5EF4-FFF2-40B4-BE49-F238E27FC236}">
                <a16:creationId xmlns:a16="http://schemas.microsoft.com/office/drawing/2014/main" id="{E2368A4E-3837-35DB-BE51-CDFA7FFAA009}"/>
              </a:ext>
            </a:extLst>
          </p:cNvPr>
          <p:cNvSpPr>
            <a:spLocks noChangeAspect="1"/>
          </p:cNvSpPr>
          <p:nvPr/>
        </p:nvSpPr>
        <p:spPr>
          <a:xfrm>
            <a:off x="2808286" y="2135395"/>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aphicFrame>
        <p:nvGraphicFramePr>
          <p:cNvPr id="182" name="表格 181">
            <a:extLst>
              <a:ext uri="{FF2B5EF4-FFF2-40B4-BE49-F238E27FC236}">
                <a16:creationId xmlns:a16="http://schemas.microsoft.com/office/drawing/2014/main" id="{0170F993-7207-ABD7-3067-F75D831F42BF}"/>
              </a:ext>
            </a:extLst>
          </p:cNvPr>
          <p:cNvGraphicFramePr>
            <a:graphicFrameLocks noGrp="1"/>
          </p:cNvGraphicFramePr>
          <p:nvPr>
            <p:extLst>
              <p:ext uri="{D42A27DB-BD31-4B8C-83A1-F6EECF244321}">
                <p14:modId xmlns:p14="http://schemas.microsoft.com/office/powerpoint/2010/main" val="3802388558"/>
              </p:ext>
            </p:extLst>
          </p:nvPr>
        </p:nvGraphicFramePr>
        <p:xfrm>
          <a:off x="6189874" y="3669815"/>
          <a:ext cx="2095345" cy="97536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127347199"/>
                    </a:ext>
                  </a:extLst>
                </a:gridCol>
                <a:gridCol w="1887065">
                  <a:extLst>
                    <a:ext uri="{9D8B030D-6E8A-4147-A177-3AD203B41FA5}">
                      <a16:colId xmlns:a16="http://schemas.microsoft.com/office/drawing/2014/main" val="3565337516"/>
                    </a:ext>
                  </a:extLst>
                </a:gridCol>
              </a:tblGrid>
              <a:tr h="209960">
                <a:tc>
                  <a:txBody>
                    <a:bodyPr/>
                    <a:lstStyle/>
                    <a:p>
                      <a:endParaRPr lang="zh-TW" alt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000" dirty="0"/>
                        <a:t>good samples in old component</a:t>
                      </a:r>
                      <a:endParaRPr lang="zh-TW" alt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657244006"/>
                  </a:ext>
                </a:extLst>
              </a:tr>
              <a:tr h="209960">
                <a:tc>
                  <a:txBody>
                    <a:bodyPr/>
                    <a:lstStyle/>
                    <a:p>
                      <a:endParaRPr lang="zh-TW" altLang="en-US" sz="1000"/>
                    </a:p>
                  </a:txBody>
                  <a:tcPr>
                    <a:lnL w="12700" cap="flat" cmpd="sng" algn="ctr">
                      <a:solidFill>
                        <a:schemeClr val="tx1"/>
                      </a:solidFill>
                      <a:prstDash val="solid"/>
                      <a:round/>
                      <a:headEnd type="none" w="med" len="med"/>
                      <a:tailEnd type="none" w="med" len="med"/>
                    </a:lnL>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000" dirty="0"/>
                        <a:t>bad samples in old component</a:t>
                      </a:r>
                      <a:endParaRPr lang="zh-TW" altLang="en-US" sz="1000"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883942735"/>
                  </a:ext>
                </a:extLst>
              </a:tr>
              <a:tr h="209960">
                <a:tc>
                  <a:txBody>
                    <a:bodyPr/>
                    <a:lstStyle/>
                    <a:p>
                      <a:endParaRPr lang="zh-TW" altLang="en-US" sz="1000"/>
                    </a:p>
                  </a:txBody>
                  <a:tcPr>
                    <a:lnL w="12700" cap="flat" cmpd="sng" algn="ctr">
                      <a:solidFill>
                        <a:schemeClr val="tx1"/>
                      </a:solidFill>
                      <a:prstDash val="solid"/>
                      <a:round/>
                      <a:headEnd type="none" w="med" len="med"/>
                      <a:tailEnd type="none" w="med" len="med"/>
                    </a:lnL>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000" dirty="0"/>
                        <a:t>good samples in new component</a:t>
                      </a:r>
                      <a:endParaRPr lang="zh-TW" altLang="en-US" sz="1000"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14419993"/>
                  </a:ext>
                </a:extLst>
              </a:tr>
              <a:tr h="209960">
                <a:tc>
                  <a:txBody>
                    <a:bodyPr/>
                    <a:lstStyle/>
                    <a:p>
                      <a:endParaRPr lang="zh-TW" alt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000" dirty="0"/>
                        <a:t>bad samples in new component</a:t>
                      </a:r>
                      <a:endParaRPr lang="zh-TW" alt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2410420"/>
                  </a:ext>
                </a:extLst>
              </a:tr>
            </a:tbl>
          </a:graphicData>
        </a:graphic>
      </p:graphicFrame>
      <p:sp>
        <p:nvSpPr>
          <p:cNvPr id="188" name="乘號 187">
            <a:extLst>
              <a:ext uri="{FF2B5EF4-FFF2-40B4-BE49-F238E27FC236}">
                <a16:creationId xmlns:a16="http://schemas.microsoft.com/office/drawing/2014/main" id="{A3BA7B43-14DC-221B-551C-AC7634380A72}"/>
              </a:ext>
            </a:extLst>
          </p:cNvPr>
          <p:cNvSpPr>
            <a:spLocks noChangeAspect="1"/>
          </p:cNvSpPr>
          <p:nvPr/>
        </p:nvSpPr>
        <p:spPr>
          <a:xfrm>
            <a:off x="6251725" y="4002027"/>
            <a:ext cx="97200" cy="9720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9" name="橢圓 188">
            <a:extLst>
              <a:ext uri="{FF2B5EF4-FFF2-40B4-BE49-F238E27FC236}">
                <a16:creationId xmlns:a16="http://schemas.microsoft.com/office/drawing/2014/main" id="{61C85710-009C-49EF-11E3-E92FDC8C6BA5}"/>
              </a:ext>
            </a:extLst>
          </p:cNvPr>
          <p:cNvSpPr>
            <a:spLocks noChangeAspect="1"/>
          </p:cNvSpPr>
          <p:nvPr/>
        </p:nvSpPr>
        <p:spPr>
          <a:xfrm>
            <a:off x="6261874" y="3762128"/>
            <a:ext cx="72000" cy="72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0" name="橢圓 189">
            <a:extLst>
              <a:ext uri="{FF2B5EF4-FFF2-40B4-BE49-F238E27FC236}">
                <a16:creationId xmlns:a16="http://schemas.microsoft.com/office/drawing/2014/main" id="{75E8E4BE-1B05-95D3-C000-171DB5F177D8}"/>
              </a:ext>
            </a:extLst>
          </p:cNvPr>
          <p:cNvSpPr>
            <a:spLocks noChangeAspect="1"/>
          </p:cNvSpPr>
          <p:nvPr/>
        </p:nvSpPr>
        <p:spPr>
          <a:xfrm>
            <a:off x="6258904" y="4254909"/>
            <a:ext cx="72000" cy="7200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1" name="乘號 190">
            <a:extLst>
              <a:ext uri="{FF2B5EF4-FFF2-40B4-BE49-F238E27FC236}">
                <a16:creationId xmlns:a16="http://schemas.microsoft.com/office/drawing/2014/main" id="{066C9C53-B27A-2A2D-B786-9DF24C16BE31}"/>
              </a:ext>
            </a:extLst>
          </p:cNvPr>
          <p:cNvSpPr>
            <a:spLocks noChangeAspect="1"/>
          </p:cNvSpPr>
          <p:nvPr/>
        </p:nvSpPr>
        <p:spPr>
          <a:xfrm>
            <a:off x="6251725" y="4459845"/>
            <a:ext cx="97200" cy="97200"/>
          </a:xfrm>
          <a:prstGeom prst="mathMultiply">
            <a:avLst/>
          </a:prstGeom>
          <a:solidFill>
            <a:srgbClr val="FFAB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E6934643-06B5-75A1-044E-08A49A11C936}"/>
              </a:ext>
            </a:extLst>
          </p:cNvPr>
          <p:cNvSpPr txBox="1"/>
          <p:nvPr/>
        </p:nvSpPr>
        <p:spPr>
          <a:xfrm>
            <a:off x="3092335" y="548640"/>
            <a:ext cx="184731" cy="300082"/>
          </a:xfrm>
          <a:prstGeom prst="rect">
            <a:avLst/>
          </a:prstGeom>
          <a:noFill/>
        </p:spPr>
        <p:txBody>
          <a:bodyPr wrap="none" rtlCol="0">
            <a:spAutoFit/>
          </a:bodyPr>
          <a:lstStyle/>
          <a:p>
            <a:endParaRPr kumimoji="1" lang="zh-TW" altLang="en-US" dirty="0"/>
          </a:p>
        </p:txBody>
      </p:sp>
      <p:sp>
        <p:nvSpPr>
          <p:cNvPr id="4" name="投影片編號版面配置區 3">
            <a:extLst>
              <a:ext uri="{FF2B5EF4-FFF2-40B4-BE49-F238E27FC236}">
                <a16:creationId xmlns:a16="http://schemas.microsoft.com/office/drawing/2014/main" id="{F10E322F-287B-A91B-71A0-2FCB57D8D3EA}"/>
              </a:ext>
            </a:extLst>
          </p:cNvPr>
          <p:cNvSpPr>
            <a:spLocks noGrp="1"/>
          </p:cNvSpPr>
          <p:nvPr>
            <p:ph type="sldNum" sz="quarter" idx="12"/>
          </p:nvPr>
        </p:nvSpPr>
        <p:spPr/>
        <p:txBody>
          <a:bodyPr/>
          <a:lstStyle/>
          <a:p>
            <a:fld id="{EE3F9CDB-1F21-4789-A81E-8FEA25CE194B}" type="slidenum">
              <a:rPr lang="zh-CN" altLang="en-US" smtClean="0"/>
              <a:t>14</a:t>
            </a:fld>
            <a:endParaRPr lang="zh-CN" altLang="en-US"/>
          </a:p>
        </p:txBody>
      </p:sp>
    </p:spTree>
    <p:extLst>
      <p:ext uri="{BB962C8B-B14F-4D97-AF65-F5344CB8AC3E}">
        <p14:creationId xmlns:p14="http://schemas.microsoft.com/office/powerpoint/2010/main" val="323933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群組 50">
            <a:extLst>
              <a:ext uri="{FF2B5EF4-FFF2-40B4-BE49-F238E27FC236}">
                <a16:creationId xmlns:a16="http://schemas.microsoft.com/office/drawing/2014/main" id="{6DA7AD88-C6F2-EB8A-51B6-ED1F1DE838F1}"/>
              </a:ext>
            </a:extLst>
          </p:cNvPr>
          <p:cNvGrpSpPr/>
          <p:nvPr/>
        </p:nvGrpSpPr>
        <p:grpSpPr>
          <a:xfrm>
            <a:off x="811615" y="3157171"/>
            <a:ext cx="7225193" cy="1486166"/>
            <a:chOff x="3594100" y="9555629"/>
            <a:chExt cx="16994095" cy="3586738"/>
          </a:xfrm>
        </p:grpSpPr>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CF58FBD3-AA57-2873-EC2C-6C05E4B2E120}"/>
                    </a:ext>
                  </a:extLst>
                </p:cNvPr>
                <p:cNvSpPr>
                  <a:spLocks/>
                </p:cNvSpPr>
                <p:nvPr/>
              </p:nvSpPr>
              <p:spPr>
                <a:xfrm>
                  <a:off x="8164630" y="9643275"/>
                  <a:ext cx="2760379"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2" name="矩形 51">
                  <a:extLst>
                    <a:ext uri="{FF2B5EF4-FFF2-40B4-BE49-F238E27FC236}">
                      <a16:creationId xmlns:a16="http://schemas.microsoft.com/office/drawing/2014/main" id="{CF58FBD3-AA57-2873-EC2C-6C05E4B2E120}"/>
                    </a:ext>
                  </a:extLst>
                </p:cNvPr>
                <p:cNvSpPr>
                  <a:spLocks noRot="1" noChangeAspect="1" noMove="1" noResize="1" noEditPoints="1" noAdjustHandles="1" noChangeArrowheads="1" noChangeShapeType="1" noTextEdit="1"/>
                </p:cNvSpPr>
                <p:nvPr/>
              </p:nvSpPr>
              <p:spPr>
                <a:xfrm>
                  <a:off x="8164630" y="9643275"/>
                  <a:ext cx="2760379" cy="1303245"/>
                </a:xfrm>
                <a:prstGeom prst="rect">
                  <a:avLst/>
                </a:prstGeom>
                <a:blipFill>
                  <a:blip r:embed="rId3"/>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66169BA7-33B4-ED66-4CD9-798FC8AA3B43}"/>
                    </a:ext>
                  </a:extLst>
                </p:cNvPr>
                <p:cNvSpPr>
                  <a:spLocks noChangeAspect="1"/>
                </p:cNvSpPr>
                <p:nvPr/>
              </p:nvSpPr>
              <p:spPr>
                <a:xfrm>
                  <a:off x="8164632" y="11669162"/>
                  <a:ext cx="2756190"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3" name="矩形 52">
                  <a:extLst>
                    <a:ext uri="{FF2B5EF4-FFF2-40B4-BE49-F238E27FC236}">
                      <a16:creationId xmlns:a16="http://schemas.microsoft.com/office/drawing/2014/main" id="{66169BA7-33B4-ED66-4CD9-798FC8AA3B43}"/>
                    </a:ext>
                  </a:extLst>
                </p:cNvPr>
                <p:cNvSpPr>
                  <a:spLocks noRot="1" noChangeAspect="1" noMove="1" noResize="1" noEditPoints="1" noAdjustHandles="1" noChangeArrowheads="1" noChangeShapeType="1" noTextEdit="1"/>
                </p:cNvSpPr>
                <p:nvPr/>
              </p:nvSpPr>
              <p:spPr>
                <a:xfrm>
                  <a:off x="8164632" y="11669162"/>
                  <a:ext cx="2756190" cy="1303245"/>
                </a:xfrm>
                <a:prstGeom prst="rect">
                  <a:avLst/>
                </a:prstGeom>
                <a:blipFill>
                  <a:blip r:embed="rId4"/>
                  <a:stretch>
                    <a:fillRect l="-1075" r="-4301" b="-454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2E8B6252-FABD-B4DC-2F01-79DF68D828EC}"/>
                    </a:ext>
                  </a:extLst>
                </p:cNvPr>
                <p:cNvSpPr>
                  <a:spLocks noChangeAspect="1"/>
                </p:cNvSpPr>
                <p:nvPr/>
              </p:nvSpPr>
              <p:spPr>
                <a:xfrm>
                  <a:off x="4430079" y="10467717"/>
                  <a:ext cx="2880000" cy="1623003"/>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4" name="矩形 53">
                  <a:extLst>
                    <a:ext uri="{FF2B5EF4-FFF2-40B4-BE49-F238E27FC236}">
                      <a16:creationId xmlns:a16="http://schemas.microsoft.com/office/drawing/2014/main" id="{2E8B6252-FABD-B4DC-2F01-79DF68D828EC}"/>
                    </a:ext>
                  </a:extLst>
                </p:cNvPr>
                <p:cNvSpPr>
                  <a:spLocks noRot="1" noChangeAspect="1" noMove="1" noResize="1" noEditPoints="1" noAdjustHandles="1" noChangeArrowheads="1" noChangeShapeType="1" noTextEdit="1"/>
                </p:cNvSpPr>
                <p:nvPr/>
              </p:nvSpPr>
              <p:spPr>
                <a:xfrm>
                  <a:off x="4430079" y="10467717"/>
                  <a:ext cx="2880000" cy="1623003"/>
                </a:xfrm>
                <a:prstGeom prst="rect">
                  <a:avLst/>
                </a:prstGeom>
                <a:blipFill>
                  <a:blip r:embed="rId5"/>
                  <a:stretch>
                    <a:fillRect b="-1818"/>
                  </a:stretch>
                </a:blipFill>
                <a:ln w="12700" cap="flat">
                  <a:solidFill>
                    <a:srgbClr val="00A2FF"/>
                  </a:solidFill>
                  <a:miter lim="400000"/>
                </a:ln>
                <a:effectLst/>
              </p:spPr>
              <p:txBody>
                <a:bodyPr/>
                <a:lstStyle/>
                <a:p>
                  <a:r>
                    <a:rPr lang="zh-TW" altLang="en-US">
                      <a:noFill/>
                    </a:rPr>
                    <a:t> </a:t>
                  </a:r>
                </a:p>
              </p:txBody>
            </p:sp>
          </mc:Fallback>
        </mc:AlternateContent>
        <p:sp>
          <p:nvSpPr>
            <p:cNvPr id="55" name="矩形 54">
              <a:extLst>
                <a:ext uri="{FF2B5EF4-FFF2-40B4-BE49-F238E27FC236}">
                  <a16:creationId xmlns:a16="http://schemas.microsoft.com/office/drawing/2014/main" id="{2062FFB1-FABA-892E-0D73-FF715FB8C1AC}"/>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56" name="矩形 55">
              <a:extLst>
                <a:ext uri="{FF2B5EF4-FFF2-40B4-BE49-F238E27FC236}">
                  <a16:creationId xmlns:a16="http://schemas.microsoft.com/office/drawing/2014/main" id="{8793974B-E66A-1102-B9B9-FE068E2EEE9C}"/>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7076781-9E9A-9C24-CF91-4CAA8E6D9554}"/>
                    </a:ext>
                  </a:extLst>
                </p:cNvPr>
                <p:cNvSpPr>
                  <a:spLocks/>
                </p:cNvSpPr>
                <p:nvPr/>
              </p:nvSpPr>
              <p:spPr>
                <a:xfrm>
                  <a:off x="17155804" y="9555629"/>
                  <a:ext cx="2520001" cy="3475321"/>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latin typeface="Helvetica Neue Medium"/>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p:txBody>
            </p:sp>
          </mc:Choice>
          <mc:Fallback xmlns="">
            <p:sp>
              <p:nvSpPr>
                <p:cNvPr id="57" name="矩形 56">
                  <a:extLst>
                    <a:ext uri="{FF2B5EF4-FFF2-40B4-BE49-F238E27FC236}">
                      <a16:creationId xmlns:a16="http://schemas.microsoft.com/office/drawing/2014/main" id="{C7076781-9E9A-9C24-CF91-4CAA8E6D9554}"/>
                    </a:ext>
                  </a:extLst>
                </p:cNvPr>
                <p:cNvSpPr>
                  <a:spLocks noRot="1" noChangeAspect="1" noMove="1" noResize="1" noEditPoints="1" noAdjustHandles="1" noChangeArrowheads="1" noChangeShapeType="1" noTextEdit="1"/>
                </p:cNvSpPr>
                <p:nvPr/>
              </p:nvSpPr>
              <p:spPr>
                <a:xfrm>
                  <a:off x="17155804" y="9555629"/>
                  <a:ext cx="2520001" cy="347532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p:cxnSp>
          <p:nvCxnSpPr>
            <p:cNvPr id="58" name="肘形接點 57">
              <a:extLst>
                <a:ext uri="{FF2B5EF4-FFF2-40B4-BE49-F238E27FC236}">
                  <a16:creationId xmlns:a16="http://schemas.microsoft.com/office/drawing/2014/main" id="{B5FDA470-9EDA-F329-846A-96F9EBB917C4}"/>
                </a:ext>
              </a:extLst>
            </p:cNvPr>
            <p:cNvCxnSpPr>
              <a:cxnSpLocks/>
              <a:stCxn id="54" idx="3"/>
              <a:endCxn id="52" idx="1"/>
            </p:cNvCxnSpPr>
            <p:nvPr/>
          </p:nvCxnSpPr>
          <p:spPr>
            <a:xfrm flipV="1">
              <a:off x="7310079" y="10294897"/>
              <a:ext cx="854551" cy="984322"/>
            </a:xfrm>
            <a:prstGeom prst="bentConnector3">
              <a:avLst>
                <a:gd name="adj1" fmla="val 50000"/>
              </a:avLst>
            </a:prstGeom>
            <a:noFill/>
            <a:ln w="25400" cap="flat">
              <a:solidFill>
                <a:srgbClr val="000000"/>
              </a:solidFill>
              <a:prstDash val="solid"/>
              <a:miter lim="400000"/>
              <a:tailEnd type="triangle"/>
            </a:ln>
            <a:effectLst/>
            <a:sp3d/>
          </p:spPr>
        </p:cxnSp>
        <p:cxnSp>
          <p:nvCxnSpPr>
            <p:cNvPr id="59" name="肘形接點 58">
              <a:extLst>
                <a:ext uri="{FF2B5EF4-FFF2-40B4-BE49-F238E27FC236}">
                  <a16:creationId xmlns:a16="http://schemas.microsoft.com/office/drawing/2014/main" id="{B1811B38-99B9-1785-42E8-D25960BD2094}"/>
                </a:ext>
              </a:extLst>
            </p:cNvPr>
            <p:cNvCxnSpPr>
              <a:cxnSpLocks/>
              <a:stCxn id="54" idx="3"/>
              <a:endCxn id="53" idx="1"/>
            </p:cNvCxnSpPr>
            <p:nvPr/>
          </p:nvCxnSpPr>
          <p:spPr>
            <a:xfrm>
              <a:off x="7310079" y="11279219"/>
              <a:ext cx="854553" cy="1041566"/>
            </a:xfrm>
            <a:prstGeom prst="bentConnector3">
              <a:avLst>
                <a:gd name="adj1" fmla="val 50000"/>
              </a:avLst>
            </a:prstGeom>
            <a:noFill/>
            <a:ln w="25400" cap="flat">
              <a:solidFill>
                <a:srgbClr val="000000"/>
              </a:solidFill>
              <a:prstDash val="solid"/>
              <a:miter lim="400000"/>
              <a:tailEnd type="triangle"/>
            </a:ln>
            <a:effectLst/>
            <a:sp3d/>
          </p:spPr>
        </p:cxnSp>
        <p:cxnSp>
          <p:nvCxnSpPr>
            <p:cNvPr id="60" name="肘形接點 59">
              <a:extLst>
                <a:ext uri="{FF2B5EF4-FFF2-40B4-BE49-F238E27FC236}">
                  <a16:creationId xmlns:a16="http://schemas.microsoft.com/office/drawing/2014/main" id="{F97BFFDC-F683-4BD1-74B1-A7569B91AFCF}"/>
                </a:ext>
              </a:extLst>
            </p:cNvPr>
            <p:cNvCxnSpPr>
              <a:cxnSpLocks/>
            </p:cNvCxnSpPr>
            <p:nvPr/>
          </p:nvCxnSpPr>
          <p:spPr>
            <a:xfrm rot="16200000" flipH="1">
              <a:off x="14727110" y="10754038"/>
              <a:ext cx="807867" cy="807328"/>
            </a:xfrm>
            <a:prstGeom prst="bentConnector3">
              <a:avLst>
                <a:gd name="adj1" fmla="val -1310"/>
              </a:avLst>
            </a:prstGeom>
            <a:noFill/>
            <a:ln w="25400" cap="flat">
              <a:solidFill>
                <a:srgbClr val="000000"/>
              </a:solidFill>
              <a:prstDash val="solid"/>
              <a:miter lim="400000"/>
              <a:tailEnd type="triangle"/>
            </a:ln>
            <a:effectLst/>
            <a:sp3d/>
          </p:spPr>
        </p:cxnSp>
        <p:cxnSp>
          <p:nvCxnSpPr>
            <p:cNvPr id="61" name="直線箭頭接點 60">
              <a:extLst>
                <a:ext uri="{FF2B5EF4-FFF2-40B4-BE49-F238E27FC236}">
                  <a16:creationId xmlns:a16="http://schemas.microsoft.com/office/drawing/2014/main" id="{0B343F37-97F9-CCD0-4E0D-ED46C5D6A593}"/>
                </a:ext>
              </a:extLst>
            </p:cNvPr>
            <p:cNvCxnSpPr>
              <a:stCxn id="53" idx="3"/>
              <a:endCxn id="55" idx="1"/>
            </p:cNvCxnSpPr>
            <p:nvPr/>
          </p:nvCxnSpPr>
          <p:spPr>
            <a:xfrm>
              <a:off x="10920822" y="12320784"/>
              <a:ext cx="1050146" cy="29270"/>
            </a:xfrm>
            <a:prstGeom prst="straightConnector1">
              <a:avLst/>
            </a:prstGeom>
            <a:noFill/>
            <a:ln w="25400" cap="flat">
              <a:solidFill>
                <a:srgbClr val="000000"/>
              </a:solidFill>
              <a:prstDash val="solid"/>
              <a:miter lim="400000"/>
              <a:tailEnd type="triangle"/>
            </a:ln>
            <a:effectLst/>
            <a:sp3d/>
          </p:spPr>
        </p:cxnSp>
        <p:cxnSp>
          <p:nvCxnSpPr>
            <p:cNvPr id="62" name="直線箭頭接點 61">
              <a:extLst>
                <a:ext uri="{FF2B5EF4-FFF2-40B4-BE49-F238E27FC236}">
                  <a16:creationId xmlns:a16="http://schemas.microsoft.com/office/drawing/2014/main" id="{7D5263E9-1078-0277-512E-8E82635EA7EA}"/>
                </a:ext>
              </a:extLst>
            </p:cNvPr>
            <p:cNvCxnSpPr/>
            <p:nvPr/>
          </p:nvCxnSpPr>
          <p:spPr>
            <a:xfrm>
              <a:off x="13770968" y="12350054"/>
              <a:ext cx="853136" cy="0"/>
            </a:xfrm>
            <a:prstGeom prst="straightConnector1">
              <a:avLst/>
            </a:prstGeom>
            <a:noFill/>
            <a:ln w="25400" cap="flat">
              <a:solidFill>
                <a:srgbClr val="000000"/>
              </a:solidFill>
              <a:prstDash val="solid"/>
              <a:miter lim="400000"/>
              <a:tailEnd type="triangle"/>
            </a:ln>
            <a:effectLst/>
            <a:sp3d/>
          </p:spPr>
        </p:cxnSp>
        <p:cxnSp>
          <p:nvCxnSpPr>
            <p:cNvPr id="63" name="直線箭頭接點 62">
              <a:extLst>
                <a:ext uri="{FF2B5EF4-FFF2-40B4-BE49-F238E27FC236}">
                  <a16:creationId xmlns:a16="http://schemas.microsoft.com/office/drawing/2014/main" id="{1B281D3F-2F72-529C-8E54-22C1DA6CB01D}"/>
                </a:ext>
              </a:extLst>
            </p:cNvPr>
            <p:cNvCxnSpPr>
              <a:cxnSpLocks/>
              <a:stCxn id="52" idx="3"/>
            </p:cNvCxnSpPr>
            <p:nvPr/>
          </p:nvCxnSpPr>
          <p:spPr>
            <a:xfrm flipV="1">
              <a:off x="10925009" y="10257390"/>
              <a:ext cx="6213640" cy="37507"/>
            </a:xfrm>
            <a:prstGeom prst="straightConnector1">
              <a:avLst/>
            </a:prstGeom>
            <a:noFill/>
            <a:ln w="25400" cap="flat">
              <a:solidFill>
                <a:srgbClr val="000000"/>
              </a:solidFill>
              <a:prstDash val="solid"/>
              <a:miter lim="400000"/>
              <a:tailEnd type="triangle"/>
            </a:ln>
            <a:effectLst/>
            <a:sp3d/>
          </p:spPr>
        </p:cxnSp>
        <p:cxnSp>
          <p:nvCxnSpPr>
            <p:cNvPr id="64" name="直線箭頭接點 63">
              <a:extLst>
                <a:ext uri="{FF2B5EF4-FFF2-40B4-BE49-F238E27FC236}">
                  <a16:creationId xmlns:a16="http://schemas.microsoft.com/office/drawing/2014/main" id="{8C5CEBBD-8518-611C-34F6-DFF1E3250555}"/>
                </a:ext>
              </a:extLst>
            </p:cNvPr>
            <p:cNvCxnSpPr>
              <a:cxnSpLocks/>
            </p:cNvCxnSpPr>
            <p:nvPr/>
          </p:nvCxnSpPr>
          <p:spPr>
            <a:xfrm>
              <a:off x="16434708" y="12350054"/>
              <a:ext cx="710492" cy="0"/>
            </a:xfrm>
            <a:prstGeom prst="straightConnector1">
              <a:avLst/>
            </a:prstGeom>
            <a:noFill/>
            <a:ln w="25400" cap="flat">
              <a:solidFill>
                <a:srgbClr val="000000"/>
              </a:solidFill>
              <a:prstDash val="solid"/>
              <a:miter lim="400000"/>
              <a:tailEnd type="triangle"/>
            </a:ln>
            <a:effectLst/>
            <a:sp3d/>
          </p:spPr>
        </p:cxnSp>
        <p:cxnSp>
          <p:nvCxnSpPr>
            <p:cNvPr id="65" name="直線箭頭接點 64">
              <a:extLst>
                <a:ext uri="{FF2B5EF4-FFF2-40B4-BE49-F238E27FC236}">
                  <a16:creationId xmlns:a16="http://schemas.microsoft.com/office/drawing/2014/main" id="{32A72CA7-BB67-BC6A-219B-2EC705FB0F65}"/>
                </a:ext>
              </a:extLst>
            </p:cNvPr>
            <p:cNvCxnSpPr/>
            <p:nvPr/>
          </p:nvCxnSpPr>
          <p:spPr>
            <a:xfrm>
              <a:off x="19675804" y="11279218"/>
              <a:ext cx="853136" cy="0"/>
            </a:xfrm>
            <a:prstGeom prst="straightConnector1">
              <a:avLst/>
            </a:prstGeom>
            <a:noFill/>
            <a:ln w="254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1B0291F5-D8CA-0A39-BC4D-00B109591F0F}"/>
                    </a:ext>
                  </a:extLst>
                </p:cNvPr>
                <p:cNvSpPr txBox="1"/>
                <p:nvPr/>
              </p:nvSpPr>
              <p:spPr>
                <a:xfrm>
                  <a:off x="13499852" y="9556502"/>
                  <a:ext cx="895234" cy="63539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66" name="文字方塊 65">
                  <a:extLst>
                    <a:ext uri="{FF2B5EF4-FFF2-40B4-BE49-F238E27FC236}">
                      <a16:creationId xmlns:a16="http://schemas.microsoft.com/office/drawing/2014/main" id="{1B0291F5-D8CA-0A39-BC4D-00B109591F0F}"/>
                    </a:ext>
                  </a:extLst>
                </p:cNvPr>
                <p:cNvSpPr txBox="1">
                  <a:spLocks noRot="1" noChangeAspect="1" noMove="1" noResize="1" noEditPoints="1" noAdjustHandles="1" noChangeArrowheads="1" noChangeShapeType="1" noTextEdit="1"/>
                </p:cNvSpPr>
                <p:nvPr/>
              </p:nvSpPr>
              <p:spPr>
                <a:xfrm>
                  <a:off x="13499852" y="9556502"/>
                  <a:ext cx="895234" cy="635397"/>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D2F8A403-B34E-B290-1AA3-67798101A1C0}"/>
                    </a:ext>
                  </a:extLst>
                </p:cNvPr>
                <p:cNvSpPr txBox="1"/>
                <p:nvPr/>
              </p:nvSpPr>
              <p:spPr>
                <a:xfrm>
                  <a:off x="16396470" y="12440798"/>
                  <a:ext cx="895234" cy="6360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67" name="文字方塊 66">
                  <a:extLst>
                    <a:ext uri="{FF2B5EF4-FFF2-40B4-BE49-F238E27FC236}">
                      <a16:creationId xmlns:a16="http://schemas.microsoft.com/office/drawing/2014/main" id="{D2F8A403-B34E-B290-1AA3-67798101A1C0}"/>
                    </a:ext>
                  </a:extLst>
                </p:cNvPr>
                <p:cNvSpPr txBox="1">
                  <a:spLocks noRot="1" noChangeAspect="1" noMove="1" noResize="1" noEditPoints="1" noAdjustHandles="1" noChangeArrowheads="1" noChangeShapeType="1" noTextEdit="1"/>
                </p:cNvSpPr>
                <p:nvPr/>
              </p:nvSpPr>
              <p:spPr>
                <a:xfrm>
                  <a:off x="16396470" y="12440798"/>
                  <a:ext cx="895234" cy="636017"/>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A2B86B33-A129-CAB7-5FF5-01C239353936}"/>
                    </a:ext>
                  </a:extLst>
                </p:cNvPr>
                <p:cNvSpPr txBox="1"/>
                <p:nvPr/>
              </p:nvSpPr>
              <p:spPr>
                <a:xfrm>
                  <a:off x="13976217" y="12401032"/>
                  <a:ext cx="708072" cy="715556"/>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68" name="文字方塊 67">
                  <a:extLst>
                    <a:ext uri="{FF2B5EF4-FFF2-40B4-BE49-F238E27FC236}">
                      <a16:creationId xmlns:a16="http://schemas.microsoft.com/office/drawing/2014/main" id="{A2B86B33-A129-CAB7-5FF5-01C239353936}"/>
                    </a:ext>
                  </a:extLst>
                </p:cNvPr>
                <p:cNvSpPr txBox="1">
                  <a:spLocks noRot="1" noChangeAspect="1" noMove="1" noResize="1" noEditPoints="1" noAdjustHandles="1" noChangeArrowheads="1" noChangeShapeType="1" noTextEdit="1"/>
                </p:cNvSpPr>
                <p:nvPr/>
              </p:nvSpPr>
              <p:spPr>
                <a:xfrm>
                  <a:off x="13976217" y="12401032"/>
                  <a:ext cx="708072" cy="715556"/>
                </a:xfrm>
                <a:prstGeom prst="rect">
                  <a:avLst/>
                </a:prstGeom>
                <a:blipFill>
                  <a:blip r:embed="rId9"/>
                  <a:stretch>
                    <a:fillRect b="-166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45696A2-558C-01E8-3889-B6BB1503F09A}"/>
                    </a:ext>
                  </a:extLst>
                </p:cNvPr>
                <p:cNvSpPr txBox="1"/>
                <p:nvPr/>
              </p:nvSpPr>
              <p:spPr>
                <a:xfrm>
                  <a:off x="11055233" y="12394072"/>
                  <a:ext cx="1004878"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69" name="文字方塊 68">
                  <a:extLst>
                    <a:ext uri="{FF2B5EF4-FFF2-40B4-BE49-F238E27FC236}">
                      <a16:creationId xmlns:a16="http://schemas.microsoft.com/office/drawing/2014/main" id="{245696A2-558C-01E8-3889-B6BB1503F09A}"/>
                    </a:ext>
                  </a:extLst>
                </p:cNvPr>
                <p:cNvSpPr txBox="1">
                  <a:spLocks noRot="1" noChangeAspect="1" noMove="1" noResize="1" noEditPoints="1" noAdjustHandles="1" noChangeArrowheads="1" noChangeShapeType="1" noTextEdit="1"/>
                </p:cNvSpPr>
                <p:nvPr/>
              </p:nvSpPr>
              <p:spPr>
                <a:xfrm>
                  <a:off x="11055233" y="12394072"/>
                  <a:ext cx="1004878" cy="614661"/>
                </a:xfrm>
                <a:prstGeom prst="rect">
                  <a:avLst/>
                </a:prstGeom>
                <a:blipFill>
                  <a:blip r:embed="rId10"/>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39747DB8-EF89-E560-C0A8-1EEB6531119A}"/>
                    </a:ext>
                  </a:extLst>
                </p:cNvPr>
                <p:cNvSpPr txBox="1"/>
                <p:nvPr/>
              </p:nvSpPr>
              <p:spPr>
                <a:xfrm>
                  <a:off x="7067078" y="10703946"/>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70" name="文字方塊 69">
                  <a:extLst>
                    <a:ext uri="{FF2B5EF4-FFF2-40B4-BE49-F238E27FC236}">
                      <a16:creationId xmlns:a16="http://schemas.microsoft.com/office/drawing/2014/main" id="{39747DB8-EF89-E560-C0A8-1EEB6531119A}"/>
                    </a:ext>
                  </a:extLst>
                </p:cNvPr>
                <p:cNvSpPr txBox="1">
                  <a:spLocks noRot="1" noChangeAspect="1" noMove="1" noResize="1" noEditPoints="1" noAdjustHandles="1" noChangeArrowheads="1" noChangeShapeType="1" noTextEdit="1"/>
                </p:cNvSpPr>
                <p:nvPr/>
              </p:nvSpPr>
              <p:spPr>
                <a:xfrm>
                  <a:off x="7067078" y="10703946"/>
                  <a:ext cx="853135" cy="715556"/>
                </a:xfrm>
                <a:prstGeom prst="rect">
                  <a:avLst/>
                </a:prstGeom>
                <a:blipFill>
                  <a:blip r:embed="rId11"/>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64AF606E-C5A4-A06F-94E9-A7FE9DA1E996}"/>
                    </a:ext>
                  </a:extLst>
                </p:cNvPr>
                <p:cNvSpPr txBox="1"/>
                <p:nvPr/>
              </p:nvSpPr>
              <p:spPr>
                <a:xfrm>
                  <a:off x="15679333" y="10720674"/>
                  <a:ext cx="1165493" cy="6832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71" name="文字方塊 70">
                  <a:extLst>
                    <a:ext uri="{FF2B5EF4-FFF2-40B4-BE49-F238E27FC236}">
                      <a16:creationId xmlns:a16="http://schemas.microsoft.com/office/drawing/2014/main" id="{64AF606E-C5A4-A06F-94E9-A7FE9DA1E996}"/>
                    </a:ext>
                  </a:extLst>
                </p:cNvPr>
                <p:cNvSpPr txBox="1">
                  <a:spLocks noRot="1" noChangeAspect="1" noMove="1" noResize="1" noEditPoints="1" noAdjustHandles="1" noChangeArrowheads="1" noChangeShapeType="1" noTextEdit="1"/>
                </p:cNvSpPr>
                <p:nvPr/>
              </p:nvSpPr>
              <p:spPr>
                <a:xfrm>
                  <a:off x="15679333" y="10720674"/>
                  <a:ext cx="1165493" cy="683217"/>
                </a:xfrm>
                <a:prstGeom prst="rect">
                  <a:avLst/>
                </a:prstGeom>
                <a:blipFill>
                  <a:blip r:embed="rId12"/>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37CE1DEA-336C-7384-7830-4B5AA6D3409F}"/>
                    </a:ext>
                  </a:extLst>
                </p:cNvPr>
                <p:cNvSpPr txBox="1"/>
                <p:nvPr/>
              </p:nvSpPr>
              <p:spPr>
                <a:xfrm>
                  <a:off x="19692961" y="10645950"/>
                  <a:ext cx="895234" cy="61899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72" name="文字方塊 71">
                  <a:extLst>
                    <a:ext uri="{FF2B5EF4-FFF2-40B4-BE49-F238E27FC236}">
                      <a16:creationId xmlns:a16="http://schemas.microsoft.com/office/drawing/2014/main" id="{37CE1DEA-336C-7384-7830-4B5AA6D3409F}"/>
                    </a:ext>
                  </a:extLst>
                </p:cNvPr>
                <p:cNvSpPr txBox="1">
                  <a:spLocks noRot="1" noChangeAspect="1" noMove="1" noResize="1" noEditPoints="1" noAdjustHandles="1" noChangeArrowheads="1" noChangeShapeType="1" noTextEdit="1"/>
                </p:cNvSpPr>
                <p:nvPr/>
              </p:nvSpPr>
              <p:spPr>
                <a:xfrm>
                  <a:off x="19692961" y="10645950"/>
                  <a:ext cx="895234" cy="618993"/>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73" name="直線箭頭接點 72">
              <a:extLst>
                <a:ext uri="{FF2B5EF4-FFF2-40B4-BE49-F238E27FC236}">
                  <a16:creationId xmlns:a16="http://schemas.microsoft.com/office/drawing/2014/main" id="{6064680B-2DAB-E897-C668-F18ABD60BBE5}"/>
                </a:ext>
              </a:extLst>
            </p:cNvPr>
            <p:cNvCxnSpPr>
              <a:cxnSpLocks/>
            </p:cNvCxnSpPr>
            <p:nvPr/>
          </p:nvCxnSpPr>
          <p:spPr>
            <a:xfrm>
              <a:off x="3719587" y="11300870"/>
              <a:ext cx="710492" cy="0"/>
            </a:xfrm>
            <a:prstGeom prst="straightConnector1">
              <a:avLst/>
            </a:prstGeom>
            <a:noFill/>
            <a:ln w="254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53F9E893-0D93-8427-786E-CA4BEDF12DC7}"/>
                    </a:ext>
                  </a:extLst>
                </p:cNvPr>
                <p:cNvSpPr txBox="1"/>
                <p:nvPr/>
              </p:nvSpPr>
              <p:spPr>
                <a:xfrm>
                  <a:off x="3594100" y="10670368"/>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74" name="文字方塊 73">
                  <a:extLst>
                    <a:ext uri="{FF2B5EF4-FFF2-40B4-BE49-F238E27FC236}">
                      <a16:creationId xmlns:a16="http://schemas.microsoft.com/office/drawing/2014/main" id="{53F9E893-0D93-8427-786E-CA4BEDF12DC7}"/>
                    </a:ext>
                  </a:extLst>
                </p:cNvPr>
                <p:cNvSpPr txBox="1">
                  <a:spLocks noRot="1" noChangeAspect="1" noMove="1" noResize="1" noEditPoints="1" noAdjustHandles="1" noChangeArrowheads="1" noChangeShapeType="1" noTextEdit="1"/>
                </p:cNvSpPr>
                <p:nvPr/>
              </p:nvSpPr>
              <p:spPr>
                <a:xfrm>
                  <a:off x="3594100" y="10670368"/>
                  <a:ext cx="853135" cy="715556"/>
                </a:xfrm>
                <a:prstGeom prst="rect">
                  <a:avLst/>
                </a:prstGeom>
                <a:blipFill>
                  <a:blip r:embed="rId14"/>
                  <a:stretch>
                    <a:fillRect b="-12500"/>
                  </a:stretch>
                </a:blipFill>
                <a:ln w="12700" cap="flat">
                  <a:noFill/>
                  <a:miter lim="400000"/>
                </a:ln>
                <a:effectLst/>
              </p:spPr>
              <p:txBody>
                <a:bodyPr/>
                <a:lstStyle/>
                <a:p>
                  <a:r>
                    <a:rPr lang="zh-TW" altLang="en-US">
                      <a:noFill/>
                    </a:rPr>
                    <a:t> </a:t>
                  </a:r>
                </a:p>
              </p:txBody>
            </p:sp>
          </mc:Fallback>
        </mc:AlternateContent>
      </p:grpSp>
      <p:sp>
        <p:nvSpPr>
          <p:cNvPr id="2" name="矩形 1">
            <a:extLst>
              <a:ext uri="{FF2B5EF4-FFF2-40B4-BE49-F238E27FC236}">
                <a16:creationId xmlns:a16="http://schemas.microsoft.com/office/drawing/2014/main" id="{6EF4972D-65D0-93C0-85D6-ADB012E5BF4B}"/>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Related Work</a:t>
            </a:r>
            <a:endParaRPr lang="zh-CN" altLang="en-US" sz="1800" dirty="0">
              <a:solidFill>
                <a:schemeClr val="accent1"/>
              </a:solidFill>
              <a:latin typeface="+mj-ea"/>
              <a:ea typeface="+mj-ea"/>
            </a:endParaRPr>
          </a:p>
          <a:p>
            <a:pPr marL="7938">
              <a:defRPr/>
            </a:pPr>
            <a:r>
              <a:rPr kumimoji="1" lang="en-US" altLang="zh-TW" sz="1400" dirty="0"/>
              <a:t>Previously proposed GPCE-Hybrid model(gaussian process and cross entropy hybrid model)</a:t>
            </a:r>
            <a:endParaRPr lang="en" altLang="zh-TW" sz="1400" dirty="0">
              <a:solidFill>
                <a:srgbClr val="292C1F"/>
              </a:solidFill>
              <a:effectLst/>
              <a:latin typeface="+mn-ea"/>
            </a:endParaRPr>
          </a:p>
        </p:txBody>
      </p:sp>
      <mc:AlternateContent xmlns:mc="http://schemas.openxmlformats.org/markup-compatibility/2006">
        <mc:Choice xmlns:a14="http://schemas.microsoft.com/office/drawing/2010/main" Requires="a14">
          <p:sp>
            <p:nvSpPr>
              <p:cNvPr id="82" name="文字方塊 81">
                <a:extLst>
                  <a:ext uri="{FF2B5EF4-FFF2-40B4-BE49-F238E27FC236}">
                    <a16:creationId xmlns:a16="http://schemas.microsoft.com/office/drawing/2014/main" id="{3DF5105F-CFA2-2809-1CF2-87B6518DAC3B}"/>
                  </a:ext>
                </a:extLst>
              </p:cNvPr>
              <p:cNvSpPr txBox="1"/>
              <p:nvPr/>
            </p:nvSpPr>
            <p:spPr>
              <a:xfrm>
                <a:off x="260122" y="801416"/>
                <a:ext cx="8613240" cy="2181751"/>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zh-TW" sz="1200" dirty="0">
                    <a:solidFill>
                      <a:prstClr val="black"/>
                    </a:solidFill>
                  </a:rPr>
                  <a:t>Feature extractor </a:t>
                </a: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1" i="1">
                            <a:latin typeface="Cambria Math" panose="02040503050406030204" pitchFamily="18" charset="0"/>
                          </a:rPr>
                          <m:t>𝜽</m:t>
                        </m:r>
                      </m:sub>
                    </m:sSub>
                  </m:oMath>
                </a14:m>
                <a:r>
                  <a:rPr lang="zh-TW" altLang="en-US" sz="1200" b="1" dirty="0"/>
                  <a:t> </a:t>
                </a:r>
                <a:r>
                  <a:rPr lang="en-US" altLang="zh-TW" sz="1200" dirty="0"/>
                  <a:t>: </a:t>
                </a:r>
                <a:r>
                  <a:rPr lang="en-US" altLang="zh-TW" sz="1200" dirty="0">
                    <a:solidFill>
                      <a:prstClr val="black"/>
                    </a:solidFill>
                  </a:rPr>
                  <a:t>MobileNetV3 Large Backbone (Pre-training on ImageNet) for feature extraction.</a:t>
                </a:r>
                <a:r>
                  <a:rPr lang="zh-TW" altLang="en-US" sz="1200" dirty="0">
                    <a:solidFill>
                      <a:prstClr val="black"/>
                    </a:solidFill>
                  </a:rPr>
                  <a:t> </a:t>
                </a:r>
                <a:r>
                  <a:rPr lang="en-US" altLang="zh-TW" sz="1200" dirty="0">
                    <a:solidFill>
                      <a:prstClr val="black"/>
                    </a:solidFill>
                  </a:rPr>
                  <a:t>(Output:</a:t>
                </a:r>
                <a:r>
                  <a:rPr lang="en-US" altLang="zh-TW" sz="1200" dirty="0"/>
                  <a:t> </a:t>
                </a:r>
                <a14:m>
                  <m:oMath xmlns:m="http://schemas.openxmlformats.org/officeDocument/2006/math">
                    <m:r>
                      <a:rPr lang="en-US" altLang="zh-TW" sz="1200" b="0" i="1" dirty="0" smtClean="0">
                        <a:solidFill>
                          <a:prstClr val="black"/>
                        </a:solidFill>
                        <a:latin typeface="Cambria Math" panose="02040503050406030204" pitchFamily="18" charset="0"/>
                      </a:rPr>
                      <m:t>𝑧</m:t>
                    </m:r>
                  </m:oMath>
                </a14:m>
                <a:r>
                  <a:rPr lang="en-US" altLang="zh-TW" sz="1200" dirty="0">
                    <a:solidFill>
                      <a:prstClr val="black"/>
                    </a:solidFill>
                  </a:rPr>
                  <a:t>)</a:t>
                </a:r>
              </a:p>
              <a:p>
                <a:pPr marL="228600" indent="-228600">
                  <a:lnSpc>
                    <a:spcPct val="150000"/>
                  </a:lnSpc>
                  <a:buFont typeface="Arial" panose="020B0604020202020204" pitchFamily="34" charset="0"/>
                  <a:buChar char="•"/>
                </a:pPr>
                <a:r>
                  <a:rPr lang="en-US" altLang="zh-TW" sz="1200" dirty="0">
                    <a:solidFill>
                      <a:prstClr val="black"/>
                    </a:solidFill>
                  </a:rPr>
                  <a:t>Embedding feature </a:t>
                </a:r>
                <a14:m>
                  <m:oMath xmlns:m="http://schemas.openxmlformats.org/officeDocument/2006/math">
                    <m:r>
                      <a:rPr lang="en-US" altLang="zh-TW" sz="1200" b="1" i="1">
                        <a:solidFill>
                          <a:prstClr val="black"/>
                        </a:solidFill>
                        <a:latin typeface="Cambria Math" panose="02040503050406030204" pitchFamily="18" charset="0"/>
                      </a:rPr>
                      <m:t>𝐳</m:t>
                    </m:r>
                  </m:oMath>
                </a14:m>
                <a:r>
                  <a:rPr lang="en-US" altLang="zh-TW" sz="1200" dirty="0"/>
                  <a:t> : </a:t>
                </a:r>
                <a14:m>
                  <m:oMath xmlns:m="http://schemas.openxmlformats.org/officeDocument/2006/math">
                    <m:r>
                      <a:rPr lang="en-US" altLang="zh-TW" sz="1200">
                        <a:solidFill>
                          <a:prstClr val="black"/>
                        </a:solidFill>
                        <a:latin typeface="Cambria Math" panose="02040503050406030204" pitchFamily="18" charset="0"/>
                      </a:rPr>
                      <m:t>𝑧</m:t>
                    </m:r>
                  </m:oMath>
                </a14:m>
                <a:r>
                  <a:rPr lang="en-US" altLang="zh-TW" sz="1200" dirty="0">
                    <a:solidFill>
                      <a:prstClr val="black"/>
                    </a:solidFill>
                  </a:rPr>
                  <a:t> is extracted from </a:t>
                </a:r>
                <a14:m>
                  <m:oMath xmlns:m="http://schemas.openxmlformats.org/officeDocument/2006/math">
                    <m:sSub>
                      <m:sSubPr>
                        <m:ctrlPr>
                          <a:rPr lang="en-US" altLang="zh-TW" sz="1200" b="1" i="1">
                            <a:solidFill>
                              <a:prstClr val="black"/>
                            </a:solidFill>
                            <a:latin typeface="Cambria Math" panose="02040503050406030204" pitchFamily="18" charset="0"/>
                          </a:rPr>
                        </m:ctrlPr>
                      </m:sSubPr>
                      <m:e>
                        <m:r>
                          <a:rPr lang="en-US" altLang="zh-TW" sz="1200" b="1" i="1">
                            <a:solidFill>
                              <a:prstClr val="black"/>
                            </a:solidFill>
                            <a:latin typeface="Cambria Math" panose="02040503050406030204" pitchFamily="18" charset="0"/>
                          </a:rPr>
                          <m:t>𝐟</m:t>
                        </m:r>
                      </m:e>
                      <m:sub>
                        <m:r>
                          <a:rPr lang="en-US" altLang="zh-TW" sz="1200" b="1" i="1">
                            <a:solidFill>
                              <a:prstClr val="black"/>
                            </a:solidFill>
                            <a:latin typeface="Cambria Math" panose="02040503050406030204" pitchFamily="18" charset="0"/>
                          </a:rPr>
                          <m:t>𝛉</m:t>
                        </m:r>
                      </m:sub>
                    </m:sSub>
                  </m:oMath>
                </a14:m>
                <a:r>
                  <a:rPr lang="zh-TW" altLang="zh-TW" sz="1200" b="1" dirty="0">
                    <a:solidFill>
                      <a:prstClr val="black"/>
                    </a:solidFill>
                  </a:rPr>
                  <a:t> </a:t>
                </a:r>
                <a:r>
                  <a:rPr lang="en-US" altLang="zh-TW" sz="1200" dirty="0">
                    <a:solidFill>
                      <a:prstClr val="black"/>
                    </a:solidFill>
                  </a:rPr>
                  <a:t>for the training or inference of </a:t>
                </a:r>
                <a:r>
                  <a:rPr lang="en-US" altLang="zh-TW" sz="1200" b="1" dirty="0">
                    <a:solidFill>
                      <a:prstClr val="black"/>
                    </a:solidFill>
                  </a:rPr>
                  <a:t>α, β</a:t>
                </a:r>
                <a:r>
                  <a:rPr lang="en-US" altLang="zh-TW" sz="1200" dirty="0">
                    <a:solidFill>
                      <a:prstClr val="black"/>
                    </a:solidFill>
                  </a:rPr>
                  <a:t>.</a:t>
                </a:r>
              </a:p>
              <a:p>
                <a:pPr marL="228600" indent="-228600">
                  <a:lnSpc>
                    <a:spcPct val="150000"/>
                  </a:lnSpc>
                  <a:buFont typeface="Arial" panose="020B0604020202020204" pitchFamily="34" charset="0"/>
                  <a:buChar char="•"/>
                </a:pPr>
                <a:r>
                  <a:rPr lang="en-US" altLang="zh-TW" sz="1200" b="1" dirty="0"/>
                  <a:t>MLP classifier</a:t>
                </a:r>
                <a:r>
                  <a:rPr lang="zh-TW" altLang="en-US" sz="1200" b="1" i="1" dirty="0"/>
                  <a:t> </a:t>
                </a:r>
                <a14:m>
                  <m:oMath xmlns:m="http://schemas.openxmlformats.org/officeDocument/2006/math">
                    <m:r>
                      <a:rPr lang="el-GR" altLang="zh-TW" sz="1200">
                        <a:solidFill>
                          <a:prstClr val="black"/>
                        </a:solidFill>
                        <a:latin typeface="Cambria Math" panose="02040503050406030204" pitchFamily="18" charset="0"/>
                      </a:rPr>
                      <m:t>𝜶</m:t>
                    </m:r>
                  </m:oMath>
                </a14:m>
                <a:r>
                  <a:rPr lang="en-US" altLang="zh-TW" sz="1200" dirty="0">
                    <a:solidFill>
                      <a:prstClr val="black"/>
                    </a:solidFill>
                  </a:rPr>
                  <a:t> : a fully connected layer with 2 output dimension for</a:t>
                </a:r>
                <a:r>
                  <a:rPr lang="en-US" altLang="zh-TW" sz="1200" dirty="0">
                    <a:solidFill>
                      <a:srgbClr val="FF0000"/>
                    </a:solidFill>
                  </a:rPr>
                  <a:t> good and bad classification</a:t>
                </a:r>
                <a:r>
                  <a:rPr lang="en-US" altLang="zh-TW" sz="1200" dirty="0">
                    <a:solidFill>
                      <a:prstClr val="black"/>
                    </a:solidFill>
                  </a:rPr>
                  <a:t>.</a:t>
                </a:r>
              </a:p>
              <a:p>
                <a:pPr marL="228600" indent="-228600">
                  <a:lnSpc>
                    <a:spcPct val="150000"/>
                  </a:lnSpc>
                  <a:buFont typeface="Arial" panose="020B0604020202020204" pitchFamily="34" charset="0"/>
                  <a:buChar char="•"/>
                </a:pPr>
                <a:r>
                  <a:rPr lang="en-US" altLang="zh-TW" sz="1200" b="1" dirty="0"/>
                  <a:t>Gaussian Process classifier </a:t>
                </a:r>
                <a14:m>
                  <m:oMath xmlns:m="http://schemas.openxmlformats.org/officeDocument/2006/math">
                    <m:r>
                      <a:rPr lang="el-GR" altLang="zh-TW" sz="1200" b="1" i="0">
                        <a:solidFill>
                          <a:prstClr val="black"/>
                        </a:solidFill>
                        <a:latin typeface="Cambria Math" panose="02040503050406030204" pitchFamily="18" charset="0"/>
                      </a:rPr>
                      <m:t>𝛃</m:t>
                    </m:r>
                  </m:oMath>
                </a14:m>
                <a:r>
                  <a:rPr lang="en-US" altLang="zh-TW" sz="1200" dirty="0">
                    <a:solidFill>
                      <a:prstClr val="black"/>
                    </a:solidFill>
                  </a:rPr>
                  <a:t> : Gaussian Process classifier (GPC) for Component classification.</a:t>
                </a:r>
              </a:p>
              <a:p>
                <a:pPr marL="228600" indent="-228600">
                  <a:buFont typeface="Arial" panose="020B0604020202020204" pitchFamily="34" charset="0"/>
                  <a:buChar char="•"/>
                </a:pPr>
                <a:r>
                  <a:rPr lang="en-US" altLang="zh-TW" sz="1200" dirty="0"/>
                  <a:t>Prediction Uncertainty to defect converter</a:t>
                </a:r>
                <a14:m>
                  <m:oMath xmlns:m="http://schemas.openxmlformats.org/officeDocument/2006/math">
                    <m:r>
                      <a:rPr lang="en-US" altLang="zh-TW" sz="1200" b="0" i="0" smtClean="0">
                        <a:solidFill>
                          <a:prstClr val="black"/>
                        </a:solidFill>
                        <a:latin typeface="Cambria Math" panose="02040503050406030204" pitchFamily="18" charset="0"/>
                      </a:rPr>
                      <m:t> </m:t>
                    </m:r>
                    <m:r>
                      <a:rPr lang="en-US" altLang="zh-TW" sz="1200">
                        <a:solidFill>
                          <a:prstClr val="black"/>
                        </a:solidFill>
                        <a:latin typeface="Cambria Math" panose="02040503050406030204" pitchFamily="18" charset="0"/>
                      </a:rPr>
                      <m:t>𝜸</m:t>
                    </m:r>
                    <m:r>
                      <a:rPr lang="en-US" altLang="zh-TW" sz="1200">
                        <a:solidFill>
                          <a:prstClr val="black"/>
                        </a:solidFill>
                        <a:latin typeface="Cambria Math" panose="02040503050406030204" pitchFamily="18" charset="0"/>
                      </a:rPr>
                      <m:t> </m:t>
                    </m:r>
                  </m:oMath>
                </a14:m>
                <a:r>
                  <a:rPr lang="en-US" altLang="zh-TW" sz="1200" dirty="0">
                    <a:solidFill>
                      <a:prstClr val="black"/>
                    </a:solidFill>
                  </a:rPr>
                  <a:t>: analyze the output </a:t>
                </a:r>
                <a14:m>
                  <m:oMath xmlns:m="http://schemas.openxmlformats.org/officeDocument/2006/math">
                    <m:r>
                      <a:rPr lang="en-US" altLang="zh-TW" sz="1200" b="1" i="1" dirty="0" smtClean="0">
                        <a:solidFill>
                          <a:prstClr val="black"/>
                        </a:solidFill>
                        <a:latin typeface="Cambria Math" panose="02040503050406030204" pitchFamily="18" charset="0"/>
                      </a:rPr>
                      <m:t>𝑼</m:t>
                    </m:r>
                  </m:oMath>
                </a14:m>
                <a:r>
                  <a:rPr lang="en-US" altLang="zh-TW" sz="1200" dirty="0">
                    <a:solidFill>
                      <a:prstClr val="black"/>
                    </a:solidFill>
                  </a:rPr>
                  <a:t> for </a:t>
                </a:r>
                <a:r>
                  <a:rPr lang="en-US" altLang="zh-TW" sz="1200" dirty="0">
                    <a:solidFill>
                      <a:srgbClr val="FF0000"/>
                    </a:solidFill>
                  </a:rPr>
                  <a:t>good, bad, indeterminate classification</a:t>
                </a:r>
              </a:p>
              <a:p>
                <a:pPr marL="228600" indent="-228600">
                  <a:lnSpc>
                    <a:spcPct val="150000"/>
                  </a:lnSpc>
                  <a:buFont typeface="Arial" panose="020B0604020202020204" pitchFamily="34" charset="0"/>
                  <a:buChar char="•"/>
                </a:pPr>
                <a:r>
                  <a:rPr lang="en-US" altLang="zh-TW" sz="1200" dirty="0">
                    <a:solidFill>
                      <a:prstClr val="black"/>
                    </a:solidFill>
                  </a:rPr>
                  <a:t>Prediction Combiner </a:t>
                </a:r>
                <a14:m>
                  <m:oMath xmlns:m="http://schemas.openxmlformats.org/officeDocument/2006/math">
                    <m:r>
                      <a:rPr lang="en-US" altLang="zh-TW" sz="1200" b="1" i="1">
                        <a:solidFill>
                          <a:prstClr val="black"/>
                        </a:solidFill>
                        <a:latin typeface="Cambria Math" panose="02040503050406030204" pitchFamily="18" charset="0"/>
                      </a:rPr>
                      <m:t>𝐆</m:t>
                    </m:r>
                  </m:oMath>
                </a14:m>
                <a:r>
                  <a:rPr lang="en-US" altLang="zh-TW" sz="1200" dirty="0">
                    <a:solidFill>
                      <a:prstClr val="black"/>
                    </a:solidFill>
                  </a:rPr>
                  <a:t> : combine the prediction result from</a:t>
                </a:r>
                <a14:m>
                  <m:oMath xmlns:m="http://schemas.openxmlformats.org/officeDocument/2006/math">
                    <m:r>
                      <a:rPr lang="en-US" altLang="zh-TW" sz="1200">
                        <a:solidFill>
                          <a:prstClr val="black"/>
                        </a:solidFill>
                        <a:latin typeface="Cambria Math" panose="02040503050406030204" pitchFamily="18" charset="0"/>
                      </a:rPr>
                      <m:t> </m:t>
                    </m:r>
                    <m:r>
                      <a:rPr lang="el-GR" altLang="zh-TW" sz="1200" b="1" i="1">
                        <a:solidFill>
                          <a:prstClr val="black"/>
                        </a:solidFill>
                        <a:latin typeface="Cambria Math" panose="02040503050406030204" pitchFamily="18" charset="0"/>
                      </a:rPr>
                      <m:t>𝛂</m:t>
                    </m:r>
                  </m:oMath>
                </a14:m>
                <a:r>
                  <a:rPr lang="en-US" altLang="zh-TW" sz="1200" dirty="0">
                    <a:solidFill>
                      <a:prstClr val="black"/>
                    </a:solidFill>
                  </a:rPr>
                  <a:t> and</a:t>
                </a:r>
                <a14:m>
                  <m:oMath xmlns:m="http://schemas.openxmlformats.org/officeDocument/2006/math">
                    <m:r>
                      <a:rPr lang="en-US" altLang="zh-TW" sz="1200">
                        <a:solidFill>
                          <a:prstClr val="black"/>
                        </a:solidFill>
                        <a:latin typeface="Cambria Math" panose="02040503050406030204" pitchFamily="18" charset="0"/>
                      </a:rPr>
                      <m:t> </m:t>
                    </m:r>
                    <m:r>
                      <a:rPr lang="el-GR" altLang="zh-TW" sz="1200" b="1" i="1">
                        <a:solidFill>
                          <a:prstClr val="black"/>
                        </a:solidFill>
                        <a:latin typeface="Cambria Math" panose="02040503050406030204" pitchFamily="18" charset="0"/>
                      </a:rPr>
                      <m:t>𝛃</m:t>
                    </m:r>
                  </m:oMath>
                </a14:m>
                <a:r>
                  <a:rPr lang="en-US" altLang="zh-TW" sz="1200" dirty="0">
                    <a:solidFill>
                      <a:prstClr val="black"/>
                    </a:solidFill>
                  </a:rPr>
                  <a:t> and yield the final prediction.</a:t>
                </a:r>
              </a:p>
              <a:p>
                <a:pPr marL="228600" indent="-228600">
                  <a:lnSpc>
                    <a:spcPct val="150000"/>
                  </a:lnSpc>
                  <a:buFont typeface="Arial" panose="020B0604020202020204" pitchFamily="34" charset="0"/>
                  <a:buChar char="•"/>
                </a:pPr>
                <a:r>
                  <a:rPr lang="en-US" altLang="zh-TW" sz="1200" dirty="0">
                    <a:solidFill>
                      <a:prstClr val="black"/>
                    </a:solidFill>
                  </a:rPr>
                  <a:t> </a:t>
                </a:r>
                <a14:m>
                  <m:oMath xmlns:m="http://schemas.openxmlformats.org/officeDocument/2006/math">
                    <m:sSub>
                      <m:sSubPr>
                        <m:ctrlPr>
                          <a:rPr lang="en-US" altLang="zh-TW" sz="1200" b="1" i="1" dirty="0" smtClean="0">
                            <a:latin typeface="Cambria Math" panose="02040503050406030204" pitchFamily="18" charset="0"/>
                          </a:rPr>
                        </m:ctrlPr>
                      </m:sSubPr>
                      <m:e>
                        <m:r>
                          <a:rPr lang="en-US" altLang="zh-TW" sz="1200" b="1" i="1" dirty="0" smtClean="0">
                            <a:latin typeface="Cambria Math" panose="02040503050406030204" pitchFamily="18" charset="0"/>
                          </a:rPr>
                          <m:t>{</m:t>
                        </m:r>
                        <m:acc>
                          <m:accPr>
                            <m:chr m:val="̂"/>
                            <m:ctrlPr>
                              <a:rPr lang="zh-TW" altLang="en-US" sz="1200" b="1" i="1" dirty="0">
                                <a:latin typeface="Cambria Math" panose="02040503050406030204" pitchFamily="18" charset="0"/>
                              </a:rPr>
                            </m:ctrlPr>
                          </m:accPr>
                          <m:e>
                            <m:r>
                              <a:rPr lang="zh-TW" altLang="en-US" sz="1200" b="1" i="0" dirty="0">
                                <a:latin typeface="Cambria Math" panose="02040503050406030204" pitchFamily="18" charset="0"/>
                              </a:rPr>
                              <m:t>𝐲</m:t>
                            </m:r>
                          </m:e>
                        </m:acc>
                      </m:e>
                      <m:sub>
                        <m:r>
                          <a:rPr lang="en-US" altLang="zh-TW" sz="1200" b="1" i="0" dirty="0">
                            <a:latin typeface="Cambria Math" panose="02040503050406030204" pitchFamily="18" charset="0"/>
                          </a:rPr>
                          <m:t>𝐜𝐨𝐦</m:t>
                        </m:r>
                      </m:sub>
                    </m:sSub>
                    <m:r>
                      <a:rPr lang="en-US" altLang="zh-TW" sz="1200" b="1" i="1" dirty="0" smtClean="0">
                        <a:latin typeface="Cambria Math" panose="02040503050406030204" pitchFamily="18" charset="0"/>
                      </a:rPr>
                      <m:t>}</m:t>
                    </m:r>
                    <m:r>
                      <a:rPr lang="en-US" altLang="zh-TW" sz="1200" i="0" dirty="0">
                        <a:solidFill>
                          <a:prstClr val="black"/>
                        </a:solidFill>
                        <a:latin typeface="Cambria Math" panose="02040503050406030204" pitchFamily="18" charset="0"/>
                      </a:rPr>
                      <m:t>≡</m:t>
                    </m:r>
                  </m:oMath>
                </a14:m>
                <a:r>
                  <a:rPr lang="zh-TW" altLang="en-US" sz="1200" dirty="0">
                    <a:solidFill>
                      <a:prstClr val="black"/>
                    </a:solidFill>
                  </a:rPr>
                  <a:t> </a:t>
                </a:r>
                <a:r>
                  <a:rPr lang="en-US" altLang="zh-TW" sz="1200" dirty="0">
                    <a:solidFill>
                      <a:prstClr val="black"/>
                    </a:solidFill>
                  </a:rPr>
                  <a:t>Output of SoftMax : </a:t>
                </a:r>
                <a:r>
                  <a:rPr lang="en-US" altLang="zh-TW" sz="1200" dirty="0"/>
                  <a:t>prediction </a:t>
                </a:r>
                <a14:m>
                  <m:oMath xmlns:m="http://schemas.openxmlformats.org/officeDocument/2006/math">
                    <m:r>
                      <m:rPr>
                        <m:sty m:val="p"/>
                      </m:rPr>
                      <a:rPr lang="en-US" altLang="zh-TW" sz="1200" b="0" i="0" dirty="0" smtClean="0">
                        <a:latin typeface="Cambria Math" panose="02040503050406030204" pitchFamily="18" charset="0"/>
                      </a:rPr>
                      <m:t>p</m:t>
                    </m:r>
                    <m:r>
                      <m:rPr>
                        <m:sty m:val="p"/>
                      </m:rPr>
                      <a:rPr lang="en-US" altLang="zh-TW" sz="1200" i="0" dirty="0">
                        <a:latin typeface="Cambria Math" panose="02040503050406030204" pitchFamily="18" charset="0"/>
                      </a:rPr>
                      <m:t>robabili</m:t>
                    </m:r>
                  </m:oMath>
                </a14:m>
                <a:r>
                  <a:rPr lang="en-US" altLang="zh-TW" sz="1200" dirty="0"/>
                  <a:t>ty vector </a:t>
                </a:r>
                <a:r>
                  <a:rPr lang="en-US" altLang="zh-TW" sz="1200" dirty="0">
                    <a:solidFill>
                      <a:prstClr val="black"/>
                    </a:solidFill>
                  </a:rPr>
                  <a:t>.</a:t>
                </a:r>
              </a:p>
              <a:p>
                <a:pPr marL="228600" indent="-228600">
                  <a:lnSpc>
                    <a:spcPct val="150000"/>
                  </a:lnSpc>
                  <a:buFont typeface="Arial" panose="020B0604020202020204" pitchFamily="34" charset="0"/>
                  <a:buChar char="•"/>
                </a:pPr>
                <a:r>
                  <a:rPr lang="en-US" altLang="zh-TW" sz="1200" b="1" dirty="0">
                    <a:solidFill>
                      <a:prstClr val="black"/>
                    </a:solidFill>
                  </a:rPr>
                  <a:t>K : </a:t>
                </a:r>
                <a:r>
                  <a:rPr lang="en-US" altLang="zh-TW" sz="1200" dirty="0">
                    <a:solidFill>
                      <a:prstClr val="black"/>
                    </a:solidFill>
                  </a:rPr>
                  <a:t>number of component types </a:t>
                </a:r>
              </a:p>
            </p:txBody>
          </p:sp>
        </mc:Choice>
        <mc:Fallback>
          <p:sp>
            <p:nvSpPr>
              <p:cNvPr id="82" name="文字方塊 81">
                <a:extLst>
                  <a:ext uri="{FF2B5EF4-FFF2-40B4-BE49-F238E27FC236}">
                    <a16:creationId xmlns:a16="http://schemas.microsoft.com/office/drawing/2014/main" id="{3DF5105F-CFA2-2809-1CF2-87B6518DAC3B}"/>
                  </a:ext>
                </a:extLst>
              </p:cNvPr>
              <p:cNvSpPr txBox="1">
                <a:spLocks noRot="1" noChangeAspect="1" noMove="1" noResize="1" noEditPoints="1" noAdjustHandles="1" noChangeArrowheads="1" noChangeShapeType="1" noTextEdit="1"/>
              </p:cNvSpPr>
              <p:nvPr/>
            </p:nvSpPr>
            <p:spPr>
              <a:xfrm>
                <a:off x="260122" y="801416"/>
                <a:ext cx="8613240" cy="2181751"/>
              </a:xfrm>
              <a:prstGeom prst="rect">
                <a:avLst/>
              </a:prstGeom>
              <a:blipFill>
                <a:blip r:embed="rId15"/>
                <a:stretch>
                  <a:fillRect b="-173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3" name="矩形 82">
                <a:extLst>
                  <a:ext uri="{FF2B5EF4-FFF2-40B4-BE49-F238E27FC236}">
                    <a16:creationId xmlns:a16="http://schemas.microsoft.com/office/drawing/2014/main" id="{60EA6E92-1CE1-7031-353F-6174A9CBE58A}"/>
                  </a:ext>
                </a:extLst>
              </p:cNvPr>
              <p:cNvSpPr/>
              <p:nvPr/>
            </p:nvSpPr>
            <p:spPr>
              <a:xfrm>
                <a:off x="5551540" y="2358540"/>
                <a:ext cx="3363224" cy="808811"/>
              </a:xfrm>
              <a:prstGeom prst="rect">
                <a:avLst/>
              </a:prstGeom>
              <a:ln>
                <a:solidFill>
                  <a:schemeClr val="tx1"/>
                </a:solidFill>
              </a:ln>
            </p:spPr>
            <p:txBody>
              <a:bodyPr wrap="square">
                <a:spAutoFit/>
              </a:bodyPr>
              <a:lstStyle/>
              <a:p>
                <a14:m>
                  <m:oMath xmlns:m="http://schemas.openxmlformats.org/officeDocument/2006/math">
                    <m:sSubSup>
                      <m:sSubSupPr>
                        <m:ctrlPr>
                          <a:rPr lang="en-US" altLang="zh-TW" sz="1050" i="1" dirty="0" smtClean="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a:t>
                </a:r>
                <a:endParaRPr lang="en-US" altLang="zh-TW"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1050" i="1" dirty="0" smtClean="0">
                          <a:latin typeface="Cambria Math" panose="02040503050406030204" pitchFamily="18" charset="0"/>
                        </a:rPr>
                        <m:t>𝑈</m:t>
                      </m:r>
                      <m:r>
                        <a:rPr lang="en-US" altLang="zh-TW" sz="1050" i="1" dirty="0" smtClean="0">
                          <a:latin typeface="Cambria Math" panose="02040503050406030204" pitchFamily="18" charset="0"/>
                        </a:rPr>
                        <m:t> ∈ </m:t>
                      </m:r>
                      <m:r>
                        <a:rPr lang="en-US" altLang="zh-TW" sz="1050" i="1" dirty="0" smtClean="0">
                          <a:latin typeface="Cambria Math" panose="02040503050406030204" pitchFamily="18" charset="0"/>
                        </a:rPr>
                        <m:t>ℝ</m:t>
                      </m:r>
                    </m:oMath>
                  </m:oMathPara>
                </a14:m>
                <a:endParaRPr lang="en-US" altLang="zh-TW" sz="1050" dirty="0"/>
              </a:p>
              <a:p>
                <a14:m>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‘indeterminate’}</a:t>
                </a:r>
              </a:p>
              <a:p>
                <a14:m>
                  <m:oMath xmlns:m="http://schemas.openxmlformats.org/officeDocument/2006/math">
                    <m:sSubSup>
                      <m:sSubSupPr>
                        <m:ctrlPr>
                          <a:rPr lang="en-US" altLang="zh-TW" sz="1050" i="1" dirty="0">
                            <a:solidFill>
                              <a:prstClr val="black"/>
                            </a:solidFill>
                            <a:latin typeface="Cambria Math" panose="02040503050406030204" pitchFamily="18" charset="0"/>
                          </a:rPr>
                        </m:ctrlPr>
                      </m:sSubSupPr>
                      <m:e>
                        <m:acc>
                          <m:accPr>
                            <m:chr m:val="̂"/>
                            <m:ctrlPr>
                              <a:rPr lang="zh-TW" altLang="en-US" sz="1050" i="1" dirty="0">
                                <a:solidFill>
                                  <a:prstClr val="black"/>
                                </a:solidFill>
                                <a:latin typeface="Cambria Math" panose="02040503050406030204" pitchFamily="18" charset="0"/>
                              </a:rPr>
                            </m:ctrlPr>
                          </m:accPr>
                          <m:e>
                            <m:r>
                              <a:rPr lang="zh-TW" altLang="en-US" sz="1050" i="1" dirty="0">
                                <a:solidFill>
                                  <a:prstClr val="black"/>
                                </a:solidFill>
                                <a:latin typeface="Cambria Math" panose="02040503050406030204" pitchFamily="18" charset="0"/>
                              </a:rPr>
                              <m:t>𝑦</m:t>
                            </m:r>
                          </m:e>
                        </m:acc>
                      </m:e>
                      <m:sub>
                        <m:r>
                          <a:rPr lang="en-US" altLang="zh-TW" sz="1050" i="1" dirty="0">
                            <a:solidFill>
                              <a:prstClr val="black"/>
                            </a:solidFill>
                            <a:latin typeface="Cambria Math" panose="02040503050406030204" pitchFamily="18" charset="0"/>
                          </a:rPr>
                          <m:t>𝑑𝑒𝑓</m:t>
                        </m:r>
                      </m:sub>
                      <m:sup>
                        <m:r>
                          <a:rPr lang="en-US" altLang="zh-TW" sz="1050" i="1" dirty="0">
                            <a:solidFill>
                              <a:prstClr val="black"/>
                            </a:solidFill>
                            <a:latin typeface="Cambria Math" panose="02040503050406030204" pitchFamily="18" charset="0"/>
                          </a:rPr>
                          <m:t> </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‘indeterminate’}</a:t>
                </a:r>
              </a:p>
            </p:txBody>
          </p:sp>
        </mc:Choice>
        <mc:Fallback>
          <p:sp>
            <p:nvSpPr>
              <p:cNvPr id="83" name="矩形 82">
                <a:extLst>
                  <a:ext uri="{FF2B5EF4-FFF2-40B4-BE49-F238E27FC236}">
                    <a16:creationId xmlns:a16="http://schemas.microsoft.com/office/drawing/2014/main" id="{60EA6E92-1CE1-7031-353F-6174A9CBE58A}"/>
                  </a:ext>
                </a:extLst>
              </p:cNvPr>
              <p:cNvSpPr>
                <a:spLocks noRot="1" noChangeAspect="1" noMove="1" noResize="1" noEditPoints="1" noAdjustHandles="1" noChangeArrowheads="1" noChangeShapeType="1" noTextEdit="1"/>
              </p:cNvSpPr>
              <p:nvPr/>
            </p:nvSpPr>
            <p:spPr>
              <a:xfrm>
                <a:off x="5551540" y="2358540"/>
                <a:ext cx="3363224" cy="808811"/>
              </a:xfrm>
              <a:prstGeom prst="rect">
                <a:avLst/>
              </a:prstGeom>
              <a:blipFill>
                <a:blip r:embed="rId16"/>
                <a:stretch>
                  <a:fillRect b="-1515"/>
                </a:stretch>
              </a:blipFill>
              <a:ln>
                <a:solidFill>
                  <a:schemeClr val="tx1"/>
                </a:solidFill>
              </a:ln>
            </p:spPr>
            <p:txBody>
              <a:bodyPr/>
              <a:lstStyle/>
              <a:p>
                <a:r>
                  <a:rPr lang="zh-TW" altLang="en-US">
                    <a:noFill/>
                  </a:rPr>
                  <a:t> </a:t>
                </a:r>
              </a:p>
            </p:txBody>
          </p:sp>
        </mc:Fallback>
      </mc:AlternateContent>
      <p:sp>
        <p:nvSpPr>
          <p:cNvPr id="3" name="投影片編號版面配置區 2">
            <a:extLst>
              <a:ext uri="{FF2B5EF4-FFF2-40B4-BE49-F238E27FC236}">
                <a16:creationId xmlns:a16="http://schemas.microsoft.com/office/drawing/2014/main" id="{22F8F058-F8C0-EF01-0D35-7D549AD3967E}"/>
              </a:ext>
            </a:extLst>
          </p:cNvPr>
          <p:cNvSpPr>
            <a:spLocks noGrp="1"/>
          </p:cNvSpPr>
          <p:nvPr>
            <p:ph type="sldNum" sz="quarter" idx="12"/>
          </p:nvPr>
        </p:nvSpPr>
        <p:spPr/>
        <p:txBody>
          <a:bodyPr/>
          <a:lstStyle/>
          <a:p>
            <a:fld id="{EE3F9CDB-1F21-4789-A81E-8FEA25CE194B}" type="slidenum">
              <a:rPr lang="zh-CN" altLang="en-US" smtClean="0"/>
              <a:t>15</a:t>
            </a:fld>
            <a:endParaRPr lang="zh-CN" altLang="en-US"/>
          </a:p>
        </p:txBody>
      </p:sp>
      <p:sp>
        <p:nvSpPr>
          <p:cNvPr id="4" name="矩形 3">
            <a:extLst>
              <a:ext uri="{FF2B5EF4-FFF2-40B4-BE49-F238E27FC236}">
                <a16:creationId xmlns:a16="http://schemas.microsoft.com/office/drawing/2014/main" id="{36019763-4034-A837-FE51-941A3D3DE415}"/>
              </a:ext>
            </a:extLst>
          </p:cNvPr>
          <p:cNvSpPr/>
          <p:nvPr/>
        </p:nvSpPr>
        <p:spPr>
          <a:xfrm>
            <a:off x="2700071" y="3098117"/>
            <a:ext cx="1368101"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0E937D0D-E3ED-FD81-2AEE-BB18635AE339}"/>
              </a:ext>
            </a:extLst>
          </p:cNvPr>
          <p:cNvSpPr txBox="1"/>
          <p:nvPr/>
        </p:nvSpPr>
        <p:spPr>
          <a:xfrm>
            <a:off x="2596839" y="2840273"/>
            <a:ext cx="1910500" cy="300082"/>
          </a:xfrm>
          <a:prstGeom prst="rect">
            <a:avLst/>
          </a:prstGeom>
          <a:noFill/>
        </p:spPr>
        <p:txBody>
          <a:bodyPr wrap="square" rtlCol="0">
            <a:spAutoFit/>
          </a:bodyPr>
          <a:lstStyle/>
          <a:p>
            <a:r>
              <a:rPr kumimoji="1" lang="en-US" altLang="zh-TW" dirty="0">
                <a:solidFill>
                  <a:srgbClr val="FF0000"/>
                </a:solidFill>
              </a:rPr>
              <a:t>classify to good/bad</a:t>
            </a:r>
            <a:endParaRPr kumimoji="1" lang="zh-TW" altLang="en-US" dirty="0">
              <a:solidFill>
                <a:srgbClr val="FF0000"/>
              </a:solidFill>
            </a:endParaRPr>
          </a:p>
        </p:txBody>
      </p:sp>
      <p:sp>
        <p:nvSpPr>
          <p:cNvPr id="6" name="矩形 5">
            <a:extLst>
              <a:ext uri="{FF2B5EF4-FFF2-40B4-BE49-F238E27FC236}">
                <a16:creationId xmlns:a16="http://schemas.microsoft.com/office/drawing/2014/main" id="{8E756C17-53D1-DA8C-3682-315E044A601C}"/>
              </a:ext>
            </a:extLst>
          </p:cNvPr>
          <p:cNvSpPr/>
          <p:nvPr/>
        </p:nvSpPr>
        <p:spPr>
          <a:xfrm>
            <a:off x="5306352" y="3959149"/>
            <a:ext cx="1213677"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A3F1A384-28BE-9AE6-57A2-774C85B64BA2}"/>
              </a:ext>
            </a:extLst>
          </p:cNvPr>
          <p:cNvSpPr txBox="1"/>
          <p:nvPr/>
        </p:nvSpPr>
        <p:spPr>
          <a:xfrm>
            <a:off x="5217272" y="4624496"/>
            <a:ext cx="2057400" cy="300082"/>
          </a:xfrm>
          <a:prstGeom prst="rect">
            <a:avLst/>
          </a:prstGeom>
          <a:noFill/>
        </p:spPr>
        <p:txBody>
          <a:bodyPr wrap="square" rtlCol="0">
            <a:spAutoFit/>
          </a:bodyPr>
          <a:lstStyle/>
          <a:p>
            <a:r>
              <a:rPr kumimoji="1" lang="en-US" altLang="zh-TW" dirty="0">
                <a:solidFill>
                  <a:srgbClr val="FF0000"/>
                </a:solidFill>
              </a:rPr>
              <a:t>convert to defect detector</a:t>
            </a:r>
            <a:endParaRPr kumimoji="1" lang="zh-TW" altLang="en-US" dirty="0">
              <a:solidFill>
                <a:srgbClr val="FF0000"/>
              </a:solidFill>
            </a:endParaRPr>
          </a:p>
        </p:txBody>
      </p:sp>
    </p:spTree>
    <p:extLst>
      <p:ext uri="{BB962C8B-B14F-4D97-AF65-F5344CB8AC3E}">
        <p14:creationId xmlns:p14="http://schemas.microsoft.com/office/powerpoint/2010/main" val="271958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1891664" y="2267424"/>
            <a:ext cx="5360670" cy="768350"/>
          </a:xfrm>
          <a:prstGeom prst="rect">
            <a:avLst/>
          </a:prstGeom>
        </p:spPr>
        <p:txBody>
          <a:bodyPr wrap="none">
            <a:spAutoFit/>
          </a:bodyPr>
          <a:lstStyle/>
          <a:p>
            <a:pPr algn="ctr">
              <a:defRPr/>
            </a:pPr>
            <a:r>
              <a:rPr lang="zh-CN" altLang="en-US"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Research Methods</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THREE</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AF323D9-100A-4F9A-6720-98FBD8698F71}"/>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kumimoji="1" lang="en-US" altLang="zh-TW" sz="1400" dirty="0"/>
              <a:t>GPCE-Hybrid model for defect classification - </a:t>
            </a:r>
            <a:endParaRPr lang="en" altLang="zh-TW" sz="1400" dirty="0">
              <a:solidFill>
                <a:srgbClr val="292C1F"/>
              </a:solidFill>
              <a:effectLst/>
              <a:latin typeface="+mn-ea"/>
            </a:endParaRPr>
          </a:p>
        </p:txBody>
      </p:sp>
      <p:sp>
        <p:nvSpPr>
          <p:cNvPr id="3" name="文字方塊 2">
            <a:extLst>
              <a:ext uri="{FF2B5EF4-FFF2-40B4-BE49-F238E27FC236}">
                <a16:creationId xmlns:a16="http://schemas.microsoft.com/office/drawing/2014/main" id="{8AB446BA-D6D8-BFEE-CCDF-175B2ACC1A49}"/>
              </a:ext>
            </a:extLst>
          </p:cNvPr>
          <p:cNvSpPr txBox="1"/>
          <p:nvPr/>
        </p:nvSpPr>
        <p:spPr>
          <a:xfrm>
            <a:off x="156388" y="986700"/>
            <a:ext cx="8831224" cy="3385542"/>
          </a:xfrm>
          <a:prstGeom prst="rect">
            <a:avLst/>
          </a:prstGeom>
          <a:noFill/>
        </p:spPr>
        <p:txBody>
          <a:bodyPr wrap="square">
            <a:spAutoFit/>
          </a:bodyPr>
          <a:lstStyle/>
          <a:p>
            <a:pPr marL="139700" indent="-139700">
              <a:buFont typeface="Arial" panose="020B0604020202020204" pitchFamily="34" charset="0"/>
              <a:buChar char="•"/>
            </a:pPr>
            <a:r>
              <a:rPr lang="en-US" altLang="zh-TW" sz="1400" b="1" dirty="0"/>
              <a:t>Baseline :  </a:t>
            </a:r>
            <a:r>
              <a:rPr lang="en" altLang="zh-TW" sz="1400" dirty="0"/>
              <a:t>Multi-defect-type classifier</a:t>
            </a:r>
          </a:p>
          <a:p>
            <a:pPr marL="139700" indent="-139700">
              <a:buFont typeface="Arial" panose="020B0604020202020204" pitchFamily="34" charset="0"/>
              <a:buChar char="•"/>
            </a:pPr>
            <a:endParaRPr lang="en" altLang="zh-TW" sz="1400" dirty="0"/>
          </a:p>
          <a:p>
            <a:pPr marL="136525"/>
            <a:r>
              <a:rPr lang="en-US" altLang="zh-TW" sz="1200" dirty="0"/>
              <a:t>Use only the MLP classifier to categorize multi-defect types.</a:t>
            </a:r>
          </a:p>
          <a:p>
            <a:pPr marL="136525"/>
            <a:endParaRPr lang="en-US" altLang="zh-TW" sz="1200" dirty="0"/>
          </a:p>
          <a:p>
            <a:pPr marL="139700" indent="-139700">
              <a:buFont typeface="Arial" panose="020B0604020202020204" pitchFamily="34" charset="0"/>
              <a:buChar char="•"/>
            </a:pPr>
            <a:r>
              <a:rPr lang="en-US" altLang="zh-TW" sz="1400" b="1" dirty="0"/>
              <a:t>Method 1 : </a:t>
            </a:r>
            <a:r>
              <a:rPr lang="en" altLang="zh-TW" sz="1400" dirty="0">
                <a:solidFill>
                  <a:srgbClr val="292C1F"/>
                </a:solidFill>
              </a:rPr>
              <a:t>A</a:t>
            </a:r>
            <a:r>
              <a:rPr lang="en" altLang="zh-TW" sz="1400" dirty="0">
                <a:solidFill>
                  <a:srgbClr val="292C1F"/>
                </a:solidFill>
                <a:effectLst/>
              </a:rPr>
              <a:t> modified hybrid </a:t>
            </a:r>
            <a:r>
              <a:rPr lang="en" altLang="zh-TW" sz="1400" dirty="0">
                <a:solidFill>
                  <a:srgbClr val="292C1F"/>
                </a:solidFill>
              </a:rPr>
              <a:t>e</a:t>
            </a:r>
            <a:r>
              <a:rPr lang="en" altLang="zh-TW" sz="1400" dirty="0">
                <a:solidFill>
                  <a:srgbClr val="292C1F"/>
                </a:solidFill>
                <a:effectLst/>
              </a:rPr>
              <a:t>xpert, incorporating both multi-defect-type and multi-component-</a:t>
            </a:r>
            <a:r>
              <a:rPr lang="en" altLang="zh-TW" sz="1400" dirty="0">
                <a:solidFill>
                  <a:srgbClr val="292C1F"/>
                </a:solidFill>
              </a:rPr>
              <a:t>t</a:t>
            </a:r>
            <a:r>
              <a:rPr lang="en" altLang="zh-TW" sz="1400" dirty="0">
                <a:solidFill>
                  <a:srgbClr val="292C1F"/>
                </a:solidFill>
                <a:effectLst/>
              </a:rPr>
              <a:t>ype </a:t>
            </a:r>
            <a:r>
              <a:rPr lang="en" altLang="zh-TW" sz="1400" dirty="0">
                <a:solidFill>
                  <a:srgbClr val="292C1F"/>
                </a:solidFill>
              </a:rPr>
              <a:t>c</a:t>
            </a:r>
            <a:r>
              <a:rPr lang="en" altLang="zh-TW" sz="1400" dirty="0">
                <a:solidFill>
                  <a:srgbClr val="292C1F"/>
                </a:solidFill>
                <a:effectLst/>
              </a:rPr>
              <a:t>lassifier</a:t>
            </a:r>
            <a:br>
              <a:rPr lang="en-US" altLang="zh-TW" sz="1200" dirty="0"/>
            </a:br>
            <a:br>
              <a:rPr lang="en-US" altLang="zh-TW" sz="1200" dirty="0"/>
            </a:br>
            <a:r>
              <a:rPr lang="en-US" altLang="zh-TW" sz="1200" dirty="0"/>
              <a:t>In expert1,  we implement binary-class (good/bad) MLP classifier into 4-class(good/shift/broke/short) MLP classifier ,such that we can classify multi-defect types.</a:t>
            </a:r>
          </a:p>
          <a:p>
            <a:pPr marL="139700"/>
            <a:endParaRPr lang="en-US" altLang="zh-TW" sz="1200" dirty="0"/>
          </a:p>
          <a:p>
            <a:pPr marL="139700"/>
            <a:r>
              <a:rPr lang="en-US" altLang="zh-TW" sz="1200" dirty="0"/>
              <a:t>In Expert 2, we only use good samples for component classification, using the uncertainty of the gaussian process classifier for each component type to determine true/false/indeterminate.</a:t>
            </a:r>
          </a:p>
          <a:p>
            <a:pPr marL="139700"/>
            <a:endParaRPr lang="en-US" altLang="zh-TW" sz="1200" dirty="0"/>
          </a:p>
          <a:p>
            <a:pPr marL="139700" indent="-139700">
              <a:buFont typeface="Arial" panose="020B0604020202020204" pitchFamily="34" charset="0"/>
              <a:buChar char="•"/>
            </a:pPr>
            <a:r>
              <a:rPr lang="en-US" altLang="zh-TW" sz="1400" b="1" dirty="0"/>
              <a:t>Method 2</a:t>
            </a:r>
            <a:r>
              <a:rPr lang="zh-TW" altLang="en-US" sz="1400" b="1" dirty="0"/>
              <a:t> </a:t>
            </a:r>
            <a:r>
              <a:rPr lang="en-US" altLang="zh-TW" sz="1400" b="1" dirty="0"/>
              <a:t>: </a:t>
            </a:r>
            <a:r>
              <a:rPr lang="en-US" altLang="zh-TW" sz="1400" dirty="0"/>
              <a:t>One-vs-all classification framework , 3</a:t>
            </a:r>
            <a:r>
              <a:rPr lang="en-US" altLang="zh-TW" sz="1400" b="1" dirty="0"/>
              <a:t> </a:t>
            </a:r>
            <a:r>
              <a:rPr lang="en" altLang="zh-TW" sz="1400" b="1" dirty="0">
                <a:solidFill>
                  <a:srgbClr val="292C1F"/>
                </a:solidFill>
              </a:rPr>
              <a:t>h</a:t>
            </a:r>
            <a:r>
              <a:rPr lang="en" altLang="zh-TW" sz="1400" dirty="0">
                <a:solidFill>
                  <a:srgbClr val="292C1F"/>
                </a:solidFill>
                <a:effectLst/>
              </a:rPr>
              <a:t>ybrid </a:t>
            </a:r>
            <a:r>
              <a:rPr lang="en" altLang="zh-TW" sz="1400" dirty="0">
                <a:solidFill>
                  <a:srgbClr val="292C1F"/>
                </a:solidFill>
              </a:rPr>
              <a:t>e</a:t>
            </a:r>
            <a:r>
              <a:rPr lang="en" altLang="zh-TW" sz="1400" dirty="0">
                <a:solidFill>
                  <a:srgbClr val="292C1F"/>
                </a:solidFill>
                <a:effectLst/>
              </a:rPr>
              <a:t>xperts (each expert incorporating both single-defect-type and multi-component-type classifier)</a:t>
            </a:r>
            <a:br>
              <a:rPr lang="en-US" altLang="zh-TW" sz="1200" dirty="0"/>
            </a:br>
            <a:endParaRPr lang="en-US" altLang="zh-TW" sz="1200" dirty="0"/>
          </a:p>
          <a:p>
            <a:pPr marL="142875"/>
            <a:r>
              <a:rPr lang="en-US" altLang="zh-TW" sz="1200" dirty="0"/>
              <a:t>Based on the concept of one-vs-all, we train 3 hybrid experts for guided defect detector (shift/not shift, broke/not broke, short/not short) and merge the 3 to get the classification result of defect types.</a:t>
            </a:r>
            <a:endParaRPr lang="en-US" altLang="zh-TW" sz="1200" b="1" dirty="0"/>
          </a:p>
        </p:txBody>
      </p:sp>
      <p:sp>
        <p:nvSpPr>
          <p:cNvPr id="4" name="投影片編號版面配置區 3">
            <a:extLst>
              <a:ext uri="{FF2B5EF4-FFF2-40B4-BE49-F238E27FC236}">
                <a16:creationId xmlns:a16="http://schemas.microsoft.com/office/drawing/2014/main" id="{1D11986A-6389-E9FD-09E8-47F9825DA388}"/>
              </a:ext>
            </a:extLst>
          </p:cNvPr>
          <p:cNvSpPr>
            <a:spLocks noGrp="1"/>
          </p:cNvSpPr>
          <p:nvPr>
            <p:ph type="sldNum" sz="quarter" idx="12"/>
          </p:nvPr>
        </p:nvSpPr>
        <p:spPr/>
        <p:txBody>
          <a:bodyPr/>
          <a:lstStyle/>
          <a:p>
            <a:fld id="{EE3F9CDB-1F21-4789-A81E-8FEA25CE194B}" type="slidenum">
              <a:rPr lang="zh-CN" altLang="en-US" smtClean="0"/>
              <a:t>17</a:t>
            </a:fld>
            <a:endParaRPr lang="zh-CN" altLang="en-US"/>
          </a:p>
        </p:txBody>
      </p:sp>
    </p:spTree>
    <p:extLst>
      <p:ext uri="{BB962C8B-B14F-4D97-AF65-F5344CB8AC3E}">
        <p14:creationId xmlns:p14="http://schemas.microsoft.com/office/powerpoint/2010/main" val="421060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604787-7D2F-3ECA-FDBF-F0A1A984773B}"/>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r>
              <a:rPr lang="en-US" altLang="zh-TW" sz="1400" b="1" dirty="0"/>
              <a:t>Baseline :  </a:t>
            </a:r>
            <a:r>
              <a:rPr lang="en" altLang="zh-TW" sz="1400" dirty="0"/>
              <a:t>multi-defect-type classifier</a:t>
            </a:r>
          </a:p>
        </p:txBody>
      </p:sp>
      <mc:AlternateContent xmlns:mc="http://schemas.openxmlformats.org/markup-compatibility/2006" xmlns:a14="http://schemas.microsoft.com/office/drawing/2010/main">
        <mc:Choice Requires="a14">
          <p:sp>
            <p:nvSpPr>
              <p:cNvPr id="3" name="Feature extractor   : MobileNetV3 Large Backbone (Pre-training on ImageNet) for feature extraction. (output:  )…">
                <a:extLst>
                  <a:ext uri="{FF2B5EF4-FFF2-40B4-BE49-F238E27FC236}">
                    <a16:creationId xmlns:a16="http://schemas.microsoft.com/office/drawing/2014/main" id="{6559DA45-D5D3-3706-5E0C-AE92199C921A}"/>
                  </a:ext>
                </a:extLst>
              </p:cNvPr>
              <p:cNvSpPr txBox="1">
                <a:spLocks/>
              </p:cNvSpPr>
              <p:nvPr/>
            </p:nvSpPr>
            <p:spPr>
              <a:xfrm>
                <a:off x="1143000" y="811855"/>
                <a:ext cx="6858000" cy="1906900"/>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1732" indent="-141732" defTabSz="116586">
                  <a:spcBef>
                    <a:spcPts val="1238"/>
                  </a:spcBef>
                  <a:defRPr sz="2688"/>
                </a:pPr>
                <a:r>
                  <a:rPr lang="en" sz="1200" dirty="0"/>
                  <a:t>Feature extractor </a:t>
                </a:r>
                <a14:m>
                  <m:oMath xmlns:m="http://schemas.openxmlformats.org/officeDocument/2006/math">
                    <m:sSub>
                      <m:sSubPr>
                        <m:ctrlPr>
                          <a:rPr lang="ar-AE" sz="1200" i="1">
                            <a:solidFill>
                              <a:srgbClr val="353828"/>
                            </a:solidFill>
                            <a:latin typeface="Cambria Math" panose="02040503050406030204" pitchFamily="18" charset="0"/>
                          </a:rPr>
                        </m:ctrlPr>
                      </m:sSubPr>
                      <m:e>
                        <m:r>
                          <a:rPr lang="ar-AE" sz="1200" i="1">
                            <a:solidFill>
                              <a:srgbClr val="353828"/>
                            </a:solidFill>
                            <a:latin typeface="Cambria Math" panose="02040503050406030204" pitchFamily="18" charset="0"/>
                          </a:rPr>
                          <m:t>𝑓</m:t>
                        </m:r>
                      </m:e>
                      <m:sub>
                        <m:sSub>
                          <m:sSubPr>
                            <m:ctrlPr>
                              <a:rPr lang="ar-AE" sz="1200" i="1">
                                <a:solidFill>
                                  <a:srgbClr val="353828"/>
                                </a:solidFill>
                                <a:latin typeface="Cambria Math" panose="02040503050406030204" pitchFamily="18" charset="0"/>
                              </a:rPr>
                            </m:ctrlPr>
                          </m:sSubPr>
                          <m:e>
                            <m:r>
                              <a:rPr lang="ar-AE" sz="1200" i="1">
                                <a:solidFill>
                                  <a:srgbClr val="353828"/>
                                </a:solidFill>
                                <a:latin typeface="Cambria Math" panose="02040503050406030204" pitchFamily="18" charset="0"/>
                              </a:rPr>
                              <m:t>𝜃</m:t>
                            </m:r>
                          </m:e>
                          <m:sub>
                            <m:r>
                              <a:rPr lang="en-US" sz="1200" i="1">
                                <a:solidFill>
                                  <a:srgbClr val="353828"/>
                                </a:solidFill>
                                <a:latin typeface="Cambria Math" panose="02040503050406030204" pitchFamily="18" charset="0"/>
                              </a:rPr>
                              <m:t> </m:t>
                            </m:r>
                          </m:sub>
                        </m:sSub>
                      </m:sub>
                    </m:sSub>
                  </m:oMath>
                </a14:m>
                <a:r>
                  <a:rPr lang="ar-AE" sz="1200" dirty="0">
                    <a:ea typeface="Calibri Light"/>
                    <a:cs typeface="Calibri Light"/>
                    <a:sym typeface="Calibri Light"/>
                  </a:rPr>
                  <a:t> : </a:t>
                </a:r>
                <a:r>
                  <a:rPr lang="en" sz="1200" dirty="0"/>
                  <a:t>MobileNetV3 Large Backbone (Pre-training on ImageNet) for feature extraction. (output:</a:t>
                </a:r>
                <a:r>
                  <a:rPr lang="en" sz="1200" dirty="0">
                    <a:ea typeface="Calibri Light"/>
                    <a:cs typeface="Calibri Light"/>
                    <a:sym typeface="Calibri Light"/>
                  </a:rPr>
                  <a:t> </a:t>
                </a:r>
                <a14:m>
                  <m:oMath xmlns:m="http://schemas.openxmlformats.org/officeDocument/2006/math">
                    <m:sSub>
                      <m:sSubPr>
                        <m:ctrlPr>
                          <a:rPr lang="ar-AE" sz="1200" i="1">
                            <a:solidFill>
                              <a:srgbClr val="353828"/>
                            </a:solidFill>
                            <a:latin typeface="Cambria Math" panose="02040503050406030204" pitchFamily="18" charset="0"/>
                          </a:rPr>
                        </m:ctrlPr>
                      </m:sSubPr>
                      <m:e>
                        <m:r>
                          <a:rPr lang="ar-AE" sz="1200" i="1">
                            <a:solidFill>
                              <a:srgbClr val="353828"/>
                            </a:solidFill>
                            <a:latin typeface="Cambria Math" panose="02040503050406030204" pitchFamily="18" charset="0"/>
                          </a:rPr>
                          <m:t>𝑧</m:t>
                        </m:r>
                      </m:e>
                      <m:sub>
                        <m:r>
                          <a:rPr lang="en-US" sz="1200" i="1">
                            <a:solidFill>
                              <a:srgbClr val="353828"/>
                            </a:solidFill>
                            <a:latin typeface="Cambria Math" panose="02040503050406030204" pitchFamily="18" charset="0"/>
                          </a:rPr>
                          <m:t> </m:t>
                        </m:r>
                      </m:sub>
                    </m:sSub>
                    <m:r>
                      <a:rPr lang="en-US" sz="1200">
                        <a:solidFill>
                          <a:srgbClr val="353828"/>
                        </a:solidFill>
                        <a:latin typeface="Cambria Math" panose="02040503050406030204" pitchFamily="18" charset="0"/>
                      </a:rPr>
                      <m:t>)</m:t>
                    </m:r>
                  </m:oMath>
                </a14:m>
                <a:endParaRPr lang="ar-AE" sz="1200" dirty="0"/>
              </a:p>
              <a:p>
                <a:pPr marL="141732" indent="-141732" defTabSz="116586">
                  <a:spcBef>
                    <a:spcPts val="1238"/>
                  </a:spcBef>
                  <a:defRPr sz="2688"/>
                </a:pPr>
                <a:r>
                  <a:rPr lang="en" sz="1200" dirty="0"/>
                  <a:t>MLP classifier</a:t>
                </a:r>
                <a:r>
                  <a:rPr lang="en" sz="1200" dirty="0">
                    <a:ea typeface="Cambria Math"/>
                    <a:cs typeface="Cambria Math"/>
                    <a:sym typeface="Cambria Math"/>
                  </a:rPr>
                  <a:t> </a:t>
                </a:r>
                <a14:m>
                  <m:oMath xmlns:m="http://schemas.openxmlformats.org/officeDocument/2006/math">
                    <m:sSub>
                      <m:sSubPr>
                        <m:ctrlPr>
                          <a:rPr lang="ar-AE" sz="1200" i="1">
                            <a:solidFill>
                              <a:srgbClr val="353828"/>
                            </a:solidFill>
                            <a:latin typeface="Cambria Math" panose="02040503050406030204" pitchFamily="18" charset="0"/>
                          </a:rPr>
                        </m:ctrlPr>
                      </m:sSubPr>
                      <m:e>
                        <m:r>
                          <a:rPr lang="ar-AE" sz="1200" i="1">
                            <a:solidFill>
                              <a:srgbClr val="353828"/>
                            </a:solidFill>
                            <a:latin typeface="Cambria Math" panose="02040503050406030204" pitchFamily="18" charset="0"/>
                          </a:rPr>
                          <m:t>𝛼</m:t>
                        </m:r>
                      </m:e>
                      <m:sub>
                        <m:r>
                          <a:rPr lang="en-US" sz="1200" i="1">
                            <a:solidFill>
                              <a:srgbClr val="353828"/>
                            </a:solidFill>
                            <a:latin typeface="Cambria Math" panose="02040503050406030204" pitchFamily="18" charset="0"/>
                          </a:rPr>
                          <m:t> </m:t>
                        </m:r>
                      </m:sub>
                    </m:sSub>
                  </m:oMath>
                </a14:m>
                <a:r>
                  <a:rPr lang="ar-AE" sz="1200" dirty="0">
                    <a:ea typeface="Cambria"/>
                    <a:cs typeface="Cambria"/>
                    <a:sym typeface="Cambria"/>
                  </a:rPr>
                  <a:t> : </a:t>
                </a:r>
                <a:r>
                  <a:rPr lang="en" sz="1200" dirty="0">
                    <a:ea typeface="Cambria"/>
                    <a:cs typeface="Cambria"/>
                    <a:sym typeface="Cambria"/>
                  </a:rPr>
                  <a:t>a fully connected layer with 4 output dimension for multi-defect-type classification.</a:t>
                </a:r>
              </a:p>
            </p:txBody>
          </p:sp>
        </mc:Choice>
        <mc:Fallback xmlns="">
          <p:sp>
            <p:nvSpPr>
              <p:cNvPr id="3" name="Feature extractor   : MobileNetV3 Large Backbone (Pre-training on ImageNet) for feature extraction. (output:  )…">
                <a:extLst>
                  <a:ext uri="{FF2B5EF4-FFF2-40B4-BE49-F238E27FC236}">
                    <a16:creationId xmlns:a16="http://schemas.microsoft.com/office/drawing/2014/main" id="{6559DA45-D5D3-3706-5E0C-AE92199C921A}"/>
                  </a:ext>
                </a:extLst>
              </p:cNvPr>
              <p:cNvSpPr txBox="1">
                <a:spLocks noRot="1" noChangeAspect="1" noMove="1" noResize="1" noEditPoints="1" noAdjustHandles="1" noChangeArrowheads="1" noChangeShapeType="1" noTextEdit="1"/>
              </p:cNvSpPr>
              <p:nvPr/>
            </p:nvSpPr>
            <p:spPr>
              <a:xfrm>
                <a:off x="1143000" y="811855"/>
                <a:ext cx="6858000" cy="19069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7095EDF-6C6C-F7F1-2F1E-28CAEBB8ED41}"/>
                  </a:ext>
                </a:extLst>
              </p:cNvPr>
              <p:cNvSpPr>
                <a:spLocks/>
              </p:cNvSpPr>
              <p:nvPr/>
            </p:nvSpPr>
            <p:spPr>
              <a:xfrm>
                <a:off x="3809325" y="3681800"/>
                <a:ext cx="1080000" cy="6228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1200" dirty="0">
                    <a:solidFill>
                      <a:srgbClr val="FFFFFF"/>
                    </a:solidFill>
                    <a:ea typeface="Helvetica Neue Medium"/>
                    <a:cs typeface="Helvetica Neue Medium"/>
                    <a:sym typeface="Helvetica Neue Medium"/>
                  </a:rPr>
                  <a:t>MLP classifier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12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200" i="1">
                              <a:solidFill>
                                <a:srgbClr val="FFFFFF"/>
                              </a:solidFill>
                              <a:latin typeface="Cambria Math" panose="02040503050406030204" pitchFamily="18" charset="0"/>
                              <a:ea typeface="Helvetica Neue Medium"/>
                              <a:cs typeface="Helvetica Neue Medium"/>
                              <a:sym typeface="Helvetica Neue Medium"/>
                            </a:rPr>
                            <m:t>𝛼</m:t>
                          </m:r>
                        </m:e>
                        <m:sub>
                          <m:r>
                            <a:rPr lang="en-US" altLang="zh-TW" sz="1200" i="1">
                              <a:solidFill>
                                <a:srgbClr val="FFFFFF"/>
                              </a:solidFill>
                              <a:latin typeface="Cambria Math" panose="02040503050406030204" pitchFamily="18" charset="0"/>
                              <a:ea typeface="Helvetica Neue Medium"/>
                              <a:cs typeface="Helvetica Neue Medium"/>
                              <a:sym typeface="Helvetica Neue Medium"/>
                            </a:rPr>
                            <m:t> </m:t>
                          </m:r>
                        </m:sub>
                      </m:sSub>
                      <m:r>
                        <a:rPr lang="en-US" altLang="zh-TW" sz="1200" i="1">
                          <a:solidFill>
                            <a:srgbClr val="FFFFFF"/>
                          </a:solidFill>
                          <a:latin typeface="Cambria Math" panose="02040503050406030204" pitchFamily="18" charset="0"/>
                          <a:ea typeface="Helvetica Neue Medium"/>
                          <a:cs typeface="Helvetica Neue Medium"/>
                          <a:sym typeface="Helvetica Neue Medium"/>
                        </a:rPr>
                        <m:t>(</m:t>
                      </m:r>
                      <m:r>
                        <a:rPr lang="en-US" altLang="zh-TW" sz="1200" i="1">
                          <a:solidFill>
                            <a:srgbClr val="FFFFFF"/>
                          </a:solidFill>
                          <a:latin typeface="Cambria Math" panose="02040503050406030204" pitchFamily="18" charset="0"/>
                          <a:ea typeface="Helvetica Neue Medium"/>
                          <a:cs typeface="Helvetica Neue Medium"/>
                          <a:sym typeface="Helvetica Neue Medium"/>
                        </a:rPr>
                        <m:t>𝑧</m:t>
                      </m:r>
                      <m:r>
                        <a:rPr lang="en-US" altLang="zh-TW" sz="12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1200" dirty="0">
                  <a:solidFill>
                    <a:srgbClr val="FFFFFF"/>
                  </a:solidFill>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D7095EDF-6C6C-F7F1-2F1E-28CAEBB8ED41}"/>
                  </a:ext>
                </a:extLst>
              </p:cNvPr>
              <p:cNvSpPr>
                <a:spLocks noRot="1" noChangeAspect="1" noMove="1" noResize="1" noEditPoints="1" noAdjustHandles="1" noChangeArrowheads="1" noChangeShapeType="1" noTextEdit="1"/>
              </p:cNvSpPr>
              <p:nvPr/>
            </p:nvSpPr>
            <p:spPr>
              <a:xfrm>
                <a:off x="3809325" y="3681800"/>
                <a:ext cx="1080000" cy="622800"/>
              </a:xfrm>
              <a:prstGeom prst="rect">
                <a:avLst/>
              </a:prstGeom>
              <a:blipFill>
                <a:blip r:embed="rId4"/>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E411591-4737-CD18-82C7-7AEAE80F0E5A}"/>
                  </a:ext>
                </a:extLst>
              </p:cNvPr>
              <p:cNvSpPr>
                <a:spLocks noChangeAspect="1"/>
              </p:cNvSpPr>
              <p:nvPr/>
            </p:nvSpPr>
            <p:spPr>
              <a:xfrm>
                <a:off x="2280451" y="3681800"/>
                <a:ext cx="1080000" cy="623035"/>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105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105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05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105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05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105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1050" i="1">
                          <a:solidFill>
                            <a:srgbClr val="FFFFFF"/>
                          </a:solidFill>
                          <a:latin typeface="Cambria Math" panose="02040503050406030204" pitchFamily="18" charset="0"/>
                          <a:ea typeface="Helvetica Neue Medium"/>
                          <a:cs typeface="Helvetica Neue Medium"/>
                          <a:sym typeface="Helvetica Neue Medium"/>
                        </a:rPr>
                        <m:t>(</m:t>
                      </m:r>
                      <m:r>
                        <a:rPr lang="en-US" altLang="zh-TW" sz="1050" i="1">
                          <a:solidFill>
                            <a:srgbClr val="FFFFFF"/>
                          </a:solidFill>
                          <a:latin typeface="Cambria Math" panose="02040503050406030204" pitchFamily="18" charset="0"/>
                          <a:ea typeface="Helvetica Neue Medium"/>
                          <a:cs typeface="Helvetica Neue Medium"/>
                          <a:sym typeface="Helvetica Neue Medium"/>
                        </a:rPr>
                        <m:t>𝑥</m:t>
                      </m:r>
                      <m:r>
                        <a:rPr lang="en-US" altLang="zh-TW" sz="105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1050" dirty="0">
                  <a:solidFill>
                    <a:srgbClr val="FFFFFF"/>
                  </a:solidFill>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5E411591-4737-CD18-82C7-7AEAE80F0E5A}"/>
                  </a:ext>
                </a:extLst>
              </p:cNvPr>
              <p:cNvSpPr>
                <a:spLocks noRot="1" noChangeAspect="1" noMove="1" noResize="1" noEditPoints="1" noAdjustHandles="1" noChangeArrowheads="1" noChangeShapeType="1" noTextEdit="1"/>
              </p:cNvSpPr>
              <p:nvPr/>
            </p:nvSpPr>
            <p:spPr>
              <a:xfrm>
                <a:off x="2280451" y="3681800"/>
                <a:ext cx="1080000" cy="623035"/>
              </a:xfrm>
              <a:prstGeom prst="rect">
                <a:avLst/>
              </a:prstGeom>
              <a:blipFill>
                <a:blip r:embed="rId5"/>
                <a:stretch>
                  <a:fillRect l="-1163" r="-1163"/>
                </a:stretch>
              </a:blipFill>
              <a:ln w="12700" cap="flat">
                <a:noFill/>
                <a:miter lim="400000"/>
              </a:ln>
              <a:effectLst/>
            </p:spPr>
            <p:txBody>
              <a:bodyPr/>
              <a:lstStyle/>
              <a:p>
                <a:r>
                  <a:rPr lang="zh-TW" altLang="en-US">
                    <a:noFill/>
                  </a:rPr>
                  <a:t> </a:t>
                </a:r>
              </a:p>
            </p:txBody>
          </p:sp>
        </mc:Fallback>
      </mc:AlternateContent>
      <p:cxnSp>
        <p:nvCxnSpPr>
          <p:cNvPr id="7" name="直線箭頭接點 6">
            <a:extLst>
              <a:ext uri="{FF2B5EF4-FFF2-40B4-BE49-F238E27FC236}">
                <a16:creationId xmlns:a16="http://schemas.microsoft.com/office/drawing/2014/main" id="{4CC5D267-ED83-098A-DC08-EE7995656AF8}"/>
              </a:ext>
            </a:extLst>
          </p:cNvPr>
          <p:cNvCxnSpPr>
            <a:cxnSpLocks/>
          </p:cNvCxnSpPr>
          <p:nvPr/>
        </p:nvCxnSpPr>
        <p:spPr>
          <a:xfrm>
            <a:off x="4889326" y="3993317"/>
            <a:ext cx="228771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9C814F4-6D2E-6654-4B29-D9A4AEB74E42}"/>
                  </a:ext>
                </a:extLst>
              </p:cNvPr>
              <p:cNvSpPr txBox="1"/>
              <p:nvPr/>
            </p:nvSpPr>
            <p:spPr>
              <a:xfrm>
                <a:off x="5749066" y="3687612"/>
                <a:ext cx="284117" cy="3191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14:m>
                  <m:oMathPara xmlns:m="http://schemas.openxmlformats.org/officeDocument/2006/math">
                    <m:oMathParaPr>
                      <m:jc m:val="centerGroup"/>
                    </m:oMathParaPr>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𝑑𝑒𝑓</m:t>
                          </m:r>
                        </m:sub>
                        <m:sup>
                          <m:r>
                            <a:rPr lang="en-US" altLang="zh-TW" sz="900" i="1">
                              <a:latin typeface="Cambria Math" panose="02040503050406030204" pitchFamily="18" charset="0"/>
                            </a:rPr>
                            <m:t> </m:t>
                          </m:r>
                        </m:sup>
                      </m:sSubSup>
                    </m:oMath>
                  </m:oMathPara>
                </a14:m>
                <a:endParaRPr lang="zh-TW" altLang="en-US" sz="900" dirty="0">
                  <a:solidFill>
                    <a:srgbClr val="000000"/>
                  </a:solidFill>
                  <a:sym typeface="Helvetica Neue"/>
                </a:endParaRPr>
              </a:p>
            </p:txBody>
          </p:sp>
        </mc:Choice>
        <mc:Fallback xmlns="">
          <p:sp>
            <p:nvSpPr>
              <p:cNvPr id="8" name="文字方塊 7">
                <a:extLst>
                  <a:ext uri="{FF2B5EF4-FFF2-40B4-BE49-F238E27FC236}">
                    <a16:creationId xmlns:a16="http://schemas.microsoft.com/office/drawing/2014/main" id="{39C814F4-6D2E-6654-4B29-D9A4AEB74E42}"/>
                  </a:ext>
                </a:extLst>
              </p:cNvPr>
              <p:cNvSpPr txBox="1">
                <a:spLocks noRot="1" noChangeAspect="1" noMove="1" noResize="1" noEditPoints="1" noAdjustHandles="1" noChangeArrowheads="1" noChangeShapeType="1" noTextEdit="1"/>
              </p:cNvSpPr>
              <p:nvPr/>
            </p:nvSpPr>
            <p:spPr>
              <a:xfrm>
                <a:off x="5749066" y="3687612"/>
                <a:ext cx="284117" cy="319178"/>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BB3D591-A3ED-3823-9136-40EF904FF5AA}"/>
                  </a:ext>
                </a:extLst>
              </p:cNvPr>
              <p:cNvSpPr txBox="1"/>
              <p:nvPr/>
            </p:nvSpPr>
            <p:spPr>
              <a:xfrm>
                <a:off x="3424925" y="3700786"/>
                <a:ext cx="319926" cy="293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𝑧</m:t>
                          </m:r>
                        </m:e>
                        <m:sub>
                          <m:r>
                            <a:rPr lang="en-US" altLang="zh-TW" sz="900" i="1">
                              <a:solidFill>
                                <a:srgbClr val="000000"/>
                              </a:solidFill>
                              <a:latin typeface="Cambria Math" panose="02040503050406030204" pitchFamily="18" charset="0"/>
                              <a:sym typeface="Helvetica Neue"/>
                            </a:rPr>
                            <m:t> </m:t>
                          </m:r>
                        </m:sub>
                      </m:sSub>
                    </m:oMath>
                  </m:oMathPara>
                </a14:m>
                <a:endParaRPr lang="zh-TW" altLang="en-US" sz="900" dirty="0">
                  <a:solidFill>
                    <a:srgbClr val="000000"/>
                  </a:solidFill>
                  <a:sym typeface="Helvetica Neue"/>
                </a:endParaRPr>
              </a:p>
            </p:txBody>
          </p:sp>
        </mc:Choice>
        <mc:Fallback xmlns="">
          <p:sp>
            <p:nvSpPr>
              <p:cNvPr id="9" name="文字方塊 8">
                <a:extLst>
                  <a:ext uri="{FF2B5EF4-FFF2-40B4-BE49-F238E27FC236}">
                    <a16:creationId xmlns:a16="http://schemas.microsoft.com/office/drawing/2014/main" id="{5BB3D591-A3ED-3823-9136-40EF904FF5AA}"/>
                  </a:ext>
                </a:extLst>
              </p:cNvPr>
              <p:cNvSpPr txBox="1">
                <a:spLocks noRot="1" noChangeAspect="1" noMove="1" noResize="1" noEditPoints="1" noAdjustHandles="1" noChangeArrowheads="1" noChangeShapeType="1" noTextEdit="1"/>
              </p:cNvSpPr>
              <p:nvPr/>
            </p:nvSpPr>
            <p:spPr>
              <a:xfrm>
                <a:off x="3424925" y="3700786"/>
                <a:ext cx="319926" cy="293645"/>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p:cxnSp>
        <p:nvCxnSpPr>
          <p:cNvPr id="10" name="直線箭頭接點 9">
            <a:extLst>
              <a:ext uri="{FF2B5EF4-FFF2-40B4-BE49-F238E27FC236}">
                <a16:creationId xmlns:a16="http://schemas.microsoft.com/office/drawing/2014/main" id="{3725FCE6-D366-AED2-3FF0-706CD6AA13E3}"/>
              </a:ext>
            </a:extLst>
          </p:cNvPr>
          <p:cNvCxnSpPr>
            <a:cxnSpLocks/>
          </p:cNvCxnSpPr>
          <p:nvPr/>
        </p:nvCxnSpPr>
        <p:spPr>
          <a:xfrm>
            <a:off x="2014017" y="4006790"/>
            <a:ext cx="266435"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076D3FE1-1476-E70A-F90E-A389810C2544}"/>
                  </a:ext>
                </a:extLst>
              </p:cNvPr>
              <p:cNvSpPr txBox="1"/>
              <p:nvPr/>
            </p:nvSpPr>
            <p:spPr>
              <a:xfrm>
                <a:off x="1966959" y="3690269"/>
                <a:ext cx="319926" cy="293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𝑥</m:t>
                          </m:r>
                        </m:e>
                        <m:sub>
                          <m:r>
                            <a:rPr lang="en-US" altLang="zh-TW" sz="900" i="1">
                              <a:solidFill>
                                <a:srgbClr val="000000"/>
                              </a:solidFill>
                              <a:latin typeface="Cambria Math" panose="02040503050406030204" pitchFamily="18" charset="0"/>
                              <a:sym typeface="Helvetica Neue"/>
                            </a:rPr>
                            <m:t> </m:t>
                          </m:r>
                        </m:sub>
                      </m:sSub>
                    </m:oMath>
                  </m:oMathPara>
                </a14:m>
                <a:endParaRPr lang="zh-TW" altLang="en-US" sz="900" dirty="0">
                  <a:solidFill>
                    <a:srgbClr val="000000"/>
                  </a:solidFill>
                  <a:sym typeface="Helvetica Neue"/>
                </a:endParaRPr>
              </a:p>
            </p:txBody>
          </p:sp>
        </mc:Choice>
        <mc:Fallback xmlns="">
          <p:sp>
            <p:nvSpPr>
              <p:cNvPr id="11" name="文字方塊 10">
                <a:extLst>
                  <a:ext uri="{FF2B5EF4-FFF2-40B4-BE49-F238E27FC236}">
                    <a16:creationId xmlns:a16="http://schemas.microsoft.com/office/drawing/2014/main" id="{076D3FE1-1476-E70A-F90E-A389810C2544}"/>
                  </a:ext>
                </a:extLst>
              </p:cNvPr>
              <p:cNvSpPr txBox="1">
                <a:spLocks noRot="1" noChangeAspect="1" noMove="1" noResize="1" noEditPoints="1" noAdjustHandles="1" noChangeArrowheads="1" noChangeShapeType="1" noTextEdit="1"/>
              </p:cNvSpPr>
              <p:nvPr/>
            </p:nvSpPr>
            <p:spPr>
              <a:xfrm>
                <a:off x="1966959" y="3690269"/>
                <a:ext cx="319926" cy="293645"/>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p:cxnSp>
        <p:nvCxnSpPr>
          <p:cNvPr id="12" name="直線箭頭接點 11">
            <a:extLst>
              <a:ext uri="{FF2B5EF4-FFF2-40B4-BE49-F238E27FC236}">
                <a16:creationId xmlns:a16="http://schemas.microsoft.com/office/drawing/2014/main" id="{4B89AF46-782E-B9F9-2D04-82791BB587EF}"/>
              </a:ext>
            </a:extLst>
          </p:cNvPr>
          <p:cNvCxnSpPr>
            <a:cxnSpLocks/>
          </p:cNvCxnSpPr>
          <p:nvPr/>
        </p:nvCxnSpPr>
        <p:spPr>
          <a:xfrm flipV="1">
            <a:off x="3360451" y="3993319"/>
            <a:ext cx="448875" cy="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8C94EFCC-3235-2D4D-48CB-1496C617E075}"/>
                  </a:ext>
                </a:extLst>
              </p:cNvPr>
              <p:cNvSpPr txBox="1"/>
              <p:nvPr/>
            </p:nvSpPr>
            <p:spPr>
              <a:xfrm>
                <a:off x="5152306" y="3016766"/>
                <a:ext cx="3442805" cy="19242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lang="en-US" altLang="zh-TW" sz="900" i="1">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br>
                  <a:rPr lang="en-US" altLang="zh-TW" sz="900" i="1" dirty="0">
                    <a:solidFill>
                      <a:srgbClr val="000000"/>
                    </a:solidFill>
                    <a:sym typeface="Helvetica Neue"/>
                  </a:rPr>
                </a:br>
                <a:endParaRPr lang="en-US" altLang="zh-TW" sz="900" i="1" dirty="0"/>
              </a:p>
            </p:txBody>
          </p:sp>
        </mc:Choice>
        <mc:Fallback xmlns="">
          <p:sp>
            <p:nvSpPr>
              <p:cNvPr id="14" name="文字方塊 13">
                <a:extLst>
                  <a:ext uri="{FF2B5EF4-FFF2-40B4-BE49-F238E27FC236}">
                    <a16:creationId xmlns:a16="http://schemas.microsoft.com/office/drawing/2014/main" id="{8C94EFCC-3235-2D4D-48CB-1496C617E075}"/>
                  </a:ext>
                </a:extLst>
              </p:cNvPr>
              <p:cNvSpPr txBox="1">
                <a:spLocks noRot="1" noChangeAspect="1" noMove="1" noResize="1" noEditPoints="1" noAdjustHandles="1" noChangeArrowheads="1" noChangeShapeType="1" noTextEdit="1"/>
              </p:cNvSpPr>
              <p:nvPr/>
            </p:nvSpPr>
            <p:spPr>
              <a:xfrm>
                <a:off x="5152306" y="3016766"/>
                <a:ext cx="3442805" cy="192425"/>
              </a:xfrm>
              <a:prstGeom prst="rect">
                <a:avLst/>
              </a:prstGeom>
              <a:blipFill>
                <a:blip r:embed="rId9"/>
                <a:stretch>
                  <a:fillRect l="-366" t="-6250" b="-12500"/>
                </a:stretch>
              </a:blipFill>
              <a:ln/>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7D46BE1-7870-8826-0A87-124D8E8F5E91}"/>
              </a:ext>
            </a:extLst>
          </p:cNvPr>
          <p:cNvSpPr>
            <a:spLocks noGrp="1"/>
          </p:cNvSpPr>
          <p:nvPr>
            <p:ph type="sldNum" sz="quarter" idx="12"/>
          </p:nvPr>
        </p:nvSpPr>
        <p:spPr/>
        <p:txBody>
          <a:bodyPr/>
          <a:lstStyle/>
          <a:p>
            <a:fld id="{EE3F9CDB-1F21-4789-A81E-8FEA25CE194B}" type="slidenum">
              <a:rPr lang="zh-CN" altLang="en-US" smtClean="0"/>
              <a:t>18</a:t>
            </a:fld>
            <a:endParaRPr lang="zh-CN" altLang="en-US"/>
          </a:p>
        </p:txBody>
      </p:sp>
    </p:spTree>
    <p:extLst>
      <p:ext uri="{BB962C8B-B14F-4D97-AF65-F5344CB8AC3E}">
        <p14:creationId xmlns:p14="http://schemas.microsoft.com/office/powerpoint/2010/main" val="24977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a:extLst>
              <a:ext uri="{FF2B5EF4-FFF2-40B4-BE49-F238E27FC236}">
                <a16:creationId xmlns:a16="http://schemas.microsoft.com/office/drawing/2014/main" id="{0752C551-B83D-D07D-E7AB-74486B1584BB}"/>
              </a:ext>
            </a:extLst>
          </p:cNvPr>
          <p:cNvGrpSpPr/>
          <p:nvPr/>
        </p:nvGrpSpPr>
        <p:grpSpPr>
          <a:xfrm>
            <a:off x="914161" y="2431682"/>
            <a:ext cx="6638393" cy="1310445"/>
            <a:chOff x="-11962" y="2994389"/>
            <a:chExt cx="6638393" cy="1310445"/>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F405C2E-973C-C2AE-B3ED-F19B824509A1}"/>
                    </a:ext>
                  </a:extLst>
                </p:cNvPr>
                <p:cNvSpPr>
                  <a:spLocks noChangeAspect="1"/>
                </p:cNvSpPr>
                <p:nvPr/>
              </p:nvSpPr>
              <p:spPr>
                <a:xfrm>
                  <a:off x="2280451" y="3681799"/>
                  <a:ext cx="1080000" cy="623035"/>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105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105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05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105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05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105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1050" i="1">
                            <a:solidFill>
                              <a:srgbClr val="FFFFFF"/>
                            </a:solidFill>
                            <a:latin typeface="Cambria Math" panose="02040503050406030204" pitchFamily="18" charset="0"/>
                            <a:ea typeface="Helvetica Neue Medium"/>
                            <a:cs typeface="Helvetica Neue Medium"/>
                            <a:sym typeface="Helvetica Neue Medium"/>
                          </a:rPr>
                          <m:t>(</m:t>
                        </m:r>
                        <m:r>
                          <a:rPr lang="en-US" altLang="zh-TW" sz="1050" i="1">
                            <a:solidFill>
                              <a:srgbClr val="FFFFFF"/>
                            </a:solidFill>
                            <a:latin typeface="Cambria Math" panose="02040503050406030204" pitchFamily="18" charset="0"/>
                            <a:ea typeface="Helvetica Neue Medium"/>
                            <a:cs typeface="Helvetica Neue Medium"/>
                            <a:sym typeface="Helvetica Neue Medium"/>
                          </a:rPr>
                          <m:t>𝑥</m:t>
                        </m:r>
                        <m:r>
                          <a:rPr lang="en-US" altLang="zh-TW" sz="105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1050" dirty="0">
                    <a:solidFill>
                      <a:srgbClr val="FFFFFF"/>
                    </a:solidFill>
                    <a:ea typeface="Helvetica Neue Medium"/>
                    <a:cs typeface="Helvetica Neue Medium"/>
                    <a:sym typeface="Helvetica Neue Medium"/>
                  </a:endParaRPr>
                </a:p>
              </p:txBody>
            </p:sp>
          </mc:Choice>
          <mc:Fallback xmlns="">
            <p:sp>
              <p:nvSpPr>
                <p:cNvPr id="3" name="矩形 2">
                  <a:extLst>
                    <a:ext uri="{FF2B5EF4-FFF2-40B4-BE49-F238E27FC236}">
                      <a16:creationId xmlns:a16="http://schemas.microsoft.com/office/drawing/2014/main" id="{0F405C2E-973C-C2AE-B3ED-F19B824509A1}"/>
                    </a:ext>
                  </a:extLst>
                </p:cNvPr>
                <p:cNvSpPr>
                  <a:spLocks noRot="1" noChangeAspect="1" noMove="1" noResize="1" noEditPoints="1" noAdjustHandles="1" noChangeArrowheads="1" noChangeShapeType="1" noTextEdit="1"/>
                </p:cNvSpPr>
                <p:nvPr/>
              </p:nvSpPr>
              <p:spPr>
                <a:xfrm>
                  <a:off x="2280451" y="3681799"/>
                  <a:ext cx="1080000" cy="623035"/>
                </a:xfrm>
                <a:prstGeom prst="rect">
                  <a:avLst/>
                </a:prstGeom>
                <a:blipFill>
                  <a:blip r:embed="rId3"/>
                  <a:stretch>
                    <a:fillRect l="-1163" r="-1163"/>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252ACC8-DA56-8FC0-E75F-25F9BB393ED5}"/>
                    </a:ext>
                  </a:extLst>
                </p:cNvPr>
                <p:cNvSpPr>
                  <a:spLocks/>
                </p:cNvSpPr>
                <p:nvPr/>
              </p:nvSpPr>
              <p:spPr>
                <a:xfrm>
                  <a:off x="3942802" y="3682033"/>
                  <a:ext cx="1080000" cy="6228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1200" b="0" i="1" smtClean="0">
                            <a:solidFill>
                              <a:srgbClr val="FFFFFF"/>
                            </a:solidFill>
                            <a:latin typeface="Cambria Math" panose="02040503050406030204" pitchFamily="18" charset="0"/>
                            <a:ea typeface="Helvetica Neue Medium"/>
                            <a:cs typeface="Helvetica Neue Medium"/>
                            <a:sym typeface="Helvetica Neue Medium"/>
                          </a:rPr>
                          <m:t>𝐹𝐶</m:t>
                        </m:r>
                        <m:r>
                          <a:rPr lang="en-US" altLang="zh-TW" sz="1200" b="0" i="1" smtClean="0">
                            <a:solidFill>
                              <a:srgbClr val="FFFFFF"/>
                            </a:solidFill>
                            <a:latin typeface="Cambria Math" panose="02040503050406030204" pitchFamily="18" charset="0"/>
                            <a:ea typeface="Helvetica Neue Medium"/>
                            <a:cs typeface="Helvetica Neue Medium"/>
                            <a:sym typeface="Helvetica Neue Medium"/>
                          </a:rPr>
                          <m:t>1</m:t>
                        </m:r>
                      </m:oMath>
                    </m:oMathPara>
                  </a14:m>
                  <a:endParaRPr lang="en-US" altLang="zh-TW" sz="12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12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1200" b="0" i="1" smtClean="0">
                                <a:solidFill>
                                  <a:srgbClr val="FFFFFF"/>
                                </a:solidFill>
                                <a:latin typeface="Cambria Math" panose="02040503050406030204" pitchFamily="18" charset="0"/>
                                <a:ea typeface="Helvetica Neue Medium"/>
                                <a:cs typeface="Helvetica Neue Medium"/>
                                <a:sym typeface="Helvetica Neue Medium"/>
                              </a:rPr>
                              <m:t>𝜓</m:t>
                            </m:r>
                          </m:e>
                          <m:sub>
                            <m:r>
                              <a:rPr lang="zh-TW" altLang="en-US" sz="12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1200" i="1">
                            <a:solidFill>
                              <a:srgbClr val="FFFFFF"/>
                            </a:solidFill>
                            <a:latin typeface="Cambria Math" panose="02040503050406030204" pitchFamily="18" charset="0"/>
                            <a:ea typeface="Helvetica Neue Medium"/>
                            <a:cs typeface="Helvetica Neue Medium"/>
                            <a:sym typeface="Helvetica Neue Medium"/>
                          </a:rPr>
                          <m:t>(</m:t>
                        </m:r>
                        <m:r>
                          <a:rPr lang="en-US" altLang="zh-TW" sz="1200" i="1">
                            <a:solidFill>
                              <a:srgbClr val="FFFFFF"/>
                            </a:solidFill>
                            <a:latin typeface="Cambria Math" panose="02040503050406030204" pitchFamily="18" charset="0"/>
                            <a:ea typeface="Helvetica Neue Medium"/>
                            <a:cs typeface="Helvetica Neue Medium"/>
                            <a:sym typeface="Helvetica Neue Medium"/>
                          </a:rPr>
                          <m:t>𝑧</m:t>
                        </m:r>
                        <m:r>
                          <a:rPr lang="en-US" altLang="zh-TW" sz="12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1200" dirty="0">
                    <a:solidFill>
                      <a:srgbClr val="FFFFFF"/>
                    </a:solidFill>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9252ACC8-DA56-8FC0-E75F-25F9BB393ED5}"/>
                    </a:ext>
                  </a:extLst>
                </p:cNvPr>
                <p:cNvSpPr>
                  <a:spLocks noRot="1" noChangeAspect="1" noMove="1" noResize="1" noEditPoints="1" noAdjustHandles="1" noChangeArrowheads="1" noChangeShapeType="1" noTextEdit="1"/>
                </p:cNvSpPr>
                <p:nvPr/>
              </p:nvSpPr>
              <p:spPr>
                <a:xfrm>
                  <a:off x="3942802" y="3682033"/>
                  <a:ext cx="1080000" cy="622800"/>
                </a:xfrm>
                <a:prstGeom prst="rect">
                  <a:avLst/>
                </a:prstGeom>
                <a:blipFill>
                  <a:blip r:embed="rId4"/>
                  <a:stretch>
                    <a:fillRect/>
                  </a:stretch>
                </a:blipFill>
                <a:ln w="12700" cap="flat">
                  <a:noFill/>
                  <a:miter lim="400000"/>
                </a:ln>
                <a:effectLst/>
              </p:spPr>
              <p:txBody>
                <a:bodyPr/>
                <a:lstStyle/>
                <a:p>
                  <a:r>
                    <a:rPr lang="zh-TW" altLang="en-US">
                      <a:noFill/>
                    </a:rPr>
                    <a:t> </a:t>
                  </a:r>
                </a:p>
              </p:txBody>
            </p:sp>
          </mc:Fallback>
        </mc:AlternateContent>
        <p:sp>
          <p:nvSpPr>
            <p:cNvPr id="5" name="圓角矩形 4">
              <a:extLst>
                <a:ext uri="{FF2B5EF4-FFF2-40B4-BE49-F238E27FC236}">
                  <a16:creationId xmlns:a16="http://schemas.microsoft.com/office/drawing/2014/main" id="{4DDE95F9-6AAC-82B1-AC63-70062D8BE64C}"/>
                </a:ext>
              </a:extLst>
            </p:cNvPr>
            <p:cNvSpPr/>
            <p:nvPr/>
          </p:nvSpPr>
          <p:spPr>
            <a:xfrm>
              <a:off x="5605153" y="3681798"/>
              <a:ext cx="1021278" cy="623035"/>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Cross entropy loss</a:t>
              </a:r>
              <a:endParaRPr kumimoji="1" lang="zh-TW" altLang="en-US" dirty="0"/>
            </a:p>
          </p:txBody>
        </p:sp>
        <p:sp>
          <p:nvSpPr>
            <p:cNvPr id="6" name="不規則四邊形 5">
              <a:extLst>
                <a:ext uri="{FF2B5EF4-FFF2-40B4-BE49-F238E27FC236}">
                  <a16:creationId xmlns:a16="http://schemas.microsoft.com/office/drawing/2014/main" id="{518083C6-0840-7C75-9D3E-768BAFF19797}"/>
                </a:ext>
              </a:extLst>
            </p:cNvPr>
            <p:cNvSpPr/>
            <p:nvPr/>
          </p:nvSpPr>
          <p:spPr>
            <a:xfrm rot="16200000">
              <a:off x="1024127" y="3628323"/>
              <a:ext cx="1240996" cy="106950"/>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 name="直線箭頭接點 7">
              <a:extLst>
                <a:ext uri="{FF2B5EF4-FFF2-40B4-BE49-F238E27FC236}">
                  <a16:creationId xmlns:a16="http://schemas.microsoft.com/office/drawing/2014/main" id="{EBD3435D-2D35-C1AD-5B41-F73DDE5B5B30}"/>
                </a:ext>
              </a:extLst>
            </p:cNvPr>
            <p:cNvCxnSpPr>
              <a:cxnSpLocks/>
              <a:endCxn id="3" idx="1"/>
            </p:cNvCxnSpPr>
            <p:nvPr/>
          </p:nvCxnSpPr>
          <p:spPr>
            <a:xfrm>
              <a:off x="1698101" y="3993317"/>
              <a:ext cx="58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1D4ADFB7-D612-9291-70B7-D4A6ACDC887E}"/>
                </a:ext>
              </a:extLst>
            </p:cNvPr>
            <p:cNvCxnSpPr>
              <a:cxnSpLocks/>
              <a:endCxn id="4" idx="1"/>
            </p:cNvCxnSpPr>
            <p:nvPr/>
          </p:nvCxnSpPr>
          <p:spPr>
            <a:xfrm>
              <a:off x="3360451" y="3993317"/>
              <a:ext cx="582351"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E29F661F-6065-6673-E1B3-2122D82DFB20}"/>
                </a:ext>
              </a:extLst>
            </p:cNvPr>
            <p:cNvCxnSpPr>
              <a:cxnSpLocks/>
              <a:stCxn id="4" idx="3"/>
            </p:cNvCxnSpPr>
            <p:nvPr/>
          </p:nvCxnSpPr>
          <p:spPr>
            <a:xfrm flipV="1">
              <a:off x="5022802" y="3993317"/>
              <a:ext cx="58844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肘形接點 16">
              <a:extLst>
                <a:ext uri="{FF2B5EF4-FFF2-40B4-BE49-F238E27FC236}">
                  <a16:creationId xmlns:a16="http://schemas.microsoft.com/office/drawing/2014/main" id="{D640B479-5D77-8B63-1433-E86552A24119}"/>
                </a:ext>
              </a:extLst>
            </p:cNvPr>
            <p:cNvCxnSpPr>
              <a:endCxn id="5" idx="0"/>
            </p:cNvCxnSpPr>
            <p:nvPr/>
          </p:nvCxnSpPr>
          <p:spPr>
            <a:xfrm>
              <a:off x="1698101" y="3305908"/>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58FC0F3-2602-90D8-2739-56871C6BBF51}"/>
                    </a:ext>
                  </a:extLst>
                </p:cNvPr>
                <p:cNvSpPr txBox="1"/>
                <p:nvPr/>
              </p:nvSpPr>
              <p:spPr>
                <a:xfrm>
                  <a:off x="2020720" y="2994389"/>
                  <a:ext cx="519462"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𝑦</m:t>
                            </m:r>
                          </m:e>
                          <m:sub>
                            <m:r>
                              <a:rPr kumimoji="1" lang="en-US" altLang="zh-TW" b="0" i="1" smtClean="0">
                                <a:latin typeface="Cambria Math" panose="02040503050406030204" pitchFamily="18" charset="0"/>
                              </a:rPr>
                              <m:t>𝑑𝑒𝑓</m:t>
                            </m:r>
                          </m:sub>
                        </m:sSub>
                      </m:oMath>
                    </m:oMathPara>
                  </a14:m>
                  <a:endParaRPr kumimoji="1" lang="zh-TW" altLang="en-US" dirty="0"/>
                </a:p>
              </p:txBody>
            </p:sp>
          </mc:Choice>
          <mc:Fallback xmlns="">
            <p:sp>
              <p:nvSpPr>
                <p:cNvPr id="18" name="文字方塊 17">
                  <a:extLst>
                    <a:ext uri="{FF2B5EF4-FFF2-40B4-BE49-F238E27FC236}">
                      <a16:creationId xmlns:a16="http://schemas.microsoft.com/office/drawing/2014/main" id="{358FC0F3-2602-90D8-2739-56871C6BBF51}"/>
                    </a:ext>
                  </a:extLst>
                </p:cNvPr>
                <p:cNvSpPr txBox="1">
                  <a:spLocks noRot="1" noChangeAspect="1" noMove="1" noResize="1" noEditPoints="1" noAdjustHandles="1" noChangeArrowheads="1" noChangeShapeType="1" noTextEdit="1"/>
                </p:cNvSpPr>
                <p:nvPr/>
              </p:nvSpPr>
              <p:spPr>
                <a:xfrm>
                  <a:off x="2020720" y="2994389"/>
                  <a:ext cx="519462" cy="31669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57F91B3-BD58-4381-1BAA-E5186EE13B1C}"/>
                    </a:ext>
                  </a:extLst>
                </p:cNvPr>
                <p:cNvSpPr txBox="1"/>
                <p:nvPr/>
              </p:nvSpPr>
              <p:spPr>
                <a:xfrm>
                  <a:off x="1707514" y="3672772"/>
                  <a:ext cx="519462"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𝑑𝑒𝑓</m:t>
                            </m:r>
                          </m:sub>
                        </m:sSub>
                      </m:oMath>
                    </m:oMathPara>
                  </a14:m>
                  <a:endParaRPr kumimoji="1" lang="zh-TW" altLang="en-US" dirty="0"/>
                </a:p>
              </p:txBody>
            </p:sp>
          </mc:Choice>
          <mc:Fallback xmlns="">
            <p:sp>
              <p:nvSpPr>
                <p:cNvPr id="19" name="文字方塊 18">
                  <a:extLst>
                    <a:ext uri="{FF2B5EF4-FFF2-40B4-BE49-F238E27FC236}">
                      <a16:creationId xmlns:a16="http://schemas.microsoft.com/office/drawing/2014/main" id="{757F91B3-BD58-4381-1BAA-E5186EE13B1C}"/>
                    </a:ext>
                  </a:extLst>
                </p:cNvPr>
                <p:cNvSpPr txBox="1">
                  <a:spLocks noRot="1" noChangeAspect="1" noMove="1" noResize="1" noEditPoints="1" noAdjustHandles="1" noChangeArrowheads="1" noChangeShapeType="1" noTextEdit="1"/>
                </p:cNvSpPr>
                <p:nvPr/>
              </p:nvSpPr>
              <p:spPr>
                <a:xfrm>
                  <a:off x="1707514" y="3672772"/>
                  <a:ext cx="519462" cy="316690"/>
                </a:xfrm>
                <a:prstGeom prst="rect">
                  <a:avLst/>
                </a:prstGeom>
                <a:blipFill>
                  <a:blip r:embed="rId6"/>
                  <a:stretch>
                    <a:fillRect b="-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55A564D2-CE9C-4718-0BE0-392722017C85}"/>
                    </a:ext>
                  </a:extLst>
                </p:cNvPr>
                <p:cNvSpPr txBox="1"/>
                <p:nvPr/>
              </p:nvSpPr>
              <p:spPr>
                <a:xfrm>
                  <a:off x="3369865" y="3679213"/>
                  <a:ext cx="519462"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b="0" i="1" smtClean="0">
                                <a:latin typeface="Cambria Math" panose="02040503050406030204" pitchFamily="18" charset="0"/>
                              </a:rPr>
                              <m:t>𝑑𝑒𝑓</m:t>
                            </m:r>
                          </m:sub>
                        </m:sSub>
                      </m:oMath>
                    </m:oMathPara>
                  </a14:m>
                  <a:endParaRPr kumimoji="1" lang="zh-TW" altLang="en-US" dirty="0"/>
                </a:p>
              </p:txBody>
            </p:sp>
          </mc:Choice>
          <mc:Fallback xmlns="">
            <p:sp>
              <p:nvSpPr>
                <p:cNvPr id="20" name="文字方塊 19">
                  <a:extLst>
                    <a:ext uri="{FF2B5EF4-FFF2-40B4-BE49-F238E27FC236}">
                      <a16:creationId xmlns:a16="http://schemas.microsoft.com/office/drawing/2014/main" id="{55A564D2-CE9C-4718-0BE0-392722017C85}"/>
                    </a:ext>
                  </a:extLst>
                </p:cNvPr>
                <p:cNvSpPr txBox="1">
                  <a:spLocks noRot="1" noChangeAspect="1" noMove="1" noResize="1" noEditPoints="1" noAdjustHandles="1" noChangeArrowheads="1" noChangeShapeType="1" noTextEdit="1"/>
                </p:cNvSpPr>
                <p:nvPr/>
              </p:nvSpPr>
              <p:spPr>
                <a:xfrm>
                  <a:off x="3369865" y="3679213"/>
                  <a:ext cx="519462" cy="316690"/>
                </a:xfrm>
                <a:prstGeom prst="rect">
                  <a:avLst/>
                </a:prstGeom>
                <a:blipFill>
                  <a:blip r:embed="rId7"/>
                  <a:stretch>
                    <a:fillRect b="-38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88CC152-D960-FCF5-CAB9-3C2087F727C4}"/>
                    </a:ext>
                  </a:extLst>
                </p:cNvPr>
                <p:cNvSpPr txBox="1"/>
                <p:nvPr/>
              </p:nvSpPr>
              <p:spPr>
                <a:xfrm>
                  <a:off x="5010930" y="3679213"/>
                  <a:ext cx="519462"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acc>
                              <m:accPr>
                                <m:chr m:val="̂"/>
                                <m:ctrlPr>
                                  <a:rPr kumimoji="1" lang="en-US" altLang="zh-TW" b="0" i="1" smtClean="0">
                                    <a:latin typeface="Cambria Math" panose="02040503050406030204" pitchFamily="18" charset="0"/>
                                  </a:rPr>
                                </m:ctrlPr>
                              </m:accPr>
                              <m:e>
                                <m:r>
                                  <a:rPr kumimoji="1" lang="en-US" altLang="zh-TW" b="0" i="1" smtClean="0">
                                    <a:latin typeface="Cambria Math" panose="02040503050406030204" pitchFamily="18" charset="0"/>
                                  </a:rPr>
                                  <m:t>𝑦</m:t>
                                </m:r>
                              </m:e>
                            </m:acc>
                          </m:e>
                          <m:sub>
                            <m:r>
                              <a:rPr kumimoji="1" lang="en-US" altLang="zh-TW" b="0" i="1" smtClean="0">
                                <a:latin typeface="Cambria Math" panose="02040503050406030204" pitchFamily="18" charset="0"/>
                              </a:rPr>
                              <m:t>𝑑𝑒𝑓</m:t>
                            </m:r>
                          </m:sub>
                        </m:sSub>
                      </m:oMath>
                    </m:oMathPara>
                  </a14:m>
                  <a:endParaRPr kumimoji="1" lang="zh-TW" altLang="en-US" dirty="0"/>
                </a:p>
              </p:txBody>
            </p:sp>
          </mc:Choice>
          <mc:Fallback xmlns="">
            <p:sp>
              <p:nvSpPr>
                <p:cNvPr id="21" name="文字方塊 20">
                  <a:extLst>
                    <a:ext uri="{FF2B5EF4-FFF2-40B4-BE49-F238E27FC236}">
                      <a16:creationId xmlns:a16="http://schemas.microsoft.com/office/drawing/2014/main" id="{888CC152-D960-FCF5-CAB9-3C2087F727C4}"/>
                    </a:ext>
                  </a:extLst>
                </p:cNvPr>
                <p:cNvSpPr txBox="1">
                  <a:spLocks noRot="1" noChangeAspect="1" noMove="1" noResize="1" noEditPoints="1" noAdjustHandles="1" noChangeArrowheads="1" noChangeShapeType="1" noTextEdit="1"/>
                </p:cNvSpPr>
                <p:nvPr/>
              </p:nvSpPr>
              <p:spPr>
                <a:xfrm>
                  <a:off x="5010930" y="3679213"/>
                  <a:ext cx="519462" cy="316690"/>
                </a:xfrm>
                <a:prstGeom prst="rect">
                  <a:avLst/>
                </a:prstGeom>
                <a:blipFill>
                  <a:blip r:embed="rId8"/>
                  <a:stretch>
                    <a:fillRect t="-3846" b="-3846"/>
                  </a:stretch>
                </a:blipFill>
              </p:spPr>
              <p:txBody>
                <a:bodyPr/>
                <a:lstStyle/>
                <a:p>
                  <a:r>
                    <a:rPr lang="zh-TW" altLang="en-US">
                      <a:noFill/>
                    </a:rPr>
                    <a:t> </a:t>
                  </a:r>
                </a:p>
              </p:txBody>
            </p:sp>
          </mc:Fallback>
        </mc:AlternateContent>
        <p:cxnSp>
          <p:nvCxnSpPr>
            <p:cNvPr id="23" name="直線箭頭接點 22">
              <a:extLst>
                <a:ext uri="{FF2B5EF4-FFF2-40B4-BE49-F238E27FC236}">
                  <a16:creationId xmlns:a16="http://schemas.microsoft.com/office/drawing/2014/main" id="{6E49A3E4-3B9A-476F-6E3D-763E9388E5F7}"/>
                </a:ext>
              </a:extLst>
            </p:cNvPr>
            <p:cNvCxnSpPr>
              <a:cxnSpLocks/>
              <a:endCxn id="6" idx="0"/>
            </p:cNvCxnSpPr>
            <p:nvPr/>
          </p:nvCxnSpPr>
          <p:spPr>
            <a:xfrm>
              <a:off x="961292" y="3681798"/>
              <a:ext cx="629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3D16FAA6-B7B1-0FD7-A6C8-D1FB0BA3BA58}"/>
                    </a:ext>
                  </a:extLst>
                </p:cNvPr>
                <p:cNvSpPr txBox="1"/>
                <p:nvPr/>
              </p:nvSpPr>
              <p:spPr>
                <a:xfrm>
                  <a:off x="-11962" y="3517675"/>
                  <a:ext cx="963840" cy="316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𝑑𝑒𝑓</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𝑦</m:t>
                            </m:r>
                          </m:e>
                          <m:sub>
                            <m:r>
                              <a:rPr kumimoji="1" lang="en-US" altLang="zh-TW" b="0" i="1" smtClean="0">
                                <a:latin typeface="Cambria Math" panose="02040503050406030204" pitchFamily="18" charset="0"/>
                              </a:rPr>
                              <m:t>𝑑𝑒𝑓</m:t>
                            </m:r>
                          </m:sub>
                        </m:sSub>
                        <m:r>
                          <a:rPr kumimoji="1" lang="en-US" altLang="zh-TW" b="0" i="1" smtClean="0">
                            <a:latin typeface="Cambria Math" panose="02040503050406030204" pitchFamily="18" charset="0"/>
                          </a:rPr>
                          <m:t>)</m:t>
                        </m:r>
                      </m:oMath>
                    </m:oMathPara>
                  </a14:m>
                  <a:endParaRPr kumimoji="1" lang="zh-TW" altLang="en-US" dirty="0"/>
                </a:p>
              </p:txBody>
            </p:sp>
          </mc:Choice>
          <mc:Fallback xmlns="">
            <p:sp>
              <p:nvSpPr>
                <p:cNvPr id="25" name="文字方塊 24">
                  <a:extLst>
                    <a:ext uri="{FF2B5EF4-FFF2-40B4-BE49-F238E27FC236}">
                      <a16:creationId xmlns:a16="http://schemas.microsoft.com/office/drawing/2014/main" id="{3D16FAA6-B7B1-0FD7-A6C8-D1FB0BA3BA58}"/>
                    </a:ext>
                  </a:extLst>
                </p:cNvPr>
                <p:cNvSpPr txBox="1">
                  <a:spLocks noRot="1" noChangeAspect="1" noMove="1" noResize="1" noEditPoints="1" noAdjustHandles="1" noChangeArrowheads="1" noChangeShapeType="1" noTextEdit="1"/>
                </p:cNvSpPr>
                <p:nvPr/>
              </p:nvSpPr>
              <p:spPr>
                <a:xfrm>
                  <a:off x="-11962" y="3517675"/>
                  <a:ext cx="963840" cy="316690"/>
                </a:xfrm>
                <a:prstGeom prst="rect">
                  <a:avLst/>
                </a:prstGeom>
                <a:blipFill>
                  <a:blip r:embed="rId9"/>
                  <a:stretch>
                    <a:fillRect r="-7895" b="-7692"/>
                  </a:stretch>
                </a:blipFill>
              </p:spPr>
              <p:txBody>
                <a:bodyPr/>
                <a:lstStyle/>
                <a:p>
                  <a:r>
                    <a:rPr lang="zh-TW" altLang="en-US">
                      <a:noFill/>
                    </a:rPr>
                    <a:t> </a:t>
                  </a:r>
                </a:p>
              </p:txBody>
            </p:sp>
          </mc:Fallback>
        </mc:AlternateContent>
      </p:grpSp>
      <p:sp>
        <p:nvSpPr>
          <p:cNvPr id="27" name="矩形 26">
            <a:extLst>
              <a:ext uri="{FF2B5EF4-FFF2-40B4-BE49-F238E27FC236}">
                <a16:creationId xmlns:a16="http://schemas.microsoft.com/office/drawing/2014/main" id="{B0E6EC32-29AA-7437-2F59-DE7153EE7794}"/>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r>
              <a:rPr lang="en-US" altLang="zh-TW" sz="1400" b="1" dirty="0"/>
              <a:t> </a:t>
            </a:r>
            <a:r>
              <a:rPr lang="en-US" altLang="zh-TW" sz="1400" dirty="0"/>
              <a:t>training procedure of Baseline </a:t>
            </a:r>
            <a:endParaRPr lang="en" altLang="zh-TW" sz="1400"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C546BF9-C963-E05E-7BD1-70CD7BF4A2B9}"/>
                  </a:ext>
                </a:extLst>
              </p:cNvPr>
              <p:cNvSpPr txBox="1"/>
              <p:nvPr/>
            </p:nvSpPr>
            <p:spPr>
              <a:xfrm>
                <a:off x="4735112" y="1745992"/>
                <a:ext cx="3442805" cy="50065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𝑑𝑒𝑓</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r>
                            <a:rPr lang="en-US" altLang="zh-TW" sz="900" b="0" i="1" smtClean="0">
                              <a:solidFill>
                                <a:srgbClr val="000000"/>
                              </a:solidFill>
                              <a:latin typeface="Cambria Math" panose="02040503050406030204" pitchFamily="18" charset="0"/>
                              <a:sym typeface="Helvetica Neue"/>
                            </a:rPr>
                            <m:t>𝑦</m:t>
                          </m:r>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br>
                  <a:rPr lang="en-US" altLang="zh-TW" sz="900" i="1" dirty="0">
                    <a:solidFill>
                      <a:srgbClr val="000000"/>
                    </a:solidFill>
                    <a:sym typeface="Helvetica Neue"/>
                  </a:rPr>
                </a:br>
                <a:endParaRPr lang="en-US" altLang="zh-TW" sz="900" i="1" dirty="0"/>
              </a:p>
            </p:txBody>
          </p:sp>
        </mc:Choice>
        <mc:Fallback xmlns="">
          <p:sp>
            <p:nvSpPr>
              <p:cNvPr id="28" name="文字方塊 27">
                <a:extLst>
                  <a:ext uri="{FF2B5EF4-FFF2-40B4-BE49-F238E27FC236}">
                    <a16:creationId xmlns:a16="http://schemas.microsoft.com/office/drawing/2014/main" id="{BC546BF9-C963-E05E-7BD1-70CD7BF4A2B9}"/>
                  </a:ext>
                </a:extLst>
              </p:cNvPr>
              <p:cNvSpPr txBox="1">
                <a:spLocks noRot="1" noChangeAspect="1" noMove="1" noResize="1" noEditPoints="1" noAdjustHandles="1" noChangeArrowheads="1" noChangeShapeType="1" noTextEdit="1"/>
              </p:cNvSpPr>
              <p:nvPr/>
            </p:nvSpPr>
            <p:spPr>
              <a:xfrm>
                <a:off x="4735112" y="1745992"/>
                <a:ext cx="3442805" cy="500650"/>
              </a:xfrm>
              <a:prstGeom prst="rect">
                <a:avLst/>
              </a:prstGeom>
              <a:blipFill>
                <a:blip r:embed="rId10"/>
                <a:stretch>
                  <a:fillRect l="-366" b="-2381"/>
                </a:stretch>
              </a:blipFill>
              <a:ln/>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BE070942-F101-1979-9E29-795E530DBF4D}"/>
              </a:ext>
            </a:extLst>
          </p:cNvPr>
          <p:cNvSpPr>
            <a:spLocks noGrp="1"/>
          </p:cNvSpPr>
          <p:nvPr>
            <p:ph type="sldNum" sz="quarter" idx="12"/>
          </p:nvPr>
        </p:nvSpPr>
        <p:spPr/>
        <p:txBody>
          <a:bodyPr/>
          <a:lstStyle/>
          <a:p>
            <a:fld id="{EE3F9CDB-1F21-4789-A81E-8FEA25CE194B}" type="slidenum">
              <a:rPr lang="zh-CN" altLang="en-US" smtClean="0"/>
              <a:t>19</a:t>
            </a:fld>
            <a:endParaRPr lang="zh-CN" altLang="en-US"/>
          </a:p>
        </p:txBody>
      </p:sp>
    </p:spTree>
    <p:extLst>
      <p:ext uri="{BB962C8B-B14F-4D97-AF65-F5344CB8AC3E}">
        <p14:creationId xmlns:p14="http://schemas.microsoft.com/office/powerpoint/2010/main" val="222050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27"/>
          <p:cNvSpPr/>
          <p:nvPr/>
        </p:nvSpPr>
        <p:spPr bwMode="auto">
          <a:xfrm>
            <a:off x="345169" y="254489"/>
            <a:ext cx="2324675" cy="461665"/>
          </a:xfrm>
          <a:prstGeom prst="rect">
            <a:avLst/>
          </a:prstGeom>
        </p:spPr>
        <p:txBody>
          <a:bodyPr wrap="none">
            <a:spAutoFit/>
          </a:bodyPr>
          <a:lstStyle/>
          <a:p>
            <a:pPr>
              <a:defRPr/>
            </a:pPr>
            <a:r>
              <a:rPr lang="en-US" altLang="zh-CN" sz="2400" b="1" kern="100" dirty="0">
                <a:solidFill>
                  <a:srgbClr val="FF0000"/>
                </a:solidFill>
                <a:latin typeface="+mj-lt"/>
                <a:ea typeface="微软雅黑" panose="020B0503020204020204" pitchFamily="34" charset="-122"/>
                <a:cs typeface="Times New Roman" panose="02020603050405020304" pitchFamily="18" charset="0"/>
              </a:rPr>
              <a:t>Revise History</a:t>
            </a:r>
          </a:p>
        </p:txBody>
      </p:sp>
      <p:graphicFrame>
        <p:nvGraphicFramePr>
          <p:cNvPr id="4" name="Table 3"/>
          <p:cNvGraphicFramePr>
            <a:graphicFrameLocks noGrp="1"/>
          </p:cNvGraphicFramePr>
          <p:nvPr>
            <p:extLst>
              <p:ext uri="{D42A27DB-BD31-4B8C-83A1-F6EECF244321}">
                <p14:modId xmlns:p14="http://schemas.microsoft.com/office/powerpoint/2010/main" val="2676743136"/>
              </p:ext>
            </p:extLst>
          </p:nvPr>
        </p:nvGraphicFramePr>
        <p:xfrm>
          <a:off x="499609" y="1034021"/>
          <a:ext cx="7482855" cy="1112520"/>
        </p:xfrm>
        <a:graphic>
          <a:graphicData uri="http://schemas.openxmlformats.org/drawingml/2006/table">
            <a:tbl>
              <a:tblPr firstRow="1" bandRow="1">
                <a:tableStyleId>{5C22544A-7EE6-4342-B048-85BDC9FD1C3A}</a:tableStyleId>
              </a:tblPr>
              <a:tblGrid>
                <a:gridCol w="1404065">
                  <a:extLst>
                    <a:ext uri="{9D8B030D-6E8A-4147-A177-3AD203B41FA5}">
                      <a16:colId xmlns:a16="http://schemas.microsoft.com/office/drawing/2014/main" val="1046720084"/>
                    </a:ext>
                  </a:extLst>
                </a:gridCol>
                <a:gridCol w="6078790">
                  <a:extLst>
                    <a:ext uri="{9D8B030D-6E8A-4147-A177-3AD203B41FA5}">
                      <a16:colId xmlns:a16="http://schemas.microsoft.com/office/drawing/2014/main" val="300185198"/>
                    </a:ext>
                  </a:extLst>
                </a:gridCol>
              </a:tblGrid>
              <a:tr h="370840">
                <a:tc>
                  <a:txBody>
                    <a:bodyPr/>
                    <a:lstStyle/>
                    <a:p>
                      <a:r>
                        <a:rPr lang="en-US" altLang="zh-TW" dirty="0"/>
                        <a:t>Date</a:t>
                      </a:r>
                      <a:endParaRPr lang="zh-TW" altLang="en-US" dirty="0"/>
                    </a:p>
                  </a:txBody>
                  <a:tcPr/>
                </a:tc>
                <a:tc>
                  <a:txBody>
                    <a:bodyPr/>
                    <a:lstStyle/>
                    <a:p>
                      <a:r>
                        <a:rPr lang="en-US" altLang="zh-TW" dirty="0"/>
                        <a:t>Description</a:t>
                      </a:r>
                      <a:endParaRPr lang="zh-TW" altLang="en-US" dirty="0"/>
                    </a:p>
                  </a:txBody>
                  <a:tcPr/>
                </a:tc>
                <a:extLst>
                  <a:ext uri="{0D108BD9-81ED-4DB2-BD59-A6C34878D82A}">
                    <a16:rowId xmlns:a16="http://schemas.microsoft.com/office/drawing/2014/main" val="1581136062"/>
                  </a:ext>
                </a:extLst>
              </a:tr>
              <a:tr h="370840">
                <a:tc>
                  <a:txBody>
                    <a:bodyPr/>
                    <a:lstStyle/>
                    <a:p>
                      <a:r>
                        <a:rPr lang="en-US" altLang="zh-TW" dirty="0"/>
                        <a:t>2024/11/21</a:t>
                      </a:r>
                      <a:endParaRPr lang="zh-TW" altLang="en-US" dirty="0"/>
                    </a:p>
                  </a:txBody>
                  <a:tcPr/>
                </a:tc>
                <a:tc>
                  <a:txBody>
                    <a:bodyPr/>
                    <a:lstStyle/>
                    <a:p>
                      <a:r>
                        <a:rPr lang="en-US" altLang="zh-TW" dirty="0"/>
                        <a:t>Initial version</a:t>
                      </a:r>
                      <a:endParaRPr lang="zh-TW" altLang="en-US" dirty="0"/>
                    </a:p>
                  </a:txBody>
                  <a:tcPr/>
                </a:tc>
                <a:extLst>
                  <a:ext uri="{0D108BD9-81ED-4DB2-BD59-A6C34878D82A}">
                    <a16:rowId xmlns:a16="http://schemas.microsoft.com/office/drawing/2014/main" val="2867085539"/>
                  </a:ext>
                </a:extLst>
              </a:tr>
              <a:tr h="370840">
                <a:tc>
                  <a:txBody>
                    <a:bodyPr/>
                    <a:lstStyle/>
                    <a:p>
                      <a:r>
                        <a:rPr lang="en-US" altLang="zh-TW" dirty="0"/>
                        <a:t>2024/12/06</a:t>
                      </a:r>
                      <a:endParaRPr lang="zh-TW" altLang="en-US" dirty="0"/>
                    </a:p>
                  </a:txBody>
                  <a:tcPr/>
                </a:tc>
                <a:tc>
                  <a:txBody>
                    <a:bodyPr/>
                    <a:lstStyle/>
                    <a:p>
                      <a:r>
                        <a:rPr lang="en-US" altLang="zh-TW" dirty="0"/>
                        <a:t>Add Research process , overkill rate , leakage rate</a:t>
                      </a:r>
                      <a:endParaRPr lang="zh-TW" altLang="en-US" dirty="0"/>
                    </a:p>
                  </a:txBody>
                  <a:tcPr/>
                </a:tc>
                <a:extLst>
                  <a:ext uri="{0D108BD9-81ED-4DB2-BD59-A6C34878D82A}">
                    <a16:rowId xmlns:a16="http://schemas.microsoft.com/office/drawing/2014/main" val="1432290921"/>
                  </a:ext>
                </a:extLst>
              </a:tr>
            </a:tbl>
          </a:graphicData>
        </a:graphic>
      </p:graphicFrame>
      <p:sp>
        <p:nvSpPr>
          <p:cNvPr id="3" name="投影片編號版面配置區 2">
            <a:extLst>
              <a:ext uri="{FF2B5EF4-FFF2-40B4-BE49-F238E27FC236}">
                <a16:creationId xmlns:a16="http://schemas.microsoft.com/office/drawing/2014/main" id="{74EEB540-345C-FB5D-3F46-AD440DB261FC}"/>
              </a:ext>
            </a:extLst>
          </p:cNvPr>
          <p:cNvSpPr>
            <a:spLocks noGrp="1"/>
          </p:cNvSpPr>
          <p:nvPr>
            <p:ph type="sldNum" sz="quarter" idx="12"/>
          </p:nvPr>
        </p:nvSpPr>
        <p:spPr/>
        <p:txBody>
          <a:bodyPr/>
          <a:lstStyle/>
          <a:p>
            <a:fld id="{EE3F9CDB-1F21-4789-A81E-8FEA25CE194B}" type="slidenum">
              <a:rPr lang="zh-CN" altLang="en-US" smtClean="0"/>
              <a:t>2</a:t>
            </a:fld>
            <a:endParaRPr lang="zh-CN" altLang="en-US"/>
          </a:p>
        </p:txBody>
      </p:sp>
    </p:spTree>
    <p:extLst>
      <p:ext uri="{BB962C8B-B14F-4D97-AF65-F5344CB8AC3E}">
        <p14:creationId xmlns:p14="http://schemas.microsoft.com/office/powerpoint/2010/main" val="16966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E3AABC-8B47-8447-FE9E-D98874FD9E1D}"/>
              </a:ext>
            </a:extLst>
          </p:cNvPr>
          <p:cNvSpPr/>
          <p:nvPr/>
        </p:nvSpPr>
        <p:spPr bwMode="auto">
          <a:xfrm>
            <a:off x="90838" y="99301"/>
            <a:ext cx="8194518"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1 : </a:t>
            </a:r>
            <a:r>
              <a:rPr lang="en" altLang="zh-TW" sz="1400" dirty="0">
                <a:solidFill>
                  <a:srgbClr val="292C1F"/>
                </a:solidFill>
                <a:effectLst/>
              </a:rPr>
              <a:t>a Hybrid Expert, incorporating both Multi-Defect-Type and Multi-Component-Type Classifier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BCE395D5-CE85-F2B5-29D1-4FB1FC555C24}"/>
              </a:ext>
            </a:extLst>
          </p:cNvPr>
          <p:cNvGrpSpPr/>
          <p:nvPr/>
        </p:nvGrpSpPr>
        <p:grpSpPr>
          <a:xfrm>
            <a:off x="873300" y="3164568"/>
            <a:ext cx="7204418" cy="1486166"/>
            <a:chOff x="3642964" y="9555629"/>
            <a:chExt cx="16945231" cy="3586738"/>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5EAF754-0C9D-8442-DB08-F078911607AF}"/>
                    </a:ext>
                  </a:extLst>
                </p:cNvPr>
                <p:cNvSpPr>
                  <a:spLocks/>
                </p:cNvSpPr>
                <p:nvPr/>
              </p:nvSpPr>
              <p:spPr>
                <a:xfrm>
                  <a:off x="8164630" y="9643275"/>
                  <a:ext cx="2760379"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A5EAF754-0C9D-8442-DB08-F078911607AF}"/>
                    </a:ext>
                  </a:extLst>
                </p:cNvPr>
                <p:cNvSpPr>
                  <a:spLocks noRot="1" noChangeAspect="1" noMove="1" noResize="1" noEditPoints="1" noAdjustHandles="1" noChangeArrowheads="1" noChangeShapeType="1" noTextEdit="1"/>
                </p:cNvSpPr>
                <p:nvPr/>
              </p:nvSpPr>
              <p:spPr>
                <a:xfrm>
                  <a:off x="8164630" y="9643275"/>
                  <a:ext cx="2760379" cy="1303245"/>
                </a:xfrm>
                <a:prstGeom prst="rect">
                  <a:avLst/>
                </a:prstGeom>
                <a:blipFill>
                  <a:blip r:embed="rId3"/>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C314D2D-8FE2-A115-60B8-CEFB111366DC}"/>
                    </a:ext>
                  </a:extLst>
                </p:cNvPr>
                <p:cNvSpPr>
                  <a:spLocks noChangeAspect="1"/>
                </p:cNvSpPr>
                <p:nvPr/>
              </p:nvSpPr>
              <p:spPr>
                <a:xfrm>
                  <a:off x="8164632" y="11669162"/>
                  <a:ext cx="2756190"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DC314D2D-8FE2-A115-60B8-CEFB111366DC}"/>
                    </a:ext>
                  </a:extLst>
                </p:cNvPr>
                <p:cNvSpPr>
                  <a:spLocks noRot="1" noChangeAspect="1" noMove="1" noResize="1" noEditPoints="1" noAdjustHandles="1" noChangeArrowheads="1" noChangeShapeType="1" noTextEdit="1"/>
                </p:cNvSpPr>
                <p:nvPr/>
              </p:nvSpPr>
              <p:spPr>
                <a:xfrm>
                  <a:off x="8164632" y="11669162"/>
                  <a:ext cx="2756190" cy="1303245"/>
                </a:xfrm>
                <a:prstGeom prst="rect">
                  <a:avLst/>
                </a:prstGeom>
                <a:blipFill>
                  <a:blip r:embed="rId4"/>
                  <a:stretch>
                    <a:fillRect l="-1075" r="-4301" b="-4651"/>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699E477-983F-32A7-1EC2-24E9998EF489}"/>
                    </a:ext>
                  </a:extLst>
                </p:cNvPr>
                <p:cNvSpPr>
                  <a:spLocks noChangeAspect="1"/>
                </p:cNvSpPr>
                <p:nvPr/>
              </p:nvSpPr>
              <p:spPr>
                <a:xfrm>
                  <a:off x="4430079" y="10467717"/>
                  <a:ext cx="2880000" cy="1623003"/>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8699E477-983F-32A7-1EC2-24E9998EF489}"/>
                    </a:ext>
                  </a:extLst>
                </p:cNvPr>
                <p:cNvSpPr>
                  <a:spLocks noRot="1" noChangeAspect="1" noMove="1" noResize="1" noEditPoints="1" noAdjustHandles="1" noChangeArrowheads="1" noChangeShapeType="1" noTextEdit="1"/>
                </p:cNvSpPr>
                <p:nvPr/>
              </p:nvSpPr>
              <p:spPr>
                <a:xfrm>
                  <a:off x="4430079" y="10467717"/>
                  <a:ext cx="2880000" cy="1623003"/>
                </a:xfrm>
                <a:prstGeom prst="rect">
                  <a:avLst/>
                </a:prstGeom>
                <a:blipFill>
                  <a:blip r:embed="rId5"/>
                  <a:stretch>
                    <a:fillRect/>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26A85CA6-6663-20BC-B789-1E4FDB92BFA9}"/>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CCE8A90D-3FEA-91AC-3989-B4A91CB94076}"/>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DBA779C-80A6-A5DB-3CCF-1ED129AF1C16}"/>
                    </a:ext>
                  </a:extLst>
                </p:cNvPr>
                <p:cNvSpPr>
                  <a:spLocks/>
                </p:cNvSpPr>
                <p:nvPr/>
              </p:nvSpPr>
              <p:spPr>
                <a:xfrm>
                  <a:off x="17155804" y="9555629"/>
                  <a:ext cx="2520001" cy="3475321"/>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latin typeface="Helvetica Neue Medium"/>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0DBA779C-80A6-A5DB-3CCF-1ED129AF1C16}"/>
                    </a:ext>
                  </a:extLst>
                </p:cNvPr>
                <p:cNvSpPr>
                  <a:spLocks noRot="1" noChangeAspect="1" noMove="1" noResize="1" noEditPoints="1" noAdjustHandles="1" noChangeArrowheads="1" noChangeShapeType="1" noTextEdit="1"/>
                </p:cNvSpPr>
                <p:nvPr/>
              </p:nvSpPr>
              <p:spPr>
                <a:xfrm>
                  <a:off x="17155804" y="9555629"/>
                  <a:ext cx="2520001" cy="347532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00EFC137-98B4-6D8E-FD11-FE6122103F4B}"/>
                </a:ext>
              </a:extLst>
            </p:cNvPr>
            <p:cNvCxnSpPr>
              <a:cxnSpLocks/>
              <a:stCxn id="6" idx="3"/>
              <a:endCxn id="4" idx="1"/>
            </p:cNvCxnSpPr>
            <p:nvPr/>
          </p:nvCxnSpPr>
          <p:spPr>
            <a:xfrm flipV="1">
              <a:off x="7310079" y="10294897"/>
              <a:ext cx="854551" cy="984322"/>
            </a:xfrm>
            <a:prstGeom prst="bentConnector3">
              <a:avLst>
                <a:gd name="adj1" fmla="val 50000"/>
              </a:avLst>
            </a:prstGeom>
            <a:noFill/>
            <a:ln w="12700" cap="flat">
              <a:solidFill>
                <a:srgbClr val="000000"/>
              </a:solidFill>
              <a:prstDash val="solid"/>
              <a:miter lim="400000"/>
              <a:tailEnd type="triangle"/>
            </a:ln>
            <a:effectLst/>
            <a:sp3d/>
          </p:spPr>
        </p:cxnSp>
        <p:cxnSp>
          <p:nvCxnSpPr>
            <p:cNvPr id="11" name="肘形接點 10">
              <a:extLst>
                <a:ext uri="{FF2B5EF4-FFF2-40B4-BE49-F238E27FC236}">
                  <a16:creationId xmlns:a16="http://schemas.microsoft.com/office/drawing/2014/main" id="{661C717C-F973-7BA7-F37D-E15AECF552D9}"/>
                </a:ext>
              </a:extLst>
            </p:cNvPr>
            <p:cNvCxnSpPr>
              <a:cxnSpLocks/>
              <a:stCxn id="6" idx="3"/>
              <a:endCxn id="5" idx="1"/>
            </p:cNvCxnSpPr>
            <p:nvPr/>
          </p:nvCxnSpPr>
          <p:spPr>
            <a:xfrm>
              <a:off x="7310079" y="11279219"/>
              <a:ext cx="854553" cy="1041566"/>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3C6B81FC-1BB3-6AF1-E2A5-96AA4AD17B35}"/>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A93D1592-1E63-8ADA-51AC-6207287D8BF3}"/>
                </a:ext>
              </a:extLst>
            </p:cNvPr>
            <p:cNvCxnSpPr>
              <a:stCxn id="5" idx="3"/>
              <a:endCxn id="7" idx="1"/>
            </p:cNvCxnSpPr>
            <p:nvPr/>
          </p:nvCxnSpPr>
          <p:spPr>
            <a:xfrm>
              <a:off x="10920822" y="12320784"/>
              <a:ext cx="1050146" cy="29270"/>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0648FF0E-E487-83DF-AE90-F59C709C0DAF}"/>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71EFF7CC-6181-F49D-4118-EBC9D2609B69}"/>
                </a:ext>
              </a:extLst>
            </p:cNvPr>
            <p:cNvCxnSpPr>
              <a:cxnSpLocks/>
              <a:stCxn id="4" idx="3"/>
            </p:cNvCxnSpPr>
            <p:nvPr/>
          </p:nvCxnSpPr>
          <p:spPr>
            <a:xfrm flipV="1">
              <a:off x="10925009" y="10257390"/>
              <a:ext cx="6213640" cy="37507"/>
            </a:xfrm>
            <a:prstGeom prst="straightConnector1">
              <a:avLst/>
            </a:prstGeom>
            <a:noFill/>
            <a:ln w="12700" cap="flat">
              <a:solidFill>
                <a:srgbClr val="000000"/>
              </a:solidFill>
              <a:prstDash val="solid"/>
              <a:miter lim="400000"/>
              <a:tailEnd type="triangle"/>
            </a:ln>
            <a:effectLst/>
            <a:sp3d/>
          </p:spPr>
        </p:cxnSp>
        <p:cxnSp>
          <p:nvCxnSpPr>
            <p:cNvPr id="16" name="直線箭頭接點 15">
              <a:extLst>
                <a:ext uri="{FF2B5EF4-FFF2-40B4-BE49-F238E27FC236}">
                  <a16:creationId xmlns:a16="http://schemas.microsoft.com/office/drawing/2014/main" id="{B4447E37-34B6-04C1-BD3C-9C801C997C0B}"/>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87A136B1-3424-D270-28F8-189989EBBC30}"/>
                </a:ext>
              </a:extLst>
            </p:cNvPr>
            <p:cNvCxnSpPr/>
            <p:nvPr/>
          </p:nvCxnSpPr>
          <p:spPr>
            <a:xfrm>
              <a:off x="19675804" y="11279218"/>
              <a:ext cx="853136"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D31AE4A8-0FC6-A98C-9323-4E14D68FCD35}"/>
                    </a:ext>
                  </a:extLst>
                </p:cNvPr>
                <p:cNvSpPr txBox="1"/>
                <p:nvPr/>
              </p:nvSpPr>
              <p:spPr>
                <a:xfrm>
                  <a:off x="13499852" y="9556502"/>
                  <a:ext cx="895234" cy="63539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8" name="文字方塊 17">
                  <a:extLst>
                    <a:ext uri="{FF2B5EF4-FFF2-40B4-BE49-F238E27FC236}">
                      <a16:creationId xmlns:a16="http://schemas.microsoft.com/office/drawing/2014/main" id="{D31AE4A8-0FC6-A98C-9323-4E14D68FCD35}"/>
                    </a:ext>
                  </a:extLst>
                </p:cNvPr>
                <p:cNvSpPr txBox="1">
                  <a:spLocks noRot="1" noChangeAspect="1" noMove="1" noResize="1" noEditPoints="1" noAdjustHandles="1" noChangeArrowheads="1" noChangeShapeType="1" noTextEdit="1"/>
                </p:cNvSpPr>
                <p:nvPr/>
              </p:nvSpPr>
              <p:spPr>
                <a:xfrm>
                  <a:off x="13499852" y="9556502"/>
                  <a:ext cx="895234" cy="635397"/>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501E5616-C05D-08C2-B3FD-91FC380C82AD}"/>
                    </a:ext>
                  </a:extLst>
                </p:cNvPr>
                <p:cNvSpPr txBox="1"/>
                <p:nvPr/>
              </p:nvSpPr>
              <p:spPr>
                <a:xfrm>
                  <a:off x="16396470" y="12440798"/>
                  <a:ext cx="895234" cy="6360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9" name="文字方塊 18">
                  <a:extLst>
                    <a:ext uri="{FF2B5EF4-FFF2-40B4-BE49-F238E27FC236}">
                      <a16:creationId xmlns:a16="http://schemas.microsoft.com/office/drawing/2014/main" id="{501E5616-C05D-08C2-B3FD-91FC380C82AD}"/>
                    </a:ext>
                  </a:extLst>
                </p:cNvPr>
                <p:cNvSpPr txBox="1">
                  <a:spLocks noRot="1" noChangeAspect="1" noMove="1" noResize="1" noEditPoints="1" noAdjustHandles="1" noChangeArrowheads="1" noChangeShapeType="1" noTextEdit="1"/>
                </p:cNvSpPr>
                <p:nvPr/>
              </p:nvSpPr>
              <p:spPr>
                <a:xfrm>
                  <a:off x="16396470" y="12440798"/>
                  <a:ext cx="895234" cy="636017"/>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7F4EF248-D97E-833E-E573-0EC50B9DED87}"/>
                    </a:ext>
                  </a:extLst>
                </p:cNvPr>
                <p:cNvSpPr txBox="1"/>
                <p:nvPr/>
              </p:nvSpPr>
              <p:spPr>
                <a:xfrm>
                  <a:off x="13788123" y="12351309"/>
                  <a:ext cx="708072" cy="715556"/>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0" name="文字方塊 19">
                  <a:extLst>
                    <a:ext uri="{FF2B5EF4-FFF2-40B4-BE49-F238E27FC236}">
                      <a16:creationId xmlns:a16="http://schemas.microsoft.com/office/drawing/2014/main" id="{7F4EF248-D97E-833E-E573-0EC50B9DED87}"/>
                    </a:ext>
                  </a:extLst>
                </p:cNvPr>
                <p:cNvSpPr txBox="1">
                  <a:spLocks noRot="1" noChangeAspect="1" noMove="1" noResize="1" noEditPoints="1" noAdjustHandles="1" noChangeArrowheads="1" noChangeShapeType="1" noTextEdit="1"/>
                </p:cNvSpPr>
                <p:nvPr/>
              </p:nvSpPr>
              <p:spPr>
                <a:xfrm>
                  <a:off x="13788123" y="12351309"/>
                  <a:ext cx="708072" cy="715556"/>
                </a:xfrm>
                <a:prstGeom prst="rect">
                  <a:avLst/>
                </a:prstGeom>
                <a:blipFill>
                  <a:blip r:embed="rId9"/>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F9353E73-D734-1613-B94F-BA0D540A9C1C}"/>
                    </a:ext>
                  </a:extLst>
                </p:cNvPr>
                <p:cNvSpPr txBox="1"/>
                <p:nvPr/>
              </p:nvSpPr>
              <p:spPr>
                <a:xfrm>
                  <a:off x="10937978" y="12320784"/>
                  <a:ext cx="1004878"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1" name="文字方塊 20">
                  <a:extLst>
                    <a:ext uri="{FF2B5EF4-FFF2-40B4-BE49-F238E27FC236}">
                      <a16:creationId xmlns:a16="http://schemas.microsoft.com/office/drawing/2014/main" id="{F9353E73-D734-1613-B94F-BA0D540A9C1C}"/>
                    </a:ext>
                  </a:extLst>
                </p:cNvPr>
                <p:cNvSpPr txBox="1">
                  <a:spLocks noRot="1" noChangeAspect="1" noMove="1" noResize="1" noEditPoints="1" noAdjustHandles="1" noChangeArrowheads="1" noChangeShapeType="1" noTextEdit="1"/>
                </p:cNvSpPr>
                <p:nvPr/>
              </p:nvSpPr>
              <p:spPr>
                <a:xfrm>
                  <a:off x="10937978" y="12320784"/>
                  <a:ext cx="1004878" cy="614661"/>
                </a:xfrm>
                <a:prstGeom prst="rect">
                  <a:avLst/>
                </a:prstGeom>
                <a:blipFill>
                  <a:blip r:embed="rId10"/>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BB55BB75-8751-9CF5-6303-00EBF3BA9F5D}"/>
                    </a:ext>
                  </a:extLst>
                </p:cNvPr>
                <p:cNvSpPr txBox="1"/>
                <p:nvPr/>
              </p:nvSpPr>
              <p:spPr>
                <a:xfrm>
                  <a:off x="7067078" y="10703946"/>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2" name="文字方塊 21">
                  <a:extLst>
                    <a:ext uri="{FF2B5EF4-FFF2-40B4-BE49-F238E27FC236}">
                      <a16:creationId xmlns:a16="http://schemas.microsoft.com/office/drawing/2014/main" id="{BB55BB75-8751-9CF5-6303-00EBF3BA9F5D}"/>
                    </a:ext>
                  </a:extLst>
                </p:cNvPr>
                <p:cNvSpPr txBox="1">
                  <a:spLocks noRot="1" noChangeAspect="1" noMove="1" noResize="1" noEditPoints="1" noAdjustHandles="1" noChangeArrowheads="1" noChangeShapeType="1" noTextEdit="1"/>
                </p:cNvSpPr>
                <p:nvPr/>
              </p:nvSpPr>
              <p:spPr>
                <a:xfrm>
                  <a:off x="7067078" y="10703946"/>
                  <a:ext cx="853135" cy="715556"/>
                </a:xfrm>
                <a:prstGeom prst="rect">
                  <a:avLst/>
                </a:prstGeom>
                <a:blipFill>
                  <a:blip r:embed="rId11"/>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6FC4FA05-AB3F-087D-C7C6-3E77CB74BC34}"/>
                    </a:ext>
                  </a:extLst>
                </p:cNvPr>
                <p:cNvSpPr txBox="1"/>
                <p:nvPr/>
              </p:nvSpPr>
              <p:spPr>
                <a:xfrm>
                  <a:off x="15679333" y="10720674"/>
                  <a:ext cx="1165493" cy="6832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3" name="文字方塊 22">
                  <a:extLst>
                    <a:ext uri="{FF2B5EF4-FFF2-40B4-BE49-F238E27FC236}">
                      <a16:creationId xmlns:a16="http://schemas.microsoft.com/office/drawing/2014/main" id="{6FC4FA05-AB3F-087D-C7C6-3E77CB74BC34}"/>
                    </a:ext>
                  </a:extLst>
                </p:cNvPr>
                <p:cNvSpPr txBox="1">
                  <a:spLocks noRot="1" noChangeAspect="1" noMove="1" noResize="1" noEditPoints="1" noAdjustHandles="1" noChangeArrowheads="1" noChangeShapeType="1" noTextEdit="1"/>
                </p:cNvSpPr>
                <p:nvPr/>
              </p:nvSpPr>
              <p:spPr>
                <a:xfrm>
                  <a:off x="15679333" y="10720674"/>
                  <a:ext cx="1165493" cy="683217"/>
                </a:xfrm>
                <a:prstGeom prst="rect">
                  <a:avLst/>
                </a:prstGeom>
                <a:blipFill>
                  <a:blip r:embed="rId12"/>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1A844A50-FA72-0432-10E5-A87C66B8F039}"/>
                    </a:ext>
                  </a:extLst>
                </p:cNvPr>
                <p:cNvSpPr txBox="1"/>
                <p:nvPr/>
              </p:nvSpPr>
              <p:spPr>
                <a:xfrm>
                  <a:off x="19692961" y="10645950"/>
                  <a:ext cx="895234" cy="61899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4" name="文字方塊 23">
                  <a:extLst>
                    <a:ext uri="{FF2B5EF4-FFF2-40B4-BE49-F238E27FC236}">
                      <a16:creationId xmlns:a16="http://schemas.microsoft.com/office/drawing/2014/main" id="{1A844A50-FA72-0432-10E5-A87C66B8F039}"/>
                    </a:ext>
                  </a:extLst>
                </p:cNvPr>
                <p:cNvSpPr txBox="1">
                  <a:spLocks noRot="1" noChangeAspect="1" noMove="1" noResize="1" noEditPoints="1" noAdjustHandles="1" noChangeArrowheads="1" noChangeShapeType="1" noTextEdit="1"/>
                </p:cNvSpPr>
                <p:nvPr/>
              </p:nvSpPr>
              <p:spPr>
                <a:xfrm>
                  <a:off x="19692961" y="10645950"/>
                  <a:ext cx="895234" cy="618993"/>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2BA25DEC-DFAD-1F32-D9FD-9DD9EB646D2B}"/>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92B53769-D0BF-269D-6351-27E5912BF2EE}"/>
                    </a:ext>
                  </a:extLst>
                </p:cNvPr>
                <p:cNvSpPr txBox="1"/>
                <p:nvPr/>
              </p:nvSpPr>
              <p:spPr>
                <a:xfrm>
                  <a:off x="3642964" y="10577733"/>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6" name="文字方塊 25">
                  <a:extLst>
                    <a:ext uri="{FF2B5EF4-FFF2-40B4-BE49-F238E27FC236}">
                      <a16:creationId xmlns:a16="http://schemas.microsoft.com/office/drawing/2014/main" id="{92B53769-D0BF-269D-6351-27E5912BF2EE}"/>
                    </a:ext>
                  </a:extLst>
                </p:cNvPr>
                <p:cNvSpPr txBox="1">
                  <a:spLocks noRot="1" noChangeAspect="1" noMove="1" noResize="1" noEditPoints="1" noAdjustHandles="1" noChangeArrowheads="1" noChangeShapeType="1" noTextEdit="1"/>
                </p:cNvSpPr>
                <p:nvPr/>
              </p:nvSpPr>
              <p:spPr>
                <a:xfrm>
                  <a:off x="3642964" y="10577733"/>
                  <a:ext cx="853135" cy="715556"/>
                </a:xfrm>
                <a:prstGeom prst="rect">
                  <a:avLst/>
                </a:prstGeom>
                <a:blipFill>
                  <a:blip r:embed="rId14"/>
                  <a:stretch>
                    <a:fillRect b="-12500"/>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43832529-4963-7097-8DD7-35D9736597EA}"/>
                  </a:ext>
                </a:extLst>
              </p:cNvPr>
              <p:cNvSpPr txBox="1"/>
              <p:nvPr/>
            </p:nvSpPr>
            <p:spPr>
              <a:xfrm>
                <a:off x="265380" y="925650"/>
                <a:ext cx="8613240" cy="1726050"/>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zh-TW" sz="1200" dirty="0">
                    <a:solidFill>
                      <a:prstClr val="black"/>
                    </a:solidFill>
                  </a:rPr>
                  <a:t>Feature extractor 𝑓(𝜃) : MobileNetV3 Large Backbone (Pre-training on ImageNet) for feature extraction. (output: 𝑧 )</a:t>
                </a:r>
              </a:p>
              <a:p>
                <a:pPr marL="228600" indent="-228600">
                  <a:lnSpc>
                    <a:spcPct val="150000"/>
                  </a:lnSpc>
                  <a:buFont typeface="Arial" panose="020B0604020202020204" pitchFamily="34" charset="0"/>
                  <a:buChar char="•"/>
                </a:pPr>
                <a:r>
                  <a:rPr lang="en-US" altLang="zh-TW" sz="1200" dirty="0">
                    <a:solidFill>
                      <a:prstClr val="black"/>
                    </a:solidFill>
                  </a:rPr>
                  <a:t>MLP classifier 𝛼  : a fully connected layer with 4 output dimension for </a:t>
                </a:r>
                <a:r>
                  <a:rPr lang="en-US" altLang="zh-TW" sz="1200" dirty="0">
                    <a:solidFill>
                      <a:srgbClr val="FF0000"/>
                    </a:solidFill>
                  </a:rPr>
                  <a:t>multi-defect-type classification</a:t>
                </a:r>
                <a:r>
                  <a:rPr lang="en-US" altLang="zh-TW" sz="1200" dirty="0">
                    <a:solidFill>
                      <a:prstClr val="black"/>
                    </a:solidFill>
                  </a:rPr>
                  <a:t>.</a:t>
                </a:r>
              </a:p>
              <a:p>
                <a:pPr marL="228600" indent="-228600">
                  <a:lnSpc>
                    <a:spcPct val="150000"/>
                  </a:lnSpc>
                  <a:buFont typeface="Arial" panose="020B0604020202020204" pitchFamily="34" charset="0"/>
                  <a:buChar char="•"/>
                </a:pPr>
                <a:r>
                  <a:rPr lang="en-US" altLang="zh-TW" sz="1200" dirty="0">
                    <a:solidFill>
                      <a:prstClr val="black"/>
                    </a:solidFill>
                  </a:rPr>
                  <a:t>Gaussian Process classifier 𝛽  : Gaussian Process classifier (GPC) for Component classification.</a:t>
                </a:r>
              </a:p>
              <a:p>
                <a:pPr marL="228600" indent="-228600">
                  <a:lnSpc>
                    <a:spcPct val="150000"/>
                  </a:lnSpc>
                  <a:buFont typeface="Arial" panose="020B0604020202020204" pitchFamily="34" charset="0"/>
                  <a:buChar char="•"/>
                </a:pPr>
                <a:r>
                  <a:rPr lang="en-US" altLang="zh-TW" sz="1200" dirty="0">
                    <a:solidFill>
                      <a:prstClr val="black"/>
                    </a:solidFill>
                  </a:rPr>
                  <a:t>Prediction Uncertainty to defect converter: analyze the output 𝑈  for </a:t>
                </a:r>
                <a:r>
                  <a:rPr lang="en-US" altLang="zh-TW" sz="1200" dirty="0">
                    <a:solidFill>
                      <a:srgbClr val="FF0000"/>
                    </a:solidFill>
                  </a:rPr>
                  <a:t>good, bad, indeterminate classification</a:t>
                </a:r>
              </a:p>
              <a:p>
                <a:pPr marL="228600" indent="-228600">
                  <a:lnSpc>
                    <a:spcPct val="150000"/>
                  </a:lnSpc>
                  <a:buFont typeface="Arial" panose="020B0604020202020204" pitchFamily="34" charset="0"/>
                  <a:buChar char="•"/>
                </a:pPr>
                <a:r>
                  <a:rPr lang="en-US" altLang="zh-TW" sz="1200" dirty="0">
                    <a:solidFill>
                      <a:prstClr val="black"/>
                    </a:solidFill>
                  </a:rPr>
                  <a:t>Prediction Combiner 𝐺 : combine the prediction result from 𝛼  and 𝛽 and yield the final prediction.</a:t>
                </a:r>
              </a:p>
              <a:p>
                <a:pPr marL="228600" indent="-228600">
                  <a:lnSpc>
                    <a:spcPct val="150000"/>
                  </a:lnSpc>
                  <a:buFont typeface="Arial" panose="020B0604020202020204" pitchFamily="34" charset="0"/>
                  <a:buChar char="•"/>
                </a:pPr>
                <a14:m>
                  <m:oMath xmlns:m="http://schemas.openxmlformats.org/officeDocument/2006/math">
                    <m:r>
                      <a:rPr lang="en-US" altLang="zh-TW" sz="1200" b="0" i="1" smtClean="0">
                        <a:solidFill>
                          <a:prstClr val="black"/>
                        </a:solidFill>
                        <a:latin typeface="Cambria Math" panose="02040503050406030204" pitchFamily="18" charset="0"/>
                      </a:rPr>
                      <m:t>{</m:t>
                    </m:r>
                    <m:sSub>
                      <m:sSubPr>
                        <m:ctrlPr>
                          <a:rPr lang="en-US" altLang="zh-TW" sz="1200" b="0" i="1" smtClean="0">
                            <a:solidFill>
                              <a:prstClr val="black"/>
                            </a:solidFill>
                            <a:latin typeface="Cambria Math" panose="02040503050406030204" pitchFamily="18" charset="0"/>
                          </a:rPr>
                        </m:ctrlPr>
                      </m:sSubPr>
                      <m:e>
                        <m:r>
                          <a:rPr lang="en-US" altLang="zh-TW" sz="1200" b="0" i="1" smtClean="0">
                            <a:solidFill>
                              <a:prstClr val="black"/>
                            </a:solidFill>
                            <a:latin typeface="Cambria Math" panose="02040503050406030204" pitchFamily="18" charset="0"/>
                          </a:rPr>
                          <m:t>𝑝</m:t>
                        </m:r>
                      </m:e>
                      <m:sub>
                        <m:r>
                          <a:rPr lang="en-US" altLang="zh-TW" sz="1200" b="0" i="1" smtClean="0">
                            <a:solidFill>
                              <a:prstClr val="black"/>
                            </a:solidFill>
                            <a:latin typeface="Cambria Math" panose="02040503050406030204" pitchFamily="18" charset="0"/>
                          </a:rPr>
                          <m:t>𝑐𝑜𝑚</m:t>
                        </m:r>
                      </m:sub>
                    </m:sSub>
                    <m:r>
                      <a:rPr lang="en-US" altLang="zh-TW" sz="1200" b="0" i="1" smtClean="0">
                        <a:solidFill>
                          <a:prstClr val="black"/>
                        </a:solidFill>
                        <a:latin typeface="Cambria Math" panose="02040503050406030204" pitchFamily="18" charset="0"/>
                      </a:rPr>
                      <m:t>}</m:t>
                    </m:r>
                  </m:oMath>
                </a14:m>
                <a:r>
                  <a:rPr lang="en-US" altLang="zh-TW" sz="1200" dirty="0">
                    <a:solidFill>
                      <a:prstClr val="black"/>
                    </a:solidFill>
                  </a:rPr>
                  <a:t>≡Output of SoftMax : prediction probability vector .</a:t>
                </a:r>
              </a:p>
            </p:txBody>
          </p:sp>
        </mc:Choice>
        <mc:Fallback>
          <p:sp>
            <p:nvSpPr>
              <p:cNvPr id="27" name="文字方塊 26">
                <a:extLst>
                  <a:ext uri="{FF2B5EF4-FFF2-40B4-BE49-F238E27FC236}">
                    <a16:creationId xmlns:a16="http://schemas.microsoft.com/office/drawing/2014/main" id="{43832529-4963-7097-8DD7-35D9736597EA}"/>
                  </a:ext>
                </a:extLst>
              </p:cNvPr>
              <p:cNvSpPr txBox="1">
                <a:spLocks noRot="1" noChangeAspect="1" noMove="1" noResize="1" noEditPoints="1" noAdjustHandles="1" noChangeArrowheads="1" noChangeShapeType="1" noTextEdit="1"/>
              </p:cNvSpPr>
              <p:nvPr/>
            </p:nvSpPr>
            <p:spPr>
              <a:xfrm>
                <a:off x="265380" y="925650"/>
                <a:ext cx="8613240" cy="1726050"/>
              </a:xfrm>
              <a:prstGeom prst="rect">
                <a:avLst/>
              </a:prstGeom>
              <a:blipFill>
                <a:blip r:embed="rId15"/>
                <a:stretch>
                  <a:fillRect b="-146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282EBEB4-6D61-7C72-6AF9-81F5AA52FBFC}"/>
                  </a:ext>
                </a:extLst>
              </p:cNvPr>
              <p:cNvSpPr txBox="1"/>
              <p:nvPr/>
            </p:nvSpPr>
            <p:spPr>
              <a:xfrm>
                <a:off x="5073193" y="2422518"/>
                <a:ext cx="3111403" cy="648383"/>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ctrlPr>
                        </m:sSubSupPr>
                        <m:e>
                          <m:acc>
                            <m:accPr>
                              <m:chr m:val="̂"/>
                              <m:ctrlP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ctrlPr>
                            </m:accPr>
                            <m:e>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𝑦</m:t>
                              </m:r>
                            </m:e>
                          </m:acc>
                        </m:e>
                        <m:sub>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𝑑𝑒𝑓</m:t>
                          </m:r>
                        </m:sub>
                        <m:sup>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1</m:t>
                          </m:r>
                        </m:sup>
                      </m:sSubSup>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d>
                        <m:dPr>
                          <m:begChr m:val="{"/>
                          <m:endChr m:val="}"/>
                          <m:ctrlP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𝑔𝑜𝑜𝑑</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𝑠h𝑖𝑓𝑡</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𝑏𝑟𝑜𝑘𝑒</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𝑠h𝑜𝑟𝑡</m:t>
                          </m:r>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e>
                      </m:d>
                    </m:oMath>
                    <m:oMath xmlns:m="http://schemas.openxmlformats.org/officeDocument/2006/math">
                      <m:sSub>
                        <m:sSubPr>
                          <m:ctrlP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𝑈</m:t>
                          </m:r>
                        </m:e>
                        <m:sub>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 </m:t>
                          </m:r>
                        </m:sub>
                      </m:sSub>
                      <m:r>
                        <a:rPr kumimoji="0" lang="en-US" altLang="zh-TW" sz="800" b="0"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en-US" altLang="zh-TW" sz="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ℝ</m:t>
                      </m:r>
                    </m:oMath>
                    <m:oMath xmlns:m="http://schemas.openxmlformats.org/officeDocument/2006/math">
                      <m:sSubSup>
                        <m:sSubSupPr>
                          <m:ctrlPr>
                            <a:rPr lang="en-US" altLang="zh-TW" sz="800" i="1">
                              <a:latin typeface="Cambria Math" panose="02040503050406030204" pitchFamily="18" charset="0"/>
                            </a:rPr>
                          </m:ctrlPr>
                        </m:sSubSupPr>
                        <m:e>
                          <m:acc>
                            <m:accPr>
                              <m:chr m:val="̂"/>
                              <m:ctrlPr>
                                <a:rPr lang="en-US" altLang="zh-TW" sz="800" i="1">
                                  <a:latin typeface="Cambria Math" panose="02040503050406030204" pitchFamily="18" charset="0"/>
                                </a:rPr>
                              </m:ctrlPr>
                            </m:accPr>
                            <m:e>
                              <m:r>
                                <a:rPr lang="en-US" altLang="zh-TW" sz="800" i="1">
                                  <a:latin typeface="Cambria Math" panose="02040503050406030204" pitchFamily="18" charset="0"/>
                                </a:rPr>
                                <m:t>𝑦</m:t>
                              </m:r>
                            </m:e>
                          </m:acc>
                        </m:e>
                        <m:sub>
                          <m:r>
                            <a:rPr lang="en-US" altLang="zh-TW" sz="800" b="0" i="1" smtClean="0">
                              <a:latin typeface="Cambria Math" panose="02040503050406030204" pitchFamily="18" charset="0"/>
                            </a:rPr>
                            <m:t>𝑑𝑒𝑓</m:t>
                          </m:r>
                        </m:sub>
                        <m:sup>
                          <m:r>
                            <a:rPr lang="en-US" altLang="zh-TW" sz="800" b="0" i="1" smtClean="0">
                              <a:latin typeface="Cambria Math" panose="02040503050406030204" pitchFamily="18" charset="0"/>
                            </a:rPr>
                            <m:t>2</m:t>
                          </m:r>
                        </m:sup>
                      </m:sSubSup>
                      <m:r>
                        <a:rPr lang="en-US" altLang="zh-TW" sz="800" i="1">
                          <a:latin typeface="Cambria Math" panose="02040503050406030204" pitchFamily="18" charset="0"/>
                        </a:rPr>
                        <m:t>∈</m:t>
                      </m:r>
                      <m:d>
                        <m:dPr>
                          <m:begChr m:val="{"/>
                          <m:endChr m:val="}"/>
                          <m:ctrlPr>
                            <a:rPr lang="en-US" altLang="zh-TW" sz="800" i="1">
                              <a:latin typeface="Cambria Math" panose="02040503050406030204" pitchFamily="18" charset="0"/>
                            </a:rPr>
                          </m:ctrlPr>
                        </m:dPr>
                        <m:e>
                          <m:r>
                            <m:rPr>
                              <m:lit/>
                            </m:rPr>
                            <a:rPr lang="en-US" altLang="zh-TW" sz="800" i="1">
                              <a:latin typeface="Cambria Math" panose="02040503050406030204" pitchFamily="18" charset="0"/>
                            </a:rPr>
                            <m:t>’</m:t>
                          </m:r>
                          <m:r>
                            <a:rPr lang="en-US" altLang="zh-TW" sz="800" i="1">
                              <a:latin typeface="Cambria Math" panose="02040503050406030204" pitchFamily="18" charset="0"/>
                            </a:rPr>
                            <m:t>𝑡𝑟𝑢𝑒</m:t>
                          </m:r>
                          <m:r>
                            <m:rPr>
                              <m:lit/>
                            </m:rPr>
                            <a:rPr lang="en-US" altLang="zh-TW" sz="800" i="1">
                              <a:latin typeface="Cambria Math" panose="02040503050406030204" pitchFamily="18" charset="0"/>
                            </a:rPr>
                            <m:t>’</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𝑔𝑜𝑜𝑑</m:t>
                          </m:r>
                          <m:r>
                            <a:rPr lang="en-US" altLang="zh-TW" sz="800" b="0" i="1" smtClean="0">
                              <a:latin typeface="Cambria Math" panose="02040503050406030204" pitchFamily="18" charset="0"/>
                            </a:rPr>
                            <m:t>),</m:t>
                          </m:r>
                          <m:r>
                            <m:rPr>
                              <m:lit/>
                            </m:rPr>
                            <a:rPr lang="en-US" altLang="zh-TW" sz="800" i="1">
                              <a:latin typeface="Cambria Math" panose="02040503050406030204" pitchFamily="18" charset="0"/>
                            </a:rPr>
                            <m:t> ‘</m:t>
                          </m:r>
                          <m:r>
                            <a:rPr lang="en-US" altLang="zh-TW" sz="800" i="1">
                              <a:latin typeface="Cambria Math" panose="02040503050406030204" pitchFamily="18" charset="0"/>
                            </a:rPr>
                            <m:t>𝑓𝑎𝑙𝑠𝑒</m:t>
                          </m:r>
                          <m:r>
                            <m:rPr>
                              <m:lit/>
                            </m:rPr>
                            <a:rPr lang="en-US" altLang="zh-TW" sz="800" i="1">
                              <a:latin typeface="Cambria Math" panose="02040503050406030204" pitchFamily="18" charset="0"/>
                            </a:rPr>
                            <m:t>’</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𝑠h𝑖𝑓𝑡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𝑏𝑟𝑜𝑘𝑒</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𝑠h𝑜𝑟𝑡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𝑖𝑛𝑑𝑒𝑡𝑒𝑟𝑚𝑖𝑛𝑎𝑡𝑒</m:t>
                          </m:r>
                          <m:r>
                            <a:rPr lang="en-US" altLang="zh-TW" sz="800" b="0" i="1" smtClean="0">
                              <a:latin typeface="Cambria Math" panose="02040503050406030204" pitchFamily="18" charset="0"/>
                            </a:rPr>
                            <m:t>’</m:t>
                          </m:r>
                        </m:e>
                      </m:d>
                    </m:oMath>
                    <m:oMath xmlns:m="http://schemas.openxmlformats.org/officeDocument/2006/math">
                      <m:sSubSup>
                        <m:sSubSupPr>
                          <m:ctrlPr>
                            <a:rPr lang="en-US" altLang="zh-TW" sz="800" i="1">
                              <a:latin typeface="Cambria Math" panose="02040503050406030204" pitchFamily="18" charset="0"/>
                            </a:rPr>
                          </m:ctrlPr>
                        </m:sSubSupPr>
                        <m:e>
                          <m:acc>
                            <m:accPr>
                              <m:chr m:val="̂"/>
                              <m:ctrlPr>
                                <a:rPr lang="en-US" altLang="zh-TW" sz="800" i="1">
                                  <a:latin typeface="Cambria Math" panose="02040503050406030204" pitchFamily="18" charset="0"/>
                                </a:rPr>
                              </m:ctrlPr>
                            </m:accPr>
                            <m:e>
                              <m:r>
                                <a:rPr lang="en-US" altLang="zh-TW" sz="800" i="1">
                                  <a:latin typeface="Cambria Math" panose="02040503050406030204" pitchFamily="18" charset="0"/>
                                </a:rPr>
                                <m:t>𝑦</m:t>
                              </m:r>
                            </m:e>
                          </m:acc>
                        </m:e>
                        <m:sub>
                          <m:r>
                            <a:rPr lang="en-US" altLang="zh-TW" sz="800" b="0" i="1" smtClean="0">
                              <a:latin typeface="Cambria Math" panose="02040503050406030204" pitchFamily="18" charset="0"/>
                            </a:rPr>
                            <m:t>𝑑𝑒𝑓</m:t>
                          </m:r>
                        </m:sub>
                        <m:sup>
                          <m:r>
                            <a:rPr lang="en-US" altLang="zh-TW" sz="800" b="0" i="1" smtClean="0">
                              <a:latin typeface="Cambria Math" panose="02040503050406030204" pitchFamily="18" charset="0"/>
                            </a:rPr>
                            <m:t> </m:t>
                          </m:r>
                        </m:sup>
                      </m:sSubSup>
                      <m:r>
                        <a:rPr lang="en-US" altLang="zh-TW" sz="800" i="1">
                          <a:latin typeface="Cambria Math" panose="02040503050406030204" pitchFamily="18" charset="0"/>
                        </a:rPr>
                        <m:t>∈</m:t>
                      </m:r>
                      <m:d>
                        <m:dPr>
                          <m:begChr m:val="{"/>
                          <m:endChr m:val="}"/>
                          <m:ctrlPr>
                            <a:rPr lang="en-US" altLang="zh-TW" sz="800" i="1">
                              <a:latin typeface="Cambria Math" panose="02040503050406030204" pitchFamily="18" charset="0"/>
                            </a:rPr>
                          </m:ctrlPr>
                        </m:dPr>
                        <m:e>
                          <m:r>
                            <m:rPr>
                              <m:lit/>
                            </m:rPr>
                            <a:rPr lang="en-US" altLang="zh-TW" sz="800" i="1">
                              <a:latin typeface="Cambria Math" panose="02040503050406030204" pitchFamily="18" charset="0"/>
                            </a:rPr>
                            <m:t>’</m:t>
                          </m:r>
                          <m:r>
                            <a:rPr lang="en-US" altLang="zh-TW" sz="800" b="0" i="1" smtClean="0">
                              <a:latin typeface="Cambria Math" panose="02040503050406030204" pitchFamily="18" charset="0"/>
                            </a:rPr>
                            <m:t>𝑔𝑜𝑜𝑑</m:t>
                          </m:r>
                          <m:r>
                            <a:rPr lang="en-US" altLang="zh-TW" sz="800" b="0" i="1" smtClean="0">
                              <a:latin typeface="Cambria Math" panose="02040503050406030204" pitchFamily="18" charset="0"/>
                            </a:rPr>
                            <m:t>′,</m:t>
                          </m:r>
                          <m:r>
                            <m:rPr>
                              <m:lit/>
                            </m:rPr>
                            <a:rPr lang="en-US" altLang="zh-TW" sz="800" i="1">
                              <a:latin typeface="Cambria Math" panose="02040503050406030204" pitchFamily="18" charset="0"/>
                            </a:rPr>
                            <m:t> ‘</m:t>
                          </m:r>
                          <m:r>
                            <a:rPr lang="en-US" altLang="zh-TW" sz="800" b="0" i="1" smtClean="0">
                              <a:latin typeface="Cambria Math" panose="02040503050406030204" pitchFamily="18" charset="0"/>
                            </a:rPr>
                            <m:t>𝑠h𝑖𝑓𝑡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𝑏𝑟𝑜𝑘𝑒</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𝑠h𝑜𝑟𝑡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𝑖𝑛𝑑𝑒𝑡𝑒𝑟𝑚𝑖𝑛𝑎𝑡𝑒</m:t>
                          </m:r>
                          <m:r>
                            <a:rPr lang="en-US" altLang="zh-TW" sz="800" b="0" i="1" smtClean="0">
                              <a:latin typeface="Cambria Math" panose="02040503050406030204" pitchFamily="18" charset="0"/>
                            </a:rPr>
                            <m:t>’</m:t>
                          </m:r>
                        </m:e>
                      </m:d>
                    </m:oMath>
                  </m:oMathPara>
                </a14:m>
                <a:endParaRPr lang="en-US" altLang="zh-TW" sz="800" i="1" dirty="0"/>
              </a:p>
            </p:txBody>
          </p:sp>
        </mc:Choice>
        <mc:Fallback xmlns="">
          <p:sp>
            <p:nvSpPr>
              <p:cNvPr id="28" name="文字方塊 27">
                <a:extLst>
                  <a:ext uri="{FF2B5EF4-FFF2-40B4-BE49-F238E27FC236}">
                    <a16:creationId xmlns:a16="http://schemas.microsoft.com/office/drawing/2014/main" id="{282EBEB4-6D61-7C72-6AF9-81F5AA52FBFC}"/>
                  </a:ext>
                </a:extLst>
              </p:cNvPr>
              <p:cNvSpPr txBox="1">
                <a:spLocks noRot="1" noChangeAspect="1" noMove="1" noResize="1" noEditPoints="1" noAdjustHandles="1" noChangeArrowheads="1" noChangeShapeType="1" noTextEdit="1"/>
              </p:cNvSpPr>
              <p:nvPr/>
            </p:nvSpPr>
            <p:spPr>
              <a:xfrm>
                <a:off x="5073193" y="2422518"/>
                <a:ext cx="3111403" cy="648383"/>
              </a:xfrm>
              <a:prstGeom prst="rect">
                <a:avLst/>
              </a:prstGeom>
              <a:blipFill>
                <a:blip r:embed="rId16"/>
                <a:stretch>
                  <a:fillRect/>
                </a:stretch>
              </a:blipFill>
              <a:ln/>
            </p:spPr>
            <p:txBody>
              <a:bodyPr/>
              <a:lstStyle/>
              <a:p>
                <a:r>
                  <a:rPr lang="zh-TW" altLang="en-US">
                    <a:noFill/>
                  </a:rPr>
                  <a:t> </a:t>
                </a:r>
              </a:p>
            </p:txBody>
          </p:sp>
        </mc:Fallback>
      </mc:AlternateContent>
      <p:sp>
        <p:nvSpPr>
          <p:cNvPr id="30" name="投影片編號版面配置區 29">
            <a:extLst>
              <a:ext uri="{FF2B5EF4-FFF2-40B4-BE49-F238E27FC236}">
                <a16:creationId xmlns:a16="http://schemas.microsoft.com/office/drawing/2014/main" id="{F33C0E83-240A-B45B-6184-72718C20A873}"/>
              </a:ext>
            </a:extLst>
          </p:cNvPr>
          <p:cNvSpPr>
            <a:spLocks noGrp="1"/>
          </p:cNvSpPr>
          <p:nvPr>
            <p:ph type="sldNum" sz="quarter" idx="12"/>
          </p:nvPr>
        </p:nvSpPr>
        <p:spPr/>
        <p:txBody>
          <a:bodyPr/>
          <a:lstStyle/>
          <a:p>
            <a:fld id="{EE3F9CDB-1F21-4789-A81E-8FEA25CE194B}" type="slidenum">
              <a:rPr lang="zh-CN" altLang="en-US" smtClean="0"/>
              <a:t>20</a:t>
            </a:fld>
            <a:endParaRPr lang="zh-CN" altLang="en-US"/>
          </a:p>
        </p:txBody>
      </p:sp>
      <p:sp>
        <p:nvSpPr>
          <p:cNvPr id="31" name="矩形 30">
            <a:extLst>
              <a:ext uri="{FF2B5EF4-FFF2-40B4-BE49-F238E27FC236}">
                <a16:creationId xmlns:a16="http://schemas.microsoft.com/office/drawing/2014/main" id="{D1AAC648-D8A7-0A89-AE51-1E326E456133}"/>
              </a:ext>
            </a:extLst>
          </p:cNvPr>
          <p:cNvSpPr/>
          <p:nvPr/>
        </p:nvSpPr>
        <p:spPr>
          <a:xfrm>
            <a:off x="2700071" y="3098117"/>
            <a:ext cx="1368101"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B1B649E5-6332-CB78-7C1B-ADEAC07C66B2}"/>
              </a:ext>
            </a:extLst>
          </p:cNvPr>
          <p:cNvSpPr txBox="1"/>
          <p:nvPr/>
        </p:nvSpPr>
        <p:spPr>
          <a:xfrm>
            <a:off x="2596838" y="2840273"/>
            <a:ext cx="2847823" cy="300082"/>
          </a:xfrm>
          <a:prstGeom prst="rect">
            <a:avLst/>
          </a:prstGeom>
          <a:noFill/>
        </p:spPr>
        <p:txBody>
          <a:bodyPr wrap="square" rtlCol="0">
            <a:spAutoFit/>
          </a:bodyPr>
          <a:lstStyle/>
          <a:p>
            <a:r>
              <a:rPr kumimoji="1" lang="en-US" altLang="zh-TW" dirty="0">
                <a:solidFill>
                  <a:srgbClr val="FF0000"/>
                </a:solidFill>
              </a:rPr>
              <a:t>classify to good/shift/broke/short</a:t>
            </a:r>
            <a:endParaRPr kumimoji="1" lang="zh-TW" altLang="en-US" dirty="0">
              <a:solidFill>
                <a:srgbClr val="FF0000"/>
              </a:solidFill>
            </a:endParaRPr>
          </a:p>
        </p:txBody>
      </p:sp>
      <p:sp>
        <p:nvSpPr>
          <p:cNvPr id="33" name="矩形 32">
            <a:extLst>
              <a:ext uri="{FF2B5EF4-FFF2-40B4-BE49-F238E27FC236}">
                <a16:creationId xmlns:a16="http://schemas.microsoft.com/office/drawing/2014/main" id="{80882B07-7320-3858-2096-459C111687EC}"/>
              </a:ext>
            </a:extLst>
          </p:cNvPr>
          <p:cNvSpPr/>
          <p:nvPr/>
        </p:nvSpPr>
        <p:spPr>
          <a:xfrm>
            <a:off x="5306352" y="3959149"/>
            <a:ext cx="1213677"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文字方塊 33">
            <a:extLst>
              <a:ext uri="{FF2B5EF4-FFF2-40B4-BE49-F238E27FC236}">
                <a16:creationId xmlns:a16="http://schemas.microsoft.com/office/drawing/2014/main" id="{7B36F507-DC60-6164-0A62-7ADC2B210463}"/>
              </a:ext>
            </a:extLst>
          </p:cNvPr>
          <p:cNvSpPr txBox="1"/>
          <p:nvPr/>
        </p:nvSpPr>
        <p:spPr>
          <a:xfrm>
            <a:off x="5217272" y="4624496"/>
            <a:ext cx="3356712" cy="300082"/>
          </a:xfrm>
          <a:prstGeom prst="rect">
            <a:avLst/>
          </a:prstGeom>
          <a:noFill/>
        </p:spPr>
        <p:txBody>
          <a:bodyPr wrap="square" rtlCol="0">
            <a:spAutoFit/>
          </a:bodyPr>
          <a:lstStyle/>
          <a:p>
            <a:r>
              <a:rPr kumimoji="1" lang="en-US" altLang="zh-TW" dirty="0">
                <a:solidFill>
                  <a:srgbClr val="FF0000"/>
                </a:solidFill>
              </a:rPr>
              <a:t>convert to defect(shift/broke/short) detector</a:t>
            </a:r>
            <a:endParaRPr kumimoji="1" lang="zh-TW" altLang="en-US" dirty="0">
              <a:solidFill>
                <a:srgbClr val="FF0000"/>
              </a:solidFill>
            </a:endParaRPr>
          </a:p>
        </p:txBody>
      </p:sp>
    </p:spTree>
    <p:extLst>
      <p:ext uri="{BB962C8B-B14F-4D97-AF65-F5344CB8AC3E}">
        <p14:creationId xmlns:p14="http://schemas.microsoft.com/office/powerpoint/2010/main" val="40518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834D72-C853-B5FE-C907-CCACBFB04D47}"/>
              </a:ext>
            </a:extLst>
          </p:cNvPr>
          <p:cNvSpPr/>
          <p:nvPr/>
        </p:nvSpPr>
        <p:spPr bwMode="auto">
          <a:xfrm>
            <a:off x="90838" y="99301"/>
            <a:ext cx="8194518"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1 : </a:t>
            </a:r>
            <a:r>
              <a:rPr lang="en" altLang="zh-TW" sz="1400" dirty="0">
                <a:solidFill>
                  <a:srgbClr val="292C1F"/>
                </a:solidFill>
                <a:effectLst/>
              </a:rPr>
              <a:t>a Hybrid Expert, incorporating both Multi-Defect-Type and Multi-Component-Type Classifier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D78B15BA-D582-DEAC-7ADF-224FB35C2F14}"/>
              </a:ext>
            </a:extLst>
          </p:cNvPr>
          <p:cNvGrpSpPr/>
          <p:nvPr/>
        </p:nvGrpSpPr>
        <p:grpSpPr>
          <a:xfrm>
            <a:off x="656283" y="899520"/>
            <a:ext cx="7204418" cy="1486166"/>
            <a:chOff x="3642964" y="9555629"/>
            <a:chExt cx="16945231" cy="3586738"/>
          </a:xfrm>
          <a:effectLst>
            <a:outerShdw blurRad="50800" dist="50800" dir="5400000" algn="ctr" rotWithShape="0">
              <a:srgbClr val="000000">
                <a:alpha val="0"/>
              </a:srgbClr>
            </a:outerShdw>
          </a:effectLst>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F1D1C90-385C-1F61-DFB3-995A5DDB048D}"/>
                    </a:ext>
                  </a:extLst>
                </p:cNvPr>
                <p:cNvSpPr>
                  <a:spLocks/>
                </p:cNvSpPr>
                <p:nvPr/>
              </p:nvSpPr>
              <p:spPr>
                <a:xfrm>
                  <a:off x="8164630" y="9643275"/>
                  <a:ext cx="2760379" cy="1303245"/>
                </a:xfrm>
                <a:prstGeom prst="rect">
                  <a:avLst/>
                </a:prstGeom>
                <a:solidFill>
                  <a:srgbClr val="00B050">
                    <a:alpha val="30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7F1D1C90-385C-1F61-DFB3-995A5DDB048D}"/>
                    </a:ext>
                  </a:extLst>
                </p:cNvPr>
                <p:cNvSpPr>
                  <a:spLocks noRot="1" noChangeAspect="1" noMove="1" noResize="1" noEditPoints="1" noAdjustHandles="1" noChangeArrowheads="1" noChangeShapeType="1" noTextEdit="1"/>
                </p:cNvSpPr>
                <p:nvPr/>
              </p:nvSpPr>
              <p:spPr>
                <a:xfrm>
                  <a:off x="8164630" y="9643275"/>
                  <a:ext cx="2760379" cy="1303245"/>
                </a:xfrm>
                <a:prstGeom prst="rect">
                  <a:avLst/>
                </a:prstGeom>
                <a:blipFill>
                  <a:blip r:embed="rId3"/>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FB2C90B-F41D-DDD2-6B3F-057CB4333809}"/>
                    </a:ext>
                  </a:extLst>
                </p:cNvPr>
                <p:cNvSpPr>
                  <a:spLocks noChangeAspect="1"/>
                </p:cNvSpPr>
                <p:nvPr/>
              </p:nvSpPr>
              <p:spPr>
                <a:xfrm>
                  <a:off x="8164632" y="11669162"/>
                  <a:ext cx="2756190"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3FB2C90B-F41D-DDD2-6B3F-057CB4333809}"/>
                    </a:ext>
                  </a:extLst>
                </p:cNvPr>
                <p:cNvSpPr>
                  <a:spLocks noRot="1" noChangeAspect="1" noMove="1" noResize="1" noEditPoints="1" noAdjustHandles="1" noChangeArrowheads="1" noChangeShapeType="1" noTextEdit="1"/>
                </p:cNvSpPr>
                <p:nvPr/>
              </p:nvSpPr>
              <p:spPr>
                <a:xfrm>
                  <a:off x="8164632" y="11669162"/>
                  <a:ext cx="2756190" cy="1303245"/>
                </a:xfrm>
                <a:prstGeom prst="rect">
                  <a:avLst/>
                </a:prstGeom>
                <a:blipFill>
                  <a:blip r:embed="rId4"/>
                  <a:stretch>
                    <a:fillRect l="-2151" r="-4301" b="-454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F7FB0ED-5F99-D8CC-0451-666039B25D84}"/>
                    </a:ext>
                  </a:extLst>
                </p:cNvPr>
                <p:cNvSpPr>
                  <a:spLocks noChangeAspect="1"/>
                </p:cNvSpPr>
                <p:nvPr/>
              </p:nvSpPr>
              <p:spPr>
                <a:xfrm>
                  <a:off x="4430079" y="10467717"/>
                  <a:ext cx="2880000" cy="1623003"/>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7F7FB0ED-5F99-D8CC-0451-666039B25D84}"/>
                    </a:ext>
                  </a:extLst>
                </p:cNvPr>
                <p:cNvSpPr>
                  <a:spLocks noRot="1" noChangeAspect="1" noMove="1" noResize="1" noEditPoints="1" noAdjustHandles="1" noChangeArrowheads="1" noChangeShapeType="1" noTextEdit="1"/>
                </p:cNvSpPr>
                <p:nvPr/>
              </p:nvSpPr>
              <p:spPr>
                <a:xfrm>
                  <a:off x="4430079" y="10467717"/>
                  <a:ext cx="2880000" cy="1623003"/>
                </a:xfrm>
                <a:prstGeom prst="rect">
                  <a:avLst/>
                </a:prstGeom>
                <a:blipFill>
                  <a:blip r:embed="rId5"/>
                  <a:stretch>
                    <a:fillRect/>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06DDC9E3-40F5-F1C0-DDC0-459FB23FF189}"/>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B210A607-F6C5-8291-3C47-44B4F78E2BB6}"/>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C30B3C7-01B1-9014-A8B2-A60B932A660C}"/>
                    </a:ext>
                  </a:extLst>
                </p:cNvPr>
                <p:cNvSpPr>
                  <a:spLocks/>
                </p:cNvSpPr>
                <p:nvPr/>
              </p:nvSpPr>
              <p:spPr>
                <a:xfrm>
                  <a:off x="17155804" y="9555629"/>
                  <a:ext cx="2520001" cy="3475321"/>
                </a:xfrm>
                <a:prstGeom prst="rect">
                  <a:avLst/>
                </a:prstGeom>
                <a:solidFill>
                  <a:srgbClr val="FFD932">
                    <a:lumMod val="75000"/>
                    <a:alpha val="28918"/>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latin typeface="Helvetica Neue Medium"/>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3C30B3C7-01B1-9014-A8B2-A60B932A660C}"/>
                    </a:ext>
                  </a:extLst>
                </p:cNvPr>
                <p:cNvSpPr>
                  <a:spLocks noRot="1" noChangeAspect="1" noMove="1" noResize="1" noEditPoints="1" noAdjustHandles="1" noChangeArrowheads="1" noChangeShapeType="1" noTextEdit="1"/>
                </p:cNvSpPr>
                <p:nvPr/>
              </p:nvSpPr>
              <p:spPr>
                <a:xfrm>
                  <a:off x="17155804" y="9555629"/>
                  <a:ext cx="2520001" cy="347532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A0ECCE20-F5B7-FE79-D4B3-68FF43A21E2C}"/>
                </a:ext>
              </a:extLst>
            </p:cNvPr>
            <p:cNvCxnSpPr>
              <a:cxnSpLocks/>
              <a:stCxn id="6" idx="3"/>
              <a:endCxn id="4" idx="1"/>
            </p:cNvCxnSpPr>
            <p:nvPr/>
          </p:nvCxnSpPr>
          <p:spPr>
            <a:xfrm flipV="1">
              <a:off x="7310079" y="10294897"/>
              <a:ext cx="854551" cy="984322"/>
            </a:xfrm>
            <a:prstGeom prst="bentConnector3">
              <a:avLst>
                <a:gd name="adj1" fmla="val 50000"/>
              </a:avLst>
            </a:prstGeom>
            <a:noFill/>
            <a:ln w="12700" cap="flat">
              <a:solidFill>
                <a:srgbClr val="000000">
                  <a:alpha val="29000"/>
                </a:srgbClr>
              </a:solidFill>
              <a:prstDash val="solid"/>
              <a:miter lim="400000"/>
              <a:tailEnd type="triangle"/>
            </a:ln>
            <a:effectLst/>
            <a:sp3d/>
          </p:spPr>
        </p:cxnSp>
        <p:cxnSp>
          <p:nvCxnSpPr>
            <p:cNvPr id="11" name="肘形接點 10">
              <a:extLst>
                <a:ext uri="{FF2B5EF4-FFF2-40B4-BE49-F238E27FC236}">
                  <a16:creationId xmlns:a16="http://schemas.microsoft.com/office/drawing/2014/main" id="{2D28261C-F372-A7A7-0B5E-2D6B4735FC89}"/>
                </a:ext>
              </a:extLst>
            </p:cNvPr>
            <p:cNvCxnSpPr>
              <a:cxnSpLocks/>
              <a:stCxn id="6" idx="3"/>
              <a:endCxn id="5" idx="1"/>
            </p:cNvCxnSpPr>
            <p:nvPr/>
          </p:nvCxnSpPr>
          <p:spPr>
            <a:xfrm>
              <a:off x="7310079" y="11279219"/>
              <a:ext cx="854553" cy="1041566"/>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17C89031-5692-CD08-FE61-AFAF5EBFD9B2}"/>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B4148C50-FAA4-B26E-8512-1A9F0B83407C}"/>
                </a:ext>
              </a:extLst>
            </p:cNvPr>
            <p:cNvCxnSpPr>
              <a:stCxn id="5" idx="3"/>
              <a:endCxn id="7" idx="1"/>
            </p:cNvCxnSpPr>
            <p:nvPr/>
          </p:nvCxnSpPr>
          <p:spPr>
            <a:xfrm>
              <a:off x="10920822" y="12320784"/>
              <a:ext cx="1050146" cy="29270"/>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52A1B0E1-6672-4BBC-762F-6BF19704292B}"/>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2A077C4E-2C90-6069-E977-3BB518E9DEEA}"/>
                </a:ext>
              </a:extLst>
            </p:cNvPr>
            <p:cNvCxnSpPr>
              <a:cxnSpLocks/>
              <a:stCxn id="4" idx="3"/>
            </p:cNvCxnSpPr>
            <p:nvPr/>
          </p:nvCxnSpPr>
          <p:spPr>
            <a:xfrm flipV="1">
              <a:off x="10925009" y="10257390"/>
              <a:ext cx="6213640" cy="37507"/>
            </a:xfrm>
            <a:prstGeom prst="straightConnector1">
              <a:avLst/>
            </a:prstGeom>
            <a:noFill/>
            <a:ln w="12700" cap="flat">
              <a:solidFill>
                <a:srgbClr val="000000">
                  <a:alpha val="31000"/>
                </a:srgbClr>
              </a:solidFill>
              <a:prstDash val="solid"/>
              <a:miter lim="400000"/>
              <a:tailEnd type="triangle"/>
            </a:ln>
            <a:effectLst/>
            <a:sp3d/>
          </p:spPr>
        </p:cxnSp>
        <p:cxnSp>
          <p:nvCxnSpPr>
            <p:cNvPr id="16" name="直線箭頭接點 15">
              <a:extLst>
                <a:ext uri="{FF2B5EF4-FFF2-40B4-BE49-F238E27FC236}">
                  <a16:creationId xmlns:a16="http://schemas.microsoft.com/office/drawing/2014/main" id="{DB819A75-11F4-BC76-B2BB-389D64288BB1}"/>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40A0BAC9-04DA-1E61-E2B2-F9978A1767E1}"/>
                </a:ext>
              </a:extLst>
            </p:cNvPr>
            <p:cNvCxnSpPr/>
            <p:nvPr/>
          </p:nvCxnSpPr>
          <p:spPr>
            <a:xfrm>
              <a:off x="19675804" y="11279218"/>
              <a:ext cx="853136"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2E8F4527-B91C-B680-1425-C7F4D07AF745}"/>
                    </a:ext>
                  </a:extLst>
                </p:cNvPr>
                <p:cNvSpPr txBox="1"/>
                <p:nvPr/>
              </p:nvSpPr>
              <p:spPr>
                <a:xfrm>
                  <a:off x="13499852" y="9556502"/>
                  <a:ext cx="895234" cy="63539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alpha val="30066"/>
                      </a:srgbClr>
                    </a:solidFill>
                    <a:effectLst/>
                    <a:uLnTx/>
                    <a:uFillTx/>
                    <a:latin typeface="Helvetica Neue"/>
                    <a:cs typeface="Helvetica Neue"/>
                    <a:sym typeface="Helvetica Neue"/>
                  </a:endParaRPr>
                </a:p>
              </p:txBody>
            </p:sp>
          </mc:Choice>
          <mc:Fallback xmlns="">
            <p:sp>
              <p:nvSpPr>
                <p:cNvPr id="18" name="文字方塊 17">
                  <a:extLst>
                    <a:ext uri="{FF2B5EF4-FFF2-40B4-BE49-F238E27FC236}">
                      <a16:creationId xmlns:a16="http://schemas.microsoft.com/office/drawing/2014/main" id="{2E8F4527-B91C-B680-1425-C7F4D07AF745}"/>
                    </a:ext>
                  </a:extLst>
                </p:cNvPr>
                <p:cNvSpPr txBox="1">
                  <a:spLocks noRot="1" noChangeAspect="1" noMove="1" noResize="1" noEditPoints="1" noAdjustHandles="1" noChangeArrowheads="1" noChangeShapeType="1" noTextEdit="1"/>
                </p:cNvSpPr>
                <p:nvPr/>
              </p:nvSpPr>
              <p:spPr>
                <a:xfrm>
                  <a:off x="13499852" y="9556502"/>
                  <a:ext cx="895234" cy="635397"/>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E4158E8-4D21-B192-24FD-C9950ED4155D}"/>
                    </a:ext>
                  </a:extLst>
                </p:cNvPr>
                <p:cNvSpPr txBox="1"/>
                <p:nvPr/>
              </p:nvSpPr>
              <p:spPr>
                <a:xfrm>
                  <a:off x="16396470" y="12440798"/>
                  <a:ext cx="895234" cy="6360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9" name="文字方塊 18">
                  <a:extLst>
                    <a:ext uri="{FF2B5EF4-FFF2-40B4-BE49-F238E27FC236}">
                      <a16:creationId xmlns:a16="http://schemas.microsoft.com/office/drawing/2014/main" id="{DE4158E8-4D21-B192-24FD-C9950ED4155D}"/>
                    </a:ext>
                  </a:extLst>
                </p:cNvPr>
                <p:cNvSpPr txBox="1">
                  <a:spLocks noRot="1" noChangeAspect="1" noMove="1" noResize="1" noEditPoints="1" noAdjustHandles="1" noChangeArrowheads="1" noChangeShapeType="1" noTextEdit="1"/>
                </p:cNvSpPr>
                <p:nvPr/>
              </p:nvSpPr>
              <p:spPr>
                <a:xfrm>
                  <a:off x="16396470" y="12440798"/>
                  <a:ext cx="895234" cy="636017"/>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6CBD7317-E01B-12FF-26B2-37ED7FF557DA}"/>
                    </a:ext>
                  </a:extLst>
                </p:cNvPr>
                <p:cNvSpPr txBox="1"/>
                <p:nvPr/>
              </p:nvSpPr>
              <p:spPr>
                <a:xfrm>
                  <a:off x="13788123" y="12351309"/>
                  <a:ext cx="708072" cy="715556"/>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0" name="文字方塊 19">
                  <a:extLst>
                    <a:ext uri="{FF2B5EF4-FFF2-40B4-BE49-F238E27FC236}">
                      <a16:creationId xmlns:a16="http://schemas.microsoft.com/office/drawing/2014/main" id="{6CBD7317-E01B-12FF-26B2-37ED7FF557DA}"/>
                    </a:ext>
                  </a:extLst>
                </p:cNvPr>
                <p:cNvSpPr txBox="1">
                  <a:spLocks noRot="1" noChangeAspect="1" noMove="1" noResize="1" noEditPoints="1" noAdjustHandles="1" noChangeArrowheads="1" noChangeShapeType="1" noTextEdit="1"/>
                </p:cNvSpPr>
                <p:nvPr/>
              </p:nvSpPr>
              <p:spPr>
                <a:xfrm>
                  <a:off x="13788123" y="12351309"/>
                  <a:ext cx="708072" cy="715556"/>
                </a:xfrm>
                <a:prstGeom prst="rect">
                  <a:avLst/>
                </a:prstGeom>
                <a:blipFill>
                  <a:blip r:embed="rId9"/>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3A486F1-796E-2A72-0AAA-A1E59E390573}"/>
                    </a:ext>
                  </a:extLst>
                </p:cNvPr>
                <p:cNvSpPr txBox="1"/>
                <p:nvPr/>
              </p:nvSpPr>
              <p:spPr>
                <a:xfrm>
                  <a:off x="10937978" y="12320784"/>
                  <a:ext cx="1004878"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1" name="文字方塊 20">
                  <a:extLst>
                    <a:ext uri="{FF2B5EF4-FFF2-40B4-BE49-F238E27FC236}">
                      <a16:creationId xmlns:a16="http://schemas.microsoft.com/office/drawing/2014/main" id="{C3A486F1-796E-2A72-0AAA-A1E59E390573}"/>
                    </a:ext>
                  </a:extLst>
                </p:cNvPr>
                <p:cNvSpPr txBox="1">
                  <a:spLocks noRot="1" noChangeAspect="1" noMove="1" noResize="1" noEditPoints="1" noAdjustHandles="1" noChangeArrowheads="1" noChangeShapeType="1" noTextEdit="1"/>
                </p:cNvSpPr>
                <p:nvPr/>
              </p:nvSpPr>
              <p:spPr>
                <a:xfrm>
                  <a:off x="10937978" y="12320784"/>
                  <a:ext cx="1004878" cy="614661"/>
                </a:xfrm>
                <a:prstGeom prst="rect">
                  <a:avLst/>
                </a:prstGeom>
                <a:blipFill>
                  <a:blip r:embed="rId10"/>
                  <a:stretch>
                    <a:fillRect b="-100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20CE41B9-2E0C-A6D6-B31A-6198BFC8A8B2}"/>
                    </a:ext>
                  </a:extLst>
                </p:cNvPr>
                <p:cNvSpPr txBox="1"/>
                <p:nvPr/>
              </p:nvSpPr>
              <p:spPr>
                <a:xfrm>
                  <a:off x="7067078" y="10703946"/>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2" name="文字方塊 21">
                  <a:extLst>
                    <a:ext uri="{FF2B5EF4-FFF2-40B4-BE49-F238E27FC236}">
                      <a16:creationId xmlns:a16="http://schemas.microsoft.com/office/drawing/2014/main" id="{20CE41B9-2E0C-A6D6-B31A-6198BFC8A8B2}"/>
                    </a:ext>
                  </a:extLst>
                </p:cNvPr>
                <p:cNvSpPr txBox="1">
                  <a:spLocks noRot="1" noChangeAspect="1" noMove="1" noResize="1" noEditPoints="1" noAdjustHandles="1" noChangeArrowheads="1" noChangeShapeType="1" noTextEdit="1"/>
                </p:cNvSpPr>
                <p:nvPr/>
              </p:nvSpPr>
              <p:spPr>
                <a:xfrm>
                  <a:off x="7067078" y="10703946"/>
                  <a:ext cx="853135" cy="715556"/>
                </a:xfrm>
                <a:prstGeom prst="rect">
                  <a:avLst/>
                </a:prstGeom>
                <a:blipFill>
                  <a:blip r:embed="rId11"/>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80D98BE0-A189-0434-837D-843553410A87}"/>
                    </a:ext>
                  </a:extLst>
                </p:cNvPr>
                <p:cNvSpPr txBox="1"/>
                <p:nvPr/>
              </p:nvSpPr>
              <p:spPr>
                <a:xfrm>
                  <a:off x="15679333" y="10720675"/>
                  <a:ext cx="1126872" cy="683217"/>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3" name="文字方塊 22">
                  <a:extLst>
                    <a:ext uri="{FF2B5EF4-FFF2-40B4-BE49-F238E27FC236}">
                      <a16:creationId xmlns:a16="http://schemas.microsoft.com/office/drawing/2014/main" id="{80D98BE0-A189-0434-837D-843553410A87}"/>
                    </a:ext>
                  </a:extLst>
                </p:cNvPr>
                <p:cNvSpPr txBox="1">
                  <a:spLocks noRot="1" noChangeAspect="1" noMove="1" noResize="1" noEditPoints="1" noAdjustHandles="1" noChangeArrowheads="1" noChangeShapeType="1" noTextEdit="1"/>
                </p:cNvSpPr>
                <p:nvPr/>
              </p:nvSpPr>
              <p:spPr>
                <a:xfrm>
                  <a:off x="15679333" y="10720675"/>
                  <a:ext cx="1126872" cy="683217"/>
                </a:xfrm>
                <a:prstGeom prst="rect">
                  <a:avLst/>
                </a:prstGeom>
                <a:blipFill>
                  <a:blip r:embed="rId12"/>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05665B65-BB14-76A4-1C9D-0517573DCE41}"/>
                    </a:ext>
                  </a:extLst>
                </p:cNvPr>
                <p:cNvSpPr txBox="1"/>
                <p:nvPr/>
              </p:nvSpPr>
              <p:spPr>
                <a:xfrm>
                  <a:off x="19692961" y="10645950"/>
                  <a:ext cx="895234" cy="61899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4" name="文字方塊 23">
                  <a:extLst>
                    <a:ext uri="{FF2B5EF4-FFF2-40B4-BE49-F238E27FC236}">
                      <a16:creationId xmlns:a16="http://schemas.microsoft.com/office/drawing/2014/main" id="{05665B65-BB14-76A4-1C9D-0517573DCE41}"/>
                    </a:ext>
                  </a:extLst>
                </p:cNvPr>
                <p:cNvSpPr txBox="1">
                  <a:spLocks noRot="1" noChangeAspect="1" noMove="1" noResize="1" noEditPoints="1" noAdjustHandles="1" noChangeArrowheads="1" noChangeShapeType="1" noTextEdit="1"/>
                </p:cNvSpPr>
                <p:nvPr/>
              </p:nvSpPr>
              <p:spPr>
                <a:xfrm>
                  <a:off x="19692961" y="10645950"/>
                  <a:ext cx="895234" cy="618993"/>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86F96CA4-B916-30AA-3348-68F1B2A04EC3}"/>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A98CB2EA-84CA-26F8-4CD8-7B06CECDF642}"/>
                    </a:ext>
                  </a:extLst>
                </p:cNvPr>
                <p:cNvSpPr txBox="1"/>
                <p:nvPr/>
              </p:nvSpPr>
              <p:spPr>
                <a:xfrm>
                  <a:off x="3642964" y="10577733"/>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6" name="文字方塊 25">
                  <a:extLst>
                    <a:ext uri="{FF2B5EF4-FFF2-40B4-BE49-F238E27FC236}">
                      <a16:creationId xmlns:a16="http://schemas.microsoft.com/office/drawing/2014/main" id="{A98CB2EA-84CA-26F8-4CD8-7B06CECDF642}"/>
                    </a:ext>
                  </a:extLst>
                </p:cNvPr>
                <p:cNvSpPr txBox="1">
                  <a:spLocks noRot="1" noChangeAspect="1" noMove="1" noResize="1" noEditPoints="1" noAdjustHandles="1" noChangeArrowheads="1" noChangeShapeType="1" noTextEdit="1"/>
                </p:cNvSpPr>
                <p:nvPr/>
              </p:nvSpPr>
              <p:spPr>
                <a:xfrm>
                  <a:off x="3642964" y="10577733"/>
                  <a:ext cx="853135" cy="715556"/>
                </a:xfrm>
                <a:prstGeom prst="rect">
                  <a:avLst/>
                </a:prstGeom>
                <a:blipFill>
                  <a:blip r:embed="rId14"/>
                  <a:stretch>
                    <a:fillRect b="-12500"/>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153" name="文字方塊 152">
                <a:extLst>
                  <a:ext uri="{FF2B5EF4-FFF2-40B4-BE49-F238E27FC236}">
                    <a16:creationId xmlns:a16="http://schemas.microsoft.com/office/drawing/2014/main" id="{18BEAC13-9F7B-0E6F-A585-B5ED216B9D41}"/>
                  </a:ext>
                </a:extLst>
              </p:cNvPr>
              <p:cNvSpPr txBox="1"/>
              <p:nvPr/>
            </p:nvSpPr>
            <p:spPr>
              <a:xfrm>
                <a:off x="235897" y="2871847"/>
                <a:ext cx="8672205" cy="1316066"/>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zh-TW" sz="1200" dirty="0">
                    <a:solidFill>
                      <a:prstClr val="black"/>
                    </a:solidFill>
                  </a:rPr>
                  <a:t>In Gaussian Process classifier 𝛽  ,we will derived </a:t>
                </a:r>
                <a14:m>
                  <m:oMath xmlns:m="http://schemas.openxmlformats.org/officeDocument/2006/math">
                    <m:r>
                      <a:rPr lang="en-US" altLang="zh-TW" sz="1200" b="0" i="1" smtClean="0">
                        <a:solidFill>
                          <a:prstClr val="black"/>
                        </a:solidFill>
                        <a:latin typeface="Cambria Math" panose="02040503050406030204" pitchFamily="18" charset="0"/>
                      </a:rPr>
                      <m:t>{</m:t>
                    </m:r>
                    <m:sSub>
                      <m:sSubPr>
                        <m:ctrlPr>
                          <a:rPr lang="en-US" altLang="zh-TW" sz="1200" b="0" i="1" smtClean="0">
                            <a:solidFill>
                              <a:prstClr val="black"/>
                            </a:solidFill>
                            <a:latin typeface="Cambria Math" panose="02040503050406030204" pitchFamily="18" charset="0"/>
                          </a:rPr>
                        </m:ctrlPr>
                      </m:sSubPr>
                      <m:e>
                        <m:r>
                          <a:rPr lang="en-US" altLang="zh-TW" sz="1200" b="0" i="1" smtClean="0">
                            <a:solidFill>
                              <a:prstClr val="black"/>
                            </a:solidFill>
                            <a:latin typeface="Cambria Math" panose="02040503050406030204" pitchFamily="18" charset="0"/>
                          </a:rPr>
                          <m:t>𝑝</m:t>
                        </m:r>
                      </m:e>
                      <m:sub>
                        <m:r>
                          <a:rPr lang="en-US" altLang="zh-TW" sz="1200" b="0" i="1" smtClean="0">
                            <a:solidFill>
                              <a:prstClr val="black"/>
                            </a:solidFill>
                            <a:latin typeface="Cambria Math" panose="02040503050406030204" pitchFamily="18" charset="0"/>
                          </a:rPr>
                          <m:t>𝑐𝑜𝑚</m:t>
                        </m:r>
                      </m:sub>
                    </m:sSub>
                    <m:r>
                      <a:rPr lang="en-US" altLang="zh-TW" sz="1200" b="0" i="1" smtClean="0">
                        <a:solidFill>
                          <a:prstClr val="black"/>
                        </a:solidFill>
                        <a:latin typeface="Cambria Math" panose="02040503050406030204" pitchFamily="18" charset="0"/>
                      </a:rPr>
                      <m:t>}</m:t>
                    </m:r>
                  </m:oMath>
                </a14:m>
                <a:r>
                  <a:rPr lang="en-US" altLang="zh-TW" sz="1200" dirty="0">
                    <a:solidFill>
                      <a:prstClr val="black"/>
                    </a:solidFill>
                  </a:rPr>
                  <a:t> through the the application of SoftMax likelihood to the Multivariate Normal</a:t>
                </a:r>
                <a:r>
                  <a:rPr lang="zh-TW" altLang="en-US" sz="1200" dirty="0">
                    <a:solidFill>
                      <a:prstClr val="black"/>
                    </a:solidFill>
                  </a:rPr>
                  <a:t> </a:t>
                </a:r>
                <a:r>
                  <a:rPr lang="en-US" altLang="zh-TW" sz="1200" dirty="0">
                    <a:solidFill>
                      <a:prstClr val="black"/>
                    </a:solidFill>
                  </a:rPr>
                  <a:t>distribution </a:t>
                </a:r>
              </a:p>
              <a:p>
                <a:pPr marL="228600" indent="-228600">
                  <a:lnSpc>
                    <a:spcPct val="150000"/>
                  </a:lnSpc>
                  <a:buFont typeface="Arial" panose="020B0604020202020204" pitchFamily="34" charset="0"/>
                  <a:buChar char="•"/>
                </a:pPr>
                <a:r>
                  <a:rPr lang="en-US" altLang="zh-TW" sz="1200" dirty="0">
                    <a:solidFill>
                      <a:prstClr val="black"/>
                    </a:solidFill>
                  </a:rPr>
                  <a:t>Prediction Uncertainty to defect converter: we utilize Entropy to compute Normalized Uncertainty</a:t>
                </a:r>
              </a:p>
              <a:p>
                <a:pPr algn="ctr">
                  <a:lnSpc>
                    <a:spcPct val="150000"/>
                  </a:lnSpc>
                </a:pPr>
                <a:r>
                  <a:rPr lang="en-US" altLang="zh-TW" sz="1200" dirty="0"/>
                  <a:t> </a:t>
                </a:r>
                <a14:m>
                  <m:oMath xmlns:m="http://schemas.openxmlformats.org/officeDocument/2006/math">
                    <m:r>
                      <a:rPr lang="en-US" altLang="zh-TW" sz="1200" b="0" i="0" smtClean="0">
                        <a:latin typeface="Cambria Math" panose="02040503050406030204" pitchFamily="18" charset="0"/>
                      </a:rPr>
                      <m:t> </m:t>
                    </m:r>
                    <m:r>
                      <a:rPr lang="en-US" altLang="zh-TW" sz="1200" b="0" i="1">
                        <a:latin typeface="Cambria Math" panose="02040503050406030204" pitchFamily="18" charset="0"/>
                      </a:rPr>
                      <m:t>𝑈</m:t>
                    </m:r>
                    <m:r>
                      <a:rPr lang="en-US" altLang="zh-TW" sz="1200" b="0" i="1">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a:latin typeface="Cambria Math" panose="02040503050406030204" pitchFamily="18" charset="0"/>
                          </a:rPr>
                          <m:t>1</m:t>
                        </m:r>
                      </m:num>
                      <m:den>
                        <m:r>
                          <a:rPr lang="en-US" altLang="zh-TW" sz="1200" b="0" i="1">
                            <a:latin typeface="Cambria Math" panose="02040503050406030204" pitchFamily="18" charset="0"/>
                          </a:rPr>
                          <m:t>𝑙𝑜𝑔</m:t>
                        </m:r>
                        <m:r>
                          <a:rPr lang="en-US" altLang="zh-TW" sz="1200" b="0" i="1">
                            <a:latin typeface="Cambria Math" panose="02040503050406030204" pitchFamily="18" charset="0"/>
                          </a:rPr>
                          <m:t>(</m:t>
                        </m:r>
                        <m:r>
                          <a:rPr lang="en-US" altLang="zh-TW" sz="1200" b="0" i="1" smtClean="0">
                            <a:latin typeface="Cambria Math" panose="02040503050406030204" pitchFamily="18" charset="0"/>
                          </a:rPr>
                          <m:t>𝐾</m:t>
                        </m:r>
                        <m:r>
                          <a:rPr lang="en-US" altLang="zh-TW" sz="1200" b="0" i="1">
                            <a:latin typeface="Cambria Math" panose="02040503050406030204" pitchFamily="18" charset="0"/>
                          </a:rPr>
                          <m:t>)</m:t>
                        </m:r>
                      </m:den>
                    </m:f>
                    <m:r>
                      <a:rPr lang="en-US" altLang="zh-TW" sz="1200" b="0" i="1">
                        <a:latin typeface="Cambria Math" panose="02040503050406030204" pitchFamily="18" charset="0"/>
                      </a:rPr>
                      <m:t> ∗</m:t>
                    </m:r>
                    <m:d>
                      <m:dPr>
                        <m:ctrlPr>
                          <a:rPr lang="en-US" altLang="zh-TW" sz="1200" b="0" i="1">
                            <a:latin typeface="Cambria Math" panose="02040503050406030204" pitchFamily="18" charset="0"/>
                          </a:rPr>
                        </m:ctrlPr>
                      </m:dPr>
                      <m:e>
                        <m:r>
                          <a:rPr lang="en-US" altLang="zh-TW" sz="1200" b="0" i="1">
                            <a:latin typeface="Cambria Math" panose="02040503050406030204" pitchFamily="18" charset="0"/>
                          </a:rPr>
                          <m:t>−</m:t>
                        </m:r>
                        <m:nary>
                          <m:naryPr>
                            <m:chr m:val="∑"/>
                            <m:ctrlPr>
                              <a:rPr lang="en-US" altLang="zh-TW" sz="1200" i="1">
                                <a:latin typeface="Cambria Math" panose="02040503050406030204" pitchFamily="18" charset="0"/>
                              </a:rPr>
                            </m:ctrlPr>
                          </m:naryPr>
                          <m:sub>
                            <m:r>
                              <m:rPr>
                                <m:brk m:alnAt="23"/>
                              </m:rPr>
                              <a:rPr lang="en-US" altLang="zh-TW" sz="1200" b="0" i="1">
                                <a:latin typeface="Cambria Math" panose="02040503050406030204" pitchFamily="18" charset="0"/>
                              </a:rPr>
                              <m:t>𝑖</m:t>
                            </m:r>
                            <m:r>
                              <a:rPr lang="en-US" altLang="zh-TW" sz="1200" b="0" i="1">
                                <a:latin typeface="Cambria Math" panose="02040503050406030204" pitchFamily="18" charset="0"/>
                              </a:rPr>
                              <m:t>=1</m:t>
                            </m:r>
                          </m:sub>
                          <m:sup>
                            <m:r>
                              <a:rPr lang="en-US" altLang="zh-TW" sz="1200" b="0" i="1" smtClean="0">
                                <a:latin typeface="Cambria Math" panose="02040503050406030204" pitchFamily="18" charset="0"/>
                              </a:rPr>
                              <m:t>𝐾</m:t>
                            </m:r>
                          </m:sup>
                          <m:e>
                            <m:r>
                              <a:rPr lang="en-US" altLang="zh-TW" sz="1200" b="0" i="1">
                                <a:latin typeface="Cambria Math" panose="02040503050406030204" pitchFamily="18" charset="0"/>
                              </a:rPr>
                              <m:t> </m:t>
                            </m:r>
                          </m:e>
                        </m:nary>
                        <m:sSub>
                          <m:sSubPr>
                            <m:ctrlPr>
                              <a:rPr lang="en-US" altLang="zh-TW" sz="1200" i="1">
                                <a:latin typeface="Cambria Math" panose="02040503050406030204" pitchFamily="18" charset="0"/>
                              </a:rPr>
                            </m:ctrlPr>
                          </m:sSubPr>
                          <m:e>
                            <m:r>
                              <a:rPr lang="en-US" altLang="zh-TW" sz="1200" b="0" i="1">
                                <a:latin typeface="Cambria Math" panose="02040503050406030204" pitchFamily="18" charset="0"/>
                              </a:rPr>
                              <m:t> </m:t>
                            </m:r>
                            <m:r>
                              <a:rPr lang="en-US" altLang="zh-TW" sz="1200" b="0" i="1">
                                <a:latin typeface="Cambria Math" panose="02040503050406030204" pitchFamily="18" charset="0"/>
                              </a:rPr>
                              <m:t>𝑝</m:t>
                            </m:r>
                          </m:e>
                          <m:sub>
                            <m:r>
                              <a:rPr lang="en-US" altLang="zh-TW" sz="1200" b="0" i="1">
                                <a:latin typeface="Cambria Math" panose="02040503050406030204" pitchFamily="18" charset="0"/>
                              </a:rPr>
                              <m:t>𝑖</m:t>
                            </m:r>
                          </m:sub>
                        </m:sSub>
                        <m:r>
                          <a:rPr lang="en-US" altLang="zh-TW" sz="1200" b="0" i="1">
                            <a:latin typeface="Cambria Math" panose="02040503050406030204" pitchFamily="18" charset="0"/>
                          </a:rPr>
                          <m:t> ∙</m:t>
                        </m:r>
                        <m:r>
                          <m:rPr>
                            <m:sty m:val="p"/>
                          </m:rPr>
                          <a:rPr lang="en-US" altLang="zh-TW" sz="1200" b="0" i="0" smtClean="0">
                            <a:latin typeface="Cambria Math" panose="02040503050406030204" pitchFamily="18" charset="0"/>
                          </a:rPr>
                          <m:t>log</m:t>
                        </m:r>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𝑝</m:t>
                            </m:r>
                          </m:e>
                          <m:sub>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e>
                    </m:d>
                    <m:r>
                      <a:rPr lang="en-US" altLang="zh-TW" sz="1200" b="0" i="1" smtClean="0">
                        <a:latin typeface="Cambria Math" panose="02040503050406030204" pitchFamily="18" charset="0"/>
                        <a:ea typeface="Cambria Math" panose="02040503050406030204" pitchFamily="18" charset="0"/>
                      </a:rPr>
                      <m:t>,</m:t>
                    </m:r>
                    <m:r>
                      <a:rPr lang="zh-TW" altLang="en-US"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ea typeface="Cambria Math" panose="02040503050406030204" pitchFamily="18" charset="0"/>
                      </a:rPr>
                      <m:t>𝐾</m:t>
                    </m:r>
                    <m:r>
                      <a:rPr lang="en-US" altLang="zh-TW" sz="1200" b="0" i="1" smtClean="0">
                        <a:latin typeface="Cambria Math" panose="02040503050406030204" pitchFamily="18" charset="0"/>
                        <a:ea typeface="Cambria Math" panose="02040503050406030204" pitchFamily="18" charset="0"/>
                      </a:rPr>
                      <m:t>=</m:t>
                    </m:r>
                    <m:r>
                      <a:rPr lang="en-US" altLang="zh-TW" sz="1200" b="0" i="1" smtClean="0">
                        <a:latin typeface="Cambria Math" panose="02040503050406030204" pitchFamily="18" charset="0"/>
                        <a:ea typeface="Cambria Math" panose="02040503050406030204" pitchFamily="18" charset="0"/>
                      </a:rPr>
                      <m:t>𝑛𝑢𝑚𝑏𝑒𝑟</m:t>
                    </m:r>
                    <m:r>
                      <a:rPr lang="en-US" altLang="zh-TW"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ea typeface="Cambria Math" panose="02040503050406030204" pitchFamily="18" charset="0"/>
                      </a:rPr>
                      <m:t>𝑜𝑓</m:t>
                    </m:r>
                    <m:r>
                      <a:rPr lang="en-US" altLang="zh-TW"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ea typeface="Cambria Math" panose="02040503050406030204" pitchFamily="18" charset="0"/>
                      </a:rPr>
                      <m:t>𝑐𝑜𝑚𝑝𝑜𝑛𝑒𝑛𝑡</m:t>
                    </m:r>
                    <m:r>
                      <a:rPr lang="en-US" altLang="zh-TW"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ea typeface="Cambria Math" panose="02040503050406030204" pitchFamily="18" charset="0"/>
                      </a:rPr>
                      <m:t>𝑡𝑦𝑝𝑒𝑠</m:t>
                    </m:r>
                  </m:oMath>
                </a14:m>
                <a:endParaRPr lang="en-US" altLang="zh-TW" sz="1200" dirty="0">
                  <a:solidFill>
                    <a:prstClr val="black"/>
                  </a:solidFill>
                </a:endParaRPr>
              </a:p>
            </p:txBody>
          </p:sp>
        </mc:Choice>
        <mc:Fallback>
          <p:sp>
            <p:nvSpPr>
              <p:cNvPr id="153" name="文字方塊 152">
                <a:extLst>
                  <a:ext uri="{FF2B5EF4-FFF2-40B4-BE49-F238E27FC236}">
                    <a16:creationId xmlns:a16="http://schemas.microsoft.com/office/drawing/2014/main" id="{18BEAC13-9F7B-0E6F-A585-B5ED216B9D41}"/>
                  </a:ext>
                </a:extLst>
              </p:cNvPr>
              <p:cNvSpPr txBox="1">
                <a:spLocks noRot="1" noChangeAspect="1" noMove="1" noResize="1" noEditPoints="1" noAdjustHandles="1" noChangeArrowheads="1" noChangeShapeType="1" noTextEdit="1"/>
              </p:cNvSpPr>
              <p:nvPr/>
            </p:nvSpPr>
            <p:spPr>
              <a:xfrm>
                <a:off x="235897" y="2871847"/>
                <a:ext cx="8672205" cy="1316066"/>
              </a:xfrm>
              <a:prstGeom prst="rect">
                <a:avLst/>
              </a:prstGeom>
              <a:blipFill>
                <a:blip r:embed="rId15"/>
                <a:stretch>
                  <a:fillRect b="-27885"/>
                </a:stretch>
              </a:blipFill>
            </p:spPr>
            <p:txBody>
              <a:bodyPr/>
              <a:lstStyle/>
              <a:p>
                <a:r>
                  <a:rPr lang="zh-TW" altLang="en-US">
                    <a:noFill/>
                  </a:rPr>
                  <a:t> </a:t>
                </a:r>
              </a:p>
            </p:txBody>
          </p:sp>
        </mc:Fallback>
      </mc:AlternateContent>
      <p:sp>
        <p:nvSpPr>
          <p:cNvPr id="159" name="矩形 158">
            <a:extLst>
              <a:ext uri="{FF2B5EF4-FFF2-40B4-BE49-F238E27FC236}">
                <a16:creationId xmlns:a16="http://schemas.microsoft.com/office/drawing/2014/main" id="{99301058-9528-BC46-8B34-359CDE77D133}"/>
              </a:ext>
            </a:extLst>
          </p:cNvPr>
          <p:cNvSpPr/>
          <p:nvPr/>
        </p:nvSpPr>
        <p:spPr>
          <a:xfrm>
            <a:off x="4042942" y="1607775"/>
            <a:ext cx="1042588" cy="9064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投影片編號版面配置區 26">
            <a:extLst>
              <a:ext uri="{FF2B5EF4-FFF2-40B4-BE49-F238E27FC236}">
                <a16:creationId xmlns:a16="http://schemas.microsoft.com/office/drawing/2014/main" id="{38AAC122-55A8-CE46-3BE0-59B3D83898AF}"/>
              </a:ext>
            </a:extLst>
          </p:cNvPr>
          <p:cNvSpPr>
            <a:spLocks noGrp="1"/>
          </p:cNvSpPr>
          <p:nvPr>
            <p:ph type="sldNum" sz="quarter" idx="12"/>
          </p:nvPr>
        </p:nvSpPr>
        <p:spPr/>
        <p:txBody>
          <a:bodyPr/>
          <a:lstStyle/>
          <a:p>
            <a:fld id="{EE3F9CDB-1F21-4789-A81E-8FEA25CE194B}" type="slidenum">
              <a:rPr lang="zh-CN" altLang="en-US" smtClean="0"/>
              <a:t>21</a:t>
            </a:fld>
            <a:endParaRPr lang="zh-CN" altLang="en-US"/>
          </a:p>
        </p:txBody>
      </p:sp>
    </p:spTree>
    <p:extLst>
      <p:ext uri="{BB962C8B-B14F-4D97-AF65-F5344CB8AC3E}">
        <p14:creationId xmlns:p14="http://schemas.microsoft.com/office/powerpoint/2010/main" val="3225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96934-25DE-BD40-8E58-5A54CB05440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1C3A1BA-DC4B-1312-A398-6795C987D454}"/>
              </a:ext>
            </a:extLst>
          </p:cNvPr>
          <p:cNvSpPr/>
          <p:nvPr/>
        </p:nvSpPr>
        <p:spPr bwMode="auto">
          <a:xfrm>
            <a:off x="90838" y="99301"/>
            <a:ext cx="8194518"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1 : </a:t>
            </a:r>
            <a:r>
              <a:rPr lang="en" altLang="zh-TW" sz="1400" dirty="0">
                <a:solidFill>
                  <a:srgbClr val="292C1F"/>
                </a:solidFill>
                <a:effectLst/>
              </a:rPr>
              <a:t>a Hybrid Expert, incorporating both Multi-Defect-Type and Multi-Component-Type Classifier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CD19C06B-2A65-1DEE-00AA-058E440F4969}"/>
              </a:ext>
            </a:extLst>
          </p:cNvPr>
          <p:cNvGrpSpPr/>
          <p:nvPr/>
        </p:nvGrpSpPr>
        <p:grpSpPr>
          <a:xfrm>
            <a:off x="656283" y="899520"/>
            <a:ext cx="7204418" cy="1486166"/>
            <a:chOff x="3642964" y="9555629"/>
            <a:chExt cx="16945231" cy="3586738"/>
          </a:xfrm>
          <a:effectLst>
            <a:outerShdw blurRad="50800" dist="50800" dir="5400000" algn="ctr" rotWithShape="0">
              <a:srgbClr val="000000">
                <a:alpha val="0"/>
              </a:srgbClr>
            </a:outerShdw>
          </a:effectLst>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75A591D-6E35-8FB7-A3F8-FC1BA1EDDF70}"/>
                    </a:ext>
                  </a:extLst>
                </p:cNvPr>
                <p:cNvSpPr>
                  <a:spLocks/>
                </p:cNvSpPr>
                <p:nvPr/>
              </p:nvSpPr>
              <p:spPr>
                <a:xfrm>
                  <a:off x="8164630" y="9643275"/>
                  <a:ext cx="2760379" cy="1303245"/>
                </a:xfrm>
                <a:prstGeom prst="rect">
                  <a:avLst/>
                </a:prstGeom>
                <a:solidFill>
                  <a:srgbClr val="00B050">
                    <a:alpha val="30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875A591D-6E35-8FB7-A3F8-FC1BA1EDDF70}"/>
                    </a:ext>
                  </a:extLst>
                </p:cNvPr>
                <p:cNvSpPr>
                  <a:spLocks noRot="1" noChangeAspect="1" noMove="1" noResize="1" noEditPoints="1" noAdjustHandles="1" noChangeArrowheads="1" noChangeShapeType="1" noTextEdit="1"/>
                </p:cNvSpPr>
                <p:nvPr/>
              </p:nvSpPr>
              <p:spPr>
                <a:xfrm>
                  <a:off x="8164630" y="9643275"/>
                  <a:ext cx="2760379" cy="1303245"/>
                </a:xfrm>
                <a:prstGeom prst="rect">
                  <a:avLst/>
                </a:prstGeom>
                <a:blipFill>
                  <a:blip r:embed="rId3"/>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2265189-B17F-BCEA-BBAF-A201E636ED6F}"/>
                    </a:ext>
                  </a:extLst>
                </p:cNvPr>
                <p:cNvSpPr>
                  <a:spLocks noChangeAspect="1"/>
                </p:cNvSpPr>
                <p:nvPr/>
              </p:nvSpPr>
              <p:spPr>
                <a:xfrm>
                  <a:off x="8164632" y="11669162"/>
                  <a:ext cx="2756190" cy="1303245"/>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F2265189-B17F-BCEA-BBAF-A201E636ED6F}"/>
                    </a:ext>
                  </a:extLst>
                </p:cNvPr>
                <p:cNvSpPr>
                  <a:spLocks noRot="1" noChangeAspect="1" noMove="1" noResize="1" noEditPoints="1" noAdjustHandles="1" noChangeArrowheads="1" noChangeShapeType="1" noTextEdit="1"/>
                </p:cNvSpPr>
                <p:nvPr/>
              </p:nvSpPr>
              <p:spPr>
                <a:xfrm>
                  <a:off x="8164632" y="11669162"/>
                  <a:ext cx="2756190" cy="1303245"/>
                </a:xfrm>
                <a:prstGeom prst="rect">
                  <a:avLst/>
                </a:prstGeom>
                <a:blipFill>
                  <a:blip r:embed="rId4"/>
                  <a:stretch>
                    <a:fillRect l="-2151" r="-4301" b="-454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E3C3D04-0F1D-DA3F-4198-EF173541EC4E}"/>
                    </a:ext>
                  </a:extLst>
                </p:cNvPr>
                <p:cNvSpPr>
                  <a:spLocks noChangeAspect="1"/>
                </p:cNvSpPr>
                <p:nvPr/>
              </p:nvSpPr>
              <p:spPr>
                <a:xfrm>
                  <a:off x="4430079" y="10467717"/>
                  <a:ext cx="2880000" cy="1623003"/>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FE3C3D04-0F1D-DA3F-4198-EF173541EC4E}"/>
                    </a:ext>
                  </a:extLst>
                </p:cNvPr>
                <p:cNvSpPr>
                  <a:spLocks noRot="1" noChangeAspect="1" noMove="1" noResize="1" noEditPoints="1" noAdjustHandles="1" noChangeArrowheads="1" noChangeShapeType="1" noTextEdit="1"/>
                </p:cNvSpPr>
                <p:nvPr/>
              </p:nvSpPr>
              <p:spPr>
                <a:xfrm>
                  <a:off x="4430079" y="10467717"/>
                  <a:ext cx="2880000" cy="1623003"/>
                </a:xfrm>
                <a:prstGeom prst="rect">
                  <a:avLst/>
                </a:prstGeom>
                <a:blipFill>
                  <a:blip r:embed="rId5"/>
                  <a:stretch>
                    <a:fillRect/>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0D074234-B17E-6B26-B3B6-2DF9F46A1F01}"/>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6903A78D-D7C9-8F14-19F5-B35A3009ED1A}"/>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46A1AC6-EFE5-BF2F-0443-76FB80493994}"/>
                    </a:ext>
                  </a:extLst>
                </p:cNvPr>
                <p:cNvSpPr>
                  <a:spLocks/>
                </p:cNvSpPr>
                <p:nvPr/>
              </p:nvSpPr>
              <p:spPr>
                <a:xfrm>
                  <a:off x="17155804" y="9555629"/>
                  <a:ext cx="2520001" cy="3475321"/>
                </a:xfrm>
                <a:prstGeom prst="rect">
                  <a:avLst/>
                </a:prstGeom>
                <a:solidFill>
                  <a:srgbClr val="FFD932">
                    <a:lumMod val="75000"/>
                    <a:alpha val="28918"/>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latin typeface="Helvetica Neue Medium"/>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𝑑𝑒𝑓</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latin typeface="Helvetica Neue Medium"/>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946A1AC6-EFE5-BF2F-0443-76FB80493994}"/>
                    </a:ext>
                  </a:extLst>
                </p:cNvPr>
                <p:cNvSpPr>
                  <a:spLocks noRot="1" noChangeAspect="1" noMove="1" noResize="1" noEditPoints="1" noAdjustHandles="1" noChangeArrowheads="1" noChangeShapeType="1" noTextEdit="1"/>
                </p:cNvSpPr>
                <p:nvPr/>
              </p:nvSpPr>
              <p:spPr>
                <a:xfrm>
                  <a:off x="17155804" y="9555629"/>
                  <a:ext cx="2520001" cy="3475321"/>
                </a:xfrm>
                <a:prstGeom prst="rect">
                  <a:avLst/>
                </a:prstGeom>
                <a:blipFill>
                  <a:blip r:embed="rId6"/>
                  <a:stretch>
                    <a:fillRect/>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2703B9F8-0380-6FF2-661C-8337991C2FE8}"/>
                </a:ext>
              </a:extLst>
            </p:cNvPr>
            <p:cNvCxnSpPr>
              <a:cxnSpLocks/>
              <a:stCxn id="6" idx="3"/>
              <a:endCxn id="4" idx="1"/>
            </p:cNvCxnSpPr>
            <p:nvPr/>
          </p:nvCxnSpPr>
          <p:spPr>
            <a:xfrm flipV="1">
              <a:off x="7310079" y="10294897"/>
              <a:ext cx="854551" cy="984322"/>
            </a:xfrm>
            <a:prstGeom prst="bentConnector3">
              <a:avLst>
                <a:gd name="adj1" fmla="val 50000"/>
              </a:avLst>
            </a:prstGeom>
            <a:noFill/>
            <a:ln w="12700" cap="flat">
              <a:solidFill>
                <a:srgbClr val="000000">
                  <a:alpha val="29000"/>
                </a:srgbClr>
              </a:solidFill>
              <a:prstDash val="solid"/>
              <a:miter lim="400000"/>
              <a:tailEnd type="triangle"/>
            </a:ln>
            <a:effectLst/>
            <a:sp3d/>
          </p:spPr>
        </p:cxnSp>
        <p:cxnSp>
          <p:nvCxnSpPr>
            <p:cNvPr id="11" name="肘形接點 10">
              <a:extLst>
                <a:ext uri="{FF2B5EF4-FFF2-40B4-BE49-F238E27FC236}">
                  <a16:creationId xmlns:a16="http://schemas.microsoft.com/office/drawing/2014/main" id="{72549549-D203-4F3A-76AF-1510107C2324}"/>
                </a:ext>
              </a:extLst>
            </p:cNvPr>
            <p:cNvCxnSpPr>
              <a:cxnSpLocks/>
              <a:stCxn id="6" idx="3"/>
              <a:endCxn id="5" idx="1"/>
            </p:cNvCxnSpPr>
            <p:nvPr/>
          </p:nvCxnSpPr>
          <p:spPr>
            <a:xfrm>
              <a:off x="7310079" y="11279219"/>
              <a:ext cx="854553" cy="1041566"/>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ECE87335-6F63-D95D-2D62-B5D51B328548}"/>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FF5D3BCC-2586-D05A-E3A1-995889AE80B1}"/>
                </a:ext>
              </a:extLst>
            </p:cNvPr>
            <p:cNvCxnSpPr>
              <a:stCxn id="5" idx="3"/>
              <a:endCxn id="7" idx="1"/>
            </p:cNvCxnSpPr>
            <p:nvPr/>
          </p:nvCxnSpPr>
          <p:spPr>
            <a:xfrm>
              <a:off x="10920822" y="12320784"/>
              <a:ext cx="1050146" cy="29270"/>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EBEF4306-F768-636C-48FF-2A49B9AC81A0}"/>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A49258E6-CF6A-96B5-C3F8-DD1F44E1A03B}"/>
                </a:ext>
              </a:extLst>
            </p:cNvPr>
            <p:cNvCxnSpPr>
              <a:cxnSpLocks/>
              <a:stCxn id="4" idx="3"/>
            </p:cNvCxnSpPr>
            <p:nvPr/>
          </p:nvCxnSpPr>
          <p:spPr>
            <a:xfrm flipV="1">
              <a:off x="10925009" y="10257390"/>
              <a:ext cx="6213640" cy="37507"/>
            </a:xfrm>
            <a:prstGeom prst="straightConnector1">
              <a:avLst/>
            </a:prstGeom>
            <a:noFill/>
            <a:ln w="12700" cap="flat">
              <a:solidFill>
                <a:srgbClr val="000000">
                  <a:alpha val="31000"/>
                </a:srgbClr>
              </a:solidFill>
              <a:prstDash val="solid"/>
              <a:miter lim="400000"/>
              <a:tailEnd type="triangle"/>
            </a:ln>
            <a:effectLst/>
            <a:sp3d/>
          </p:spPr>
        </p:cxnSp>
        <p:cxnSp>
          <p:nvCxnSpPr>
            <p:cNvPr id="16" name="直線箭頭接點 15">
              <a:extLst>
                <a:ext uri="{FF2B5EF4-FFF2-40B4-BE49-F238E27FC236}">
                  <a16:creationId xmlns:a16="http://schemas.microsoft.com/office/drawing/2014/main" id="{D86206A3-B923-FFDF-A028-29B77172D7AA}"/>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174372B5-1343-F265-D717-604D3F24A788}"/>
                </a:ext>
              </a:extLst>
            </p:cNvPr>
            <p:cNvCxnSpPr/>
            <p:nvPr/>
          </p:nvCxnSpPr>
          <p:spPr>
            <a:xfrm>
              <a:off x="19675804" y="11279218"/>
              <a:ext cx="853136"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C461CEB0-57BA-343F-E7DF-BD48BA6A1830}"/>
                    </a:ext>
                  </a:extLst>
                </p:cNvPr>
                <p:cNvSpPr txBox="1"/>
                <p:nvPr/>
              </p:nvSpPr>
              <p:spPr>
                <a:xfrm>
                  <a:off x="13499852" y="9556502"/>
                  <a:ext cx="895234" cy="63539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alpha val="30066"/>
                                  </a:srgbClr>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alpha val="30066"/>
                      </a:srgbClr>
                    </a:solidFill>
                    <a:effectLst/>
                    <a:uLnTx/>
                    <a:uFillTx/>
                    <a:latin typeface="Helvetica Neue"/>
                    <a:cs typeface="Helvetica Neue"/>
                    <a:sym typeface="Helvetica Neue"/>
                  </a:endParaRPr>
                </a:p>
              </p:txBody>
            </p:sp>
          </mc:Choice>
          <mc:Fallback xmlns="">
            <p:sp>
              <p:nvSpPr>
                <p:cNvPr id="18" name="文字方塊 17">
                  <a:extLst>
                    <a:ext uri="{FF2B5EF4-FFF2-40B4-BE49-F238E27FC236}">
                      <a16:creationId xmlns:a16="http://schemas.microsoft.com/office/drawing/2014/main" id="{C461CEB0-57BA-343F-E7DF-BD48BA6A1830}"/>
                    </a:ext>
                  </a:extLst>
                </p:cNvPr>
                <p:cNvSpPr txBox="1">
                  <a:spLocks noRot="1" noChangeAspect="1" noMove="1" noResize="1" noEditPoints="1" noAdjustHandles="1" noChangeArrowheads="1" noChangeShapeType="1" noTextEdit="1"/>
                </p:cNvSpPr>
                <p:nvPr/>
              </p:nvSpPr>
              <p:spPr>
                <a:xfrm>
                  <a:off x="13499852" y="9556502"/>
                  <a:ext cx="895234" cy="635397"/>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ECAEE1D-C9EA-2EDD-021B-086EC1043085}"/>
                    </a:ext>
                  </a:extLst>
                </p:cNvPr>
                <p:cNvSpPr txBox="1"/>
                <p:nvPr/>
              </p:nvSpPr>
              <p:spPr>
                <a:xfrm>
                  <a:off x="16396470" y="12440798"/>
                  <a:ext cx="895234" cy="6360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9" name="文字方塊 18">
                  <a:extLst>
                    <a:ext uri="{FF2B5EF4-FFF2-40B4-BE49-F238E27FC236}">
                      <a16:creationId xmlns:a16="http://schemas.microsoft.com/office/drawing/2014/main" id="{1ECAEE1D-C9EA-2EDD-021B-086EC1043085}"/>
                    </a:ext>
                  </a:extLst>
                </p:cNvPr>
                <p:cNvSpPr txBox="1">
                  <a:spLocks noRot="1" noChangeAspect="1" noMove="1" noResize="1" noEditPoints="1" noAdjustHandles="1" noChangeArrowheads="1" noChangeShapeType="1" noTextEdit="1"/>
                </p:cNvSpPr>
                <p:nvPr/>
              </p:nvSpPr>
              <p:spPr>
                <a:xfrm>
                  <a:off x="16396470" y="12440798"/>
                  <a:ext cx="895234" cy="636017"/>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75385389-5B7C-9F26-43DD-940B0F9C75D7}"/>
                    </a:ext>
                  </a:extLst>
                </p:cNvPr>
                <p:cNvSpPr txBox="1"/>
                <p:nvPr/>
              </p:nvSpPr>
              <p:spPr>
                <a:xfrm>
                  <a:off x="13788123" y="12351309"/>
                  <a:ext cx="708072" cy="715556"/>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0" name="文字方塊 19">
                  <a:extLst>
                    <a:ext uri="{FF2B5EF4-FFF2-40B4-BE49-F238E27FC236}">
                      <a16:creationId xmlns:a16="http://schemas.microsoft.com/office/drawing/2014/main" id="{75385389-5B7C-9F26-43DD-940B0F9C75D7}"/>
                    </a:ext>
                  </a:extLst>
                </p:cNvPr>
                <p:cNvSpPr txBox="1">
                  <a:spLocks noRot="1" noChangeAspect="1" noMove="1" noResize="1" noEditPoints="1" noAdjustHandles="1" noChangeArrowheads="1" noChangeShapeType="1" noTextEdit="1"/>
                </p:cNvSpPr>
                <p:nvPr/>
              </p:nvSpPr>
              <p:spPr>
                <a:xfrm>
                  <a:off x="13788123" y="12351309"/>
                  <a:ext cx="708072" cy="715556"/>
                </a:xfrm>
                <a:prstGeom prst="rect">
                  <a:avLst/>
                </a:prstGeom>
                <a:blipFill>
                  <a:blip r:embed="rId9"/>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6918285A-BA79-76BA-3E41-0CE6245D88DB}"/>
                    </a:ext>
                  </a:extLst>
                </p:cNvPr>
                <p:cNvSpPr txBox="1"/>
                <p:nvPr/>
              </p:nvSpPr>
              <p:spPr>
                <a:xfrm>
                  <a:off x="10937978" y="12320784"/>
                  <a:ext cx="1004878"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1" name="文字方塊 20">
                  <a:extLst>
                    <a:ext uri="{FF2B5EF4-FFF2-40B4-BE49-F238E27FC236}">
                      <a16:creationId xmlns:a16="http://schemas.microsoft.com/office/drawing/2014/main" id="{6918285A-BA79-76BA-3E41-0CE6245D88DB}"/>
                    </a:ext>
                  </a:extLst>
                </p:cNvPr>
                <p:cNvSpPr txBox="1">
                  <a:spLocks noRot="1" noChangeAspect="1" noMove="1" noResize="1" noEditPoints="1" noAdjustHandles="1" noChangeArrowheads="1" noChangeShapeType="1" noTextEdit="1"/>
                </p:cNvSpPr>
                <p:nvPr/>
              </p:nvSpPr>
              <p:spPr>
                <a:xfrm>
                  <a:off x="10937978" y="12320784"/>
                  <a:ext cx="1004878" cy="614661"/>
                </a:xfrm>
                <a:prstGeom prst="rect">
                  <a:avLst/>
                </a:prstGeom>
                <a:blipFill>
                  <a:blip r:embed="rId10"/>
                  <a:stretch>
                    <a:fillRect b="-100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6BBDE13E-0625-D4E6-F1A9-DA8C4C466C10}"/>
                    </a:ext>
                  </a:extLst>
                </p:cNvPr>
                <p:cNvSpPr txBox="1"/>
                <p:nvPr/>
              </p:nvSpPr>
              <p:spPr>
                <a:xfrm>
                  <a:off x="7067078" y="10703946"/>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2" name="文字方塊 21">
                  <a:extLst>
                    <a:ext uri="{FF2B5EF4-FFF2-40B4-BE49-F238E27FC236}">
                      <a16:creationId xmlns:a16="http://schemas.microsoft.com/office/drawing/2014/main" id="{6BBDE13E-0625-D4E6-F1A9-DA8C4C466C10}"/>
                    </a:ext>
                  </a:extLst>
                </p:cNvPr>
                <p:cNvSpPr txBox="1">
                  <a:spLocks noRot="1" noChangeAspect="1" noMove="1" noResize="1" noEditPoints="1" noAdjustHandles="1" noChangeArrowheads="1" noChangeShapeType="1" noTextEdit="1"/>
                </p:cNvSpPr>
                <p:nvPr/>
              </p:nvSpPr>
              <p:spPr>
                <a:xfrm>
                  <a:off x="7067078" y="10703946"/>
                  <a:ext cx="853135" cy="715556"/>
                </a:xfrm>
                <a:prstGeom prst="rect">
                  <a:avLst/>
                </a:prstGeom>
                <a:blipFill>
                  <a:blip r:embed="rId11"/>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5A8E7EF0-5A4E-FAC9-E2EF-E1BF24CB85A6}"/>
                    </a:ext>
                  </a:extLst>
                </p:cNvPr>
                <p:cNvSpPr txBox="1"/>
                <p:nvPr/>
              </p:nvSpPr>
              <p:spPr>
                <a:xfrm>
                  <a:off x="15679333" y="10720675"/>
                  <a:ext cx="1126872" cy="683217"/>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3" name="文字方塊 22">
                  <a:extLst>
                    <a:ext uri="{FF2B5EF4-FFF2-40B4-BE49-F238E27FC236}">
                      <a16:creationId xmlns:a16="http://schemas.microsoft.com/office/drawing/2014/main" id="{5A8E7EF0-5A4E-FAC9-E2EF-E1BF24CB85A6}"/>
                    </a:ext>
                  </a:extLst>
                </p:cNvPr>
                <p:cNvSpPr txBox="1">
                  <a:spLocks noRot="1" noChangeAspect="1" noMove="1" noResize="1" noEditPoints="1" noAdjustHandles="1" noChangeArrowheads="1" noChangeShapeType="1" noTextEdit="1"/>
                </p:cNvSpPr>
                <p:nvPr/>
              </p:nvSpPr>
              <p:spPr>
                <a:xfrm>
                  <a:off x="15679333" y="10720675"/>
                  <a:ext cx="1126872" cy="683217"/>
                </a:xfrm>
                <a:prstGeom prst="rect">
                  <a:avLst/>
                </a:prstGeom>
                <a:blipFill>
                  <a:blip r:embed="rId12"/>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C4ED680F-CACE-AC2D-3111-DC41C9869826}"/>
                    </a:ext>
                  </a:extLst>
                </p:cNvPr>
                <p:cNvSpPr txBox="1"/>
                <p:nvPr/>
              </p:nvSpPr>
              <p:spPr>
                <a:xfrm>
                  <a:off x="19692961" y="10645950"/>
                  <a:ext cx="895234" cy="61899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4" name="文字方塊 23">
                  <a:extLst>
                    <a:ext uri="{FF2B5EF4-FFF2-40B4-BE49-F238E27FC236}">
                      <a16:creationId xmlns:a16="http://schemas.microsoft.com/office/drawing/2014/main" id="{C4ED680F-CACE-AC2D-3111-DC41C9869826}"/>
                    </a:ext>
                  </a:extLst>
                </p:cNvPr>
                <p:cNvSpPr txBox="1">
                  <a:spLocks noRot="1" noChangeAspect="1" noMove="1" noResize="1" noEditPoints="1" noAdjustHandles="1" noChangeArrowheads="1" noChangeShapeType="1" noTextEdit="1"/>
                </p:cNvSpPr>
                <p:nvPr/>
              </p:nvSpPr>
              <p:spPr>
                <a:xfrm>
                  <a:off x="19692961" y="10645950"/>
                  <a:ext cx="895234" cy="618993"/>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81A846D2-4F5C-7730-5CB4-BE8A9B9ED2D1}"/>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0357F678-2AC0-18E1-84DE-563DD01266F4}"/>
                    </a:ext>
                  </a:extLst>
                </p:cNvPr>
                <p:cNvSpPr txBox="1"/>
                <p:nvPr/>
              </p:nvSpPr>
              <p:spPr>
                <a:xfrm>
                  <a:off x="3642964" y="10577733"/>
                  <a:ext cx="853135"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26" name="文字方塊 25">
                  <a:extLst>
                    <a:ext uri="{FF2B5EF4-FFF2-40B4-BE49-F238E27FC236}">
                      <a16:creationId xmlns:a16="http://schemas.microsoft.com/office/drawing/2014/main" id="{0357F678-2AC0-18E1-84DE-563DD01266F4}"/>
                    </a:ext>
                  </a:extLst>
                </p:cNvPr>
                <p:cNvSpPr txBox="1">
                  <a:spLocks noRot="1" noChangeAspect="1" noMove="1" noResize="1" noEditPoints="1" noAdjustHandles="1" noChangeArrowheads="1" noChangeShapeType="1" noTextEdit="1"/>
                </p:cNvSpPr>
                <p:nvPr/>
              </p:nvSpPr>
              <p:spPr>
                <a:xfrm>
                  <a:off x="3642964" y="10577733"/>
                  <a:ext cx="853135" cy="715556"/>
                </a:xfrm>
                <a:prstGeom prst="rect">
                  <a:avLst/>
                </a:prstGeom>
                <a:blipFill>
                  <a:blip r:embed="rId14"/>
                  <a:stretch>
                    <a:fillRect b="-12500"/>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153" name="文字方塊 152">
                <a:extLst>
                  <a:ext uri="{FF2B5EF4-FFF2-40B4-BE49-F238E27FC236}">
                    <a16:creationId xmlns:a16="http://schemas.microsoft.com/office/drawing/2014/main" id="{1377AEFE-281D-6AE5-D084-2207274A2078}"/>
                  </a:ext>
                </a:extLst>
              </p:cNvPr>
              <p:cNvSpPr txBox="1"/>
              <p:nvPr/>
            </p:nvSpPr>
            <p:spPr>
              <a:xfrm>
                <a:off x="243549" y="2610401"/>
                <a:ext cx="8672205" cy="136300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TW" sz="1200" dirty="0">
                    <a:solidFill>
                      <a:prstClr val="black"/>
                    </a:solidFill>
                  </a:rPr>
                  <a:t>We convert </a:t>
                </a:r>
                <a14:m>
                  <m:oMath xmlns:m="http://schemas.openxmlformats.org/officeDocument/2006/math">
                    <m:r>
                      <a:rPr lang="en-US" altLang="zh-TW" sz="1200" b="0" i="1" smtClean="0">
                        <a:solidFill>
                          <a:prstClr val="black"/>
                        </a:solidFill>
                        <a:latin typeface="Cambria Math" panose="02040503050406030204" pitchFamily="18" charset="0"/>
                      </a:rPr>
                      <m:t>𝑈</m:t>
                    </m:r>
                  </m:oMath>
                </a14:m>
                <a:r>
                  <a:rPr lang="en-US" altLang="zh-TW" sz="1200" dirty="0">
                    <a:solidFill>
                      <a:prstClr val="black"/>
                    </a:solidFill>
                  </a:rPr>
                  <a:t> into </a:t>
                </a:r>
                <a14:m>
                  <m:oMath xmlns:m="http://schemas.openxmlformats.org/officeDocument/2006/math">
                    <m:sSubSup>
                      <m:sSubSupPr>
                        <m:ctrlPr>
                          <a:rPr lang="en-US" altLang="zh-TW" sz="1200" i="1" dirty="0">
                            <a:solidFill>
                              <a:prstClr val="black"/>
                            </a:solidFill>
                            <a:latin typeface="Cambria Math" panose="02040503050406030204" pitchFamily="18" charset="0"/>
                          </a:rPr>
                        </m:ctrlPr>
                      </m:sSubSupPr>
                      <m:e>
                        <m:acc>
                          <m:accPr>
                            <m:chr m:val="̂"/>
                            <m:ctrlPr>
                              <a:rPr lang="en-US" altLang="zh-TW" sz="1200" i="1">
                                <a:solidFill>
                                  <a:prstClr val="black"/>
                                </a:solidFill>
                                <a:latin typeface="Cambria Math" panose="02040503050406030204" pitchFamily="18" charset="0"/>
                              </a:rPr>
                            </m:ctrlPr>
                          </m:accPr>
                          <m:e>
                            <m:r>
                              <a:rPr lang="en-US" altLang="zh-TW" sz="1200" i="1">
                                <a:solidFill>
                                  <a:prstClr val="black"/>
                                </a:solidFill>
                                <a:latin typeface="Cambria Math" panose="02040503050406030204" pitchFamily="18" charset="0"/>
                              </a:rPr>
                              <m:t>𝑦</m:t>
                            </m:r>
                          </m:e>
                        </m:acc>
                      </m:e>
                      <m:sub>
                        <m:r>
                          <a:rPr lang="en-US" altLang="zh-TW" sz="1200" i="1" dirty="0">
                            <a:solidFill>
                              <a:prstClr val="black"/>
                            </a:solidFill>
                            <a:latin typeface="Cambria Math" panose="02040503050406030204" pitchFamily="18" charset="0"/>
                          </a:rPr>
                          <m:t>𝑑𝑒𝑓</m:t>
                        </m:r>
                      </m:sub>
                      <m:sup>
                        <m:r>
                          <a:rPr lang="en-US" altLang="zh-TW" sz="1200" i="1" dirty="0">
                            <a:solidFill>
                              <a:prstClr val="black"/>
                            </a:solidFill>
                            <a:latin typeface="Cambria Math" panose="02040503050406030204" pitchFamily="18" charset="0"/>
                          </a:rPr>
                          <m:t>2</m:t>
                        </m:r>
                      </m:sup>
                    </m:sSubSup>
                  </m:oMath>
                </a14:m>
                <a:r>
                  <a:rPr lang="en-US" altLang="zh-TW" sz="1200" dirty="0">
                    <a:solidFill>
                      <a:prstClr val="black"/>
                    </a:solidFill>
                  </a:rPr>
                  <a:t> = </a:t>
                </a:r>
                <a14:m>
                  <m:oMath xmlns:m="http://schemas.openxmlformats.org/officeDocument/2006/math">
                    <m:r>
                      <a:rPr lang="en-US" altLang="zh-TW" sz="1200" b="0" i="0" dirty="0" smtClean="0">
                        <a:solidFill>
                          <a:prstClr val="black"/>
                        </a:solidFill>
                        <a:latin typeface="Cambria Math" panose="02040503050406030204" pitchFamily="18" charset="0"/>
                      </a:rPr>
                      <m:t>{</m:t>
                    </m:r>
                    <m:r>
                      <m:rPr>
                        <m:sty m:val="p"/>
                      </m:rPr>
                      <a:rPr lang="en-US" altLang="zh-TW" sz="1200" b="0" i="0" dirty="0" smtClean="0">
                        <a:solidFill>
                          <a:prstClr val="black"/>
                        </a:solidFill>
                        <a:latin typeface="Cambria Math" panose="02040503050406030204" pitchFamily="18" charset="0"/>
                      </a:rPr>
                      <m:t>good</m:t>
                    </m:r>
                    <m:r>
                      <a:rPr lang="en-US" altLang="zh-TW" sz="1200" b="0" i="0" dirty="0" smtClean="0">
                        <a:solidFill>
                          <a:prstClr val="black"/>
                        </a:solidFill>
                        <a:latin typeface="Cambria Math" panose="02040503050406030204" pitchFamily="18" charset="0"/>
                      </a:rPr>
                      <m:t>, </m:t>
                    </m:r>
                    <m:r>
                      <m:rPr>
                        <m:sty m:val="p"/>
                      </m:rPr>
                      <a:rPr lang="en-US" altLang="zh-TW" sz="1200" b="0" i="0" dirty="0" smtClean="0">
                        <a:solidFill>
                          <a:prstClr val="black"/>
                        </a:solidFill>
                        <a:latin typeface="Cambria Math" panose="02040503050406030204" pitchFamily="18" charset="0"/>
                      </a:rPr>
                      <m:t>bad</m:t>
                    </m:r>
                    <m:r>
                      <a:rPr lang="en-US" altLang="zh-TW" sz="1200" b="0" i="0" dirty="0" smtClean="0">
                        <a:solidFill>
                          <a:prstClr val="black"/>
                        </a:solidFill>
                        <a:latin typeface="Cambria Math" panose="02040503050406030204" pitchFamily="18" charset="0"/>
                      </a:rPr>
                      <m:t>, </m:t>
                    </m:r>
                    <m:r>
                      <m:rPr>
                        <m:sty m:val="p"/>
                      </m:rPr>
                      <a:rPr lang="en-US" altLang="zh-TW" sz="1200" b="0" i="0" dirty="0" smtClean="0">
                        <a:solidFill>
                          <a:prstClr val="black"/>
                        </a:solidFill>
                        <a:latin typeface="Cambria Math" panose="02040503050406030204" pitchFamily="18" charset="0"/>
                      </a:rPr>
                      <m:t>indeterminate</m:t>
                    </m:r>
                    <m:r>
                      <a:rPr lang="en-US" altLang="zh-TW" sz="1200" b="0" i="0" dirty="0" smtClean="0">
                        <a:solidFill>
                          <a:prstClr val="black"/>
                        </a:solidFill>
                        <a:latin typeface="Cambria Math" panose="02040503050406030204" pitchFamily="18" charset="0"/>
                      </a:rPr>
                      <m:t>}</m:t>
                    </m:r>
                    <m:r>
                      <a:rPr lang="en-US" altLang="zh-TW" sz="1200" b="0" i="1" dirty="0" smtClean="0">
                        <a:solidFill>
                          <a:prstClr val="black"/>
                        </a:solidFill>
                        <a:latin typeface="Cambria Math" panose="02040503050406030204" pitchFamily="18" charset="0"/>
                      </a:rPr>
                      <m:t> </m:t>
                    </m:r>
                  </m:oMath>
                </a14:m>
                <a:r>
                  <a:rPr lang="en-US" altLang="zh-TW" sz="1200" dirty="0">
                    <a:solidFill>
                      <a:prstClr val="black"/>
                    </a:solidFill>
                  </a:rPr>
                  <a:t>by two predefined thresholds </a:t>
                </a:r>
                <a14:m>
                  <m:oMath xmlns:m="http://schemas.openxmlformats.org/officeDocument/2006/math">
                    <m:sSubSup>
                      <m:sSubSupPr>
                        <m:ctrlPr>
                          <a:rPr lang="en-US" altLang="zh-TW" sz="1200" i="1" kern="0">
                            <a:solidFill>
                              <a:srgbClr val="000000"/>
                            </a:solidFill>
                            <a:latin typeface="Cambria Math" panose="02040503050406030204" pitchFamily="18" charset="0"/>
                            <a:sym typeface="Helvetica Neue"/>
                          </a:rPr>
                        </m:ctrlPr>
                      </m:sSubSupPr>
                      <m:e>
                        <m:r>
                          <a:rPr lang="en-US" altLang="zh-TW" sz="1200" i="1" kern="0">
                            <a:solidFill>
                              <a:srgbClr val="000000"/>
                            </a:solidFill>
                            <a:latin typeface="Cambria Math" panose="02040503050406030204" pitchFamily="18" charset="0"/>
                            <a:sym typeface="Helvetica Neue"/>
                          </a:rPr>
                          <m:t>𝑇</m:t>
                        </m:r>
                      </m:e>
                      <m:sub>
                        <m:sSub>
                          <m:sSubPr>
                            <m:ctrlPr>
                              <a:rPr lang="en-US" altLang="zh-TW" sz="1200" i="1" kern="0">
                                <a:solidFill>
                                  <a:srgbClr val="000000"/>
                                </a:solidFill>
                                <a:latin typeface="Cambria Math" panose="02040503050406030204" pitchFamily="18" charset="0"/>
                                <a:sym typeface="Helvetica Neue"/>
                              </a:rPr>
                            </m:ctrlPr>
                          </m:sSubPr>
                          <m:e>
                            <m:r>
                              <a:rPr lang="en-US" altLang="zh-TW" sz="1200" i="1" kern="0">
                                <a:solidFill>
                                  <a:srgbClr val="000000"/>
                                </a:solidFill>
                                <a:latin typeface="Cambria Math" panose="02040503050406030204" pitchFamily="18" charset="0"/>
                                <a:sym typeface="Helvetica Neue"/>
                              </a:rPr>
                              <m:t>𝑗</m:t>
                            </m:r>
                          </m:e>
                          <m:sub>
                            <m:r>
                              <a:rPr lang="en-US" altLang="zh-TW" sz="1200" i="1" kern="0">
                                <a:solidFill>
                                  <a:srgbClr val="000000"/>
                                </a:solidFill>
                                <a:latin typeface="Cambria Math" panose="02040503050406030204" pitchFamily="18" charset="0"/>
                                <a:sym typeface="Helvetica Neue"/>
                              </a:rPr>
                              <m:t> </m:t>
                            </m:r>
                          </m:sub>
                        </m:sSub>
                      </m:sub>
                      <m:sup>
                        <m:r>
                          <a:rPr lang="en-US" altLang="zh-TW" sz="1200" i="1" kern="0">
                            <a:solidFill>
                              <a:srgbClr val="000000"/>
                            </a:solidFill>
                            <a:latin typeface="Cambria Math" panose="02040503050406030204" pitchFamily="18" charset="0"/>
                            <a:sym typeface="Helvetica Neue"/>
                          </a:rPr>
                          <m:t>1</m:t>
                        </m:r>
                      </m:sup>
                    </m:sSubSup>
                    <m:r>
                      <a:rPr lang="en-US" altLang="zh-TW" sz="1200" i="1" kern="0">
                        <a:solidFill>
                          <a:srgbClr val="000000"/>
                        </a:solidFill>
                        <a:latin typeface="Cambria Math" panose="02040503050406030204" pitchFamily="18" charset="0"/>
                        <a:sym typeface="Helvetica Neue"/>
                      </a:rPr>
                      <m:t>,</m:t>
                    </m:r>
                    <m:sSub>
                      <m:sSubPr>
                        <m:ctrlPr>
                          <a:rPr lang="en-US" altLang="zh-TW" sz="1200" i="1" kern="0">
                            <a:solidFill>
                              <a:srgbClr val="000000"/>
                            </a:solidFill>
                            <a:latin typeface="Cambria Math" panose="02040503050406030204" pitchFamily="18" charset="0"/>
                            <a:sym typeface="Helvetica Neue"/>
                          </a:rPr>
                        </m:ctrlPr>
                      </m:sSubPr>
                      <m:e>
                        <m:sSubSup>
                          <m:sSubSupPr>
                            <m:ctrlPr>
                              <a:rPr lang="en-US" altLang="zh-TW" sz="1200" i="1" kern="0">
                                <a:solidFill>
                                  <a:srgbClr val="000000"/>
                                </a:solidFill>
                                <a:latin typeface="Cambria Math" panose="02040503050406030204" pitchFamily="18" charset="0"/>
                                <a:sym typeface="Helvetica Neue"/>
                              </a:rPr>
                            </m:ctrlPr>
                          </m:sSubSupPr>
                          <m:e>
                            <m:r>
                              <a:rPr lang="en-US" altLang="zh-TW" sz="1200" i="1" kern="0">
                                <a:solidFill>
                                  <a:srgbClr val="000000"/>
                                </a:solidFill>
                                <a:latin typeface="Cambria Math" panose="02040503050406030204" pitchFamily="18" charset="0"/>
                                <a:sym typeface="Helvetica Neue"/>
                              </a:rPr>
                              <m:t>𝑇</m:t>
                            </m:r>
                          </m:e>
                          <m:sub>
                            <m:sSub>
                              <m:sSubPr>
                                <m:ctrlPr>
                                  <a:rPr lang="en-US" altLang="zh-TW" sz="1200" i="1" kern="0">
                                    <a:solidFill>
                                      <a:srgbClr val="000000"/>
                                    </a:solidFill>
                                    <a:latin typeface="Cambria Math" panose="02040503050406030204" pitchFamily="18" charset="0"/>
                                    <a:sym typeface="Helvetica Neue"/>
                                  </a:rPr>
                                </m:ctrlPr>
                              </m:sSubPr>
                              <m:e>
                                <m:r>
                                  <a:rPr lang="en-US" altLang="zh-TW" sz="1200" i="1" kern="0">
                                    <a:solidFill>
                                      <a:srgbClr val="000000"/>
                                    </a:solidFill>
                                    <a:latin typeface="Cambria Math" panose="02040503050406030204" pitchFamily="18" charset="0"/>
                                    <a:sym typeface="Helvetica Neue"/>
                                  </a:rPr>
                                  <m:t>𝑗</m:t>
                                </m:r>
                              </m:e>
                              <m:sub>
                                <m:r>
                                  <a:rPr lang="en-US" altLang="zh-TW" sz="1200" i="1" kern="0">
                                    <a:solidFill>
                                      <a:srgbClr val="000000"/>
                                    </a:solidFill>
                                    <a:latin typeface="Cambria Math" panose="02040503050406030204" pitchFamily="18" charset="0"/>
                                    <a:sym typeface="Helvetica Neue"/>
                                  </a:rPr>
                                  <m:t> </m:t>
                                </m:r>
                              </m:sub>
                            </m:sSub>
                          </m:sub>
                          <m:sup>
                            <m:r>
                              <a:rPr lang="en-US" altLang="zh-TW" sz="1200" i="1" kern="0">
                                <a:solidFill>
                                  <a:srgbClr val="000000"/>
                                </a:solidFill>
                                <a:latin typeface="Cambria Math" panose="02040503050406030204" pitchFamily="18" charset="0"/>
                                <a:sym typeface="Helvetica Neue"/>
                              </a:rPr>
                              <m:t>2</m:t>
                            </m:r>
                          </m:sup>
                        </m:sSubSup>
                      </m:e>
                      <m:sub>
                        <m:r>
                          <a:rPr lang="en-US" altLang="zh-TW" sz="1200" i="1" kern="0">
                            <a:solidFill>
                              <a:srgbClr val="000000"/>
                            </a:solidFill>
                            <a:latin typeface="Cambria Math" panose="02040503050406030204" pitchFamily="18" charset="0"/>
                            <a:sym typeface="Helvetica Neue"/>
                          </a:rPr>
                          <m:t> </m:t>
                        </m:r>
                      </m:sub>
                    </m:sSub>
                  </m:oMath>
                </a14:m>
                <a:r>
                  <a:rPr lang="en-US" altLang="zh-TW" sz="1200" dirty="0">
                    <a:solidFill>
                      <a:prstClr val="black"/>
                    </a:solidFill>
                  </a:rPr>
                  <a:t>.</a:t>
                </a:r>
              </a:p>
              <a:p>
                <a:pPr marL="171450" indent="-171450">
                  <a:lnSpc>
                    <a:spcPct val="150000"/>
                  </a:lnSpc>
                  <a:buFont typeface="Arial" panose="020B0604020202020204" pitchFamily="34" charset="0"/>
                  <a:buChar char="•"/>
                </a:pPr>
                <a:r>
                  <a:rPr lang="en-US" altLang="zh-TW" sz="1200" kern="0" dirty="0">
                    <a:solidFill>
                      <a:srgbClr val="000000"/>
                    </a:solidFill>
                    <a:sym typeface="Helvetica Neue"/>
                  </a:rPr>
                  <a:t>We </a:t>
                </a:r>
                <a:r>
                  <a:rPr lang="en-US" altLang="zh-TW" sz="1200" dirty="0">
                    <a:solidFill>
                      <a:prstClr val="black"/>
                    </a:solidFill>
                  </a:rPr>
                  <a:t>optimize </a:t>
                </a:r>
                <a14:m>
                  <m:oMath xmlns:m="http://schemas.openxmlformats.org/officeDocument/2006/math">
                    <m:sSubSup>
                      <m:sSubSupPr>
                        <m:ctrlPr>
                          <a:rPr lang="en-US" altLang="zh-TW" sz="1200" i="1" kern="0" smtClean="0">
                            <a:solidFill>
                              <a:srgbClr val="000000"/>
                            </a:solidFill>
                            <a:latin typeface="Cambria Math" panose="02040503050406030204" pitchFamily="18" charset="0"/>
                            <a:sym typeface="Helvetica Neue"/>
                          </a:rPr>
                        </m:ctrlPr>
                      </m:sSubSupPr>
                      <m:e>
                        <m:r>
                          <a:rPr lang="en-US" altLang="zh-TW" sz="1200" i="1" kern="0">
                            <a:solidFill>
                              <a:srgbClr val="000000"/>
                            </a:solidFill>
                            <a:latin typeface="Cambria Math" panose="02040503050406030204" pitchFamily="18" charset="0"/>
                            <a:sym typeface="Helvetica Neue"/>
                          </a:rPr>
                          <m:t>𝑇</m:t>
                        </m:r>
                      </m:e>
                      <m:sub>
                        <m:sSub>
                          <m:sSubPr>
                            <m:ctrlPr>
                              <a:rPr lang="en-US" altLang="zh-TW" sz="1200" i="1" kern="0">
                                <a:solidFill>
                                  <a:srgbClr val="000000"/>
                                </a:solidFill>
                                <a:latin typeface="Cambria Math" panose="02040503050406030204" pitchFamily="18" charset="0"/>
                                <a:sym typeface="Helvetica Neue"/>
                              </a:rPr>
                            </m:ctrlPr>
                          </m:sSubPr>
                          <m:e>
                            <m:r>
                              <a:rPr lang="en-US" altLang="zh-TW" sz="1200" i="1" kern="0">
                                <a:solidFill>
                                  <a:srgbClr val="000000"/>
                                </a:solidFill>
                                <a:latin typeface="Cambria Math" panose="02040503050406030204" pitchFamily="18" charset="0"/>
                                <a:sym typeface="Helvetica Neue"/>
                              </a:rPr>
                              <m:t>𝑗</m:t>
                            </m:r>
                          </m:e>
                          <m:sub>
                            <m:r>
                              <a:rPr lang="en-US" altLang="zh-TW" sz="1200" i="1" kern="0">
                                <a:solidFill>
                                  <a:srgbClr val="000000"/>
                                </a:solidFill>
                                <a:latin typeface="Cambria Math" panose="02040503050406030204" pitchFamily="18" charset="0"/>
                                <a:sym typeface="Helvetica Neue"/>
                              </a:rPr>
                              <m:t> </m:t>
                            </m:r>
                          </m:sub>
                        </m:sSub>
                      </m:sub>
                      <m:sup>
                        <m:r>
                          <a:rPr lang="en-US" altLang="zh-TW" sz="1200" i="1" kern="0">
                            <a:solidFill>
                              <a:srgbClr val="000000"/>
                            </a:solidFill>
                            <a:latin typeface="Cambria Math" panose="02040503050406030204" pitchFamily="18" charset="0"/>
                            <a:sym typeface="Helvetica Neue"/>
                          </a:rPr>
                          <m:t>1</m:t>
                        </m:r>
                      </m:sup>
                    </m:sSubSup>
                    <m:r>
                      <a:rPr lang="en-US" altLang="zh-TW" sz="1200" i="1" kern="0">
                        <a:solidFill>
                          <a:srgbClr val="000000"/>
                        </a:solidFill>
                        <a:latin typeface="Cambria Math" panose="02040503050406030204" pitchFamily="18" charset="0"/>
                        <a:sym typeface="Helvetica Neue"/>
                      </a:rPr>
                      <m:t>,</m:t>
                    </m:r>
                    <m:sSub>
                      <m:sSubPr>
                        <m:ctrlPr>
                          <a:rPr lang="en-US" altLang="zh-TW" sz="1200" i="1" kern="0">
                            <a:solidFill>
                              <a:srgbClr val="000000"/>
                            </a:solidFill>
                            <a:latin typeface="Cambria Math" panose="02040503050406030204" pitchFamily="18" charset="0"/>
                            <a:sym typeface="Helvetica Neue"/>
                          </a:rPr>
                        </m:ctrlPr>
                      </m:sSubPr>
                      <m:e>
                        <m:sSubSup>
                          <m:sSubSupPr>
                            <m:ctrlPr>
                              <a:rPr lang="en-US" altLang="zh-TW" sz="1200" i="1" kern="0">
                                <a:solidFill>
                                  <a:srgbClr val="000000"/>
                                </a:solidFill>
                                <a:latin typeface="Cambria Math" panose="02040503050406030204" pitchFamily="18" charset="0"/>
                                <a:sym typeface="Helvetica Neue"/>
                              </a:rPr>
                            </m:ctrlPr>
                          </m:sSubSupPr>
                          <m:e>
                            <m:r>
                              <a:rPr lang="en-US" altLang="zh-TW" sz="1200" i="1" kern="0">
                                <a:solidFill>
                                  <a:srgbClr val="000000"/>
                                </a:solidFill>
                                <a:latin typeface="Cambria Math" panose="02040503050406030204" pitchFamily="18" charset="0"/>
                                <a:sym typeface="Helvetica Neue"/>
                              </a:rPr>
                              <m:t>𝑇</m:t>
                            </m:r>
                          </m:e>
                          <m:sub>
                            <m:sSub>
                              <m:sSubPr>
                                <m:ctrlPr>
                                  <a:rPr lang="en-US" altLang="zh-TW" sz="1200" i="1" kern="0">
                                    <a:solidFill>
                                      <a:srgbClr val="000000"/>
                                    </a:solidFill>
                                    <a:latin typeface="Cambria Math" panose="02040503050406030204" pitchFamily="18" charset="0"/>
                                    <a:sym typeface="Helvetica Neue"/>
                                  </a:rPr>
                                </m:ctrlPr>
                              </m:sSubPr>
                              <m:e>
                                <m:r>
                                  <a:rPr lang="en-US" altLang="zh-TW" sz="1200" i="1" kern="0">
                                    <a:solidFill>
                                      <a:srgbClr val="000000"/>
                                    </a:solidFill>
                                    <a:latin typeface="Cambria Math" panose="02040503050406030204" pitchFamily="18" charset="0"/>
                                    <a:sym typeface="Helvetica Neue"/>
                                  </a:rPr>
                                  <m:t>𝑗</m:t>
                                </m:r>
                              </m:e>
                              <m:sub>
                                <m:r>
                                  <a:rPr lang="en-US" altLang="zh-TW" sz="1200" i="1" kern="0">
                                    <a:solidFill>
                                      <a:srgbClr val="000000"/>
                                    </a:solidFill>
                                    <a:latin typeface="Cambria Math" panose="02040503050406030204" pitchFamily="18" charset="0"/>
                                    <a:sym typeface="Helvetica Neue"/>
                                  </a:rPr>
                                  <m:t> </m:t>
                                </m:r>
                              </m:sub>
                            </m:sSub>
                          </m:sub>
                          <m:sup>
                            <m:r>
                              <a:rPr lang="en-US" altLang="zh-TW" sz="1200" i="1" kern="0">
                                <a:solidFill>
                                  <a:srgbClr val="000000"/>
                                </a:solidFill>
                                <a:latin typeface="Cambria Math" panose="02040503050406030204" pitchFamily="18" charset="0"/>
                                <a:sym typeface="Helvetica Neue"/>
                              </a:rPr>
                              <m:t>2</m:t>
                            </m:r>
                          </m:sup>
                        </m:sSubSup>
                      </m:e>
                      <m:sub>
                        <m:r>
                          <a:rPr lang="en-US" altLang="zh-TW" sz="1200" i="1" kern="0">
                            <a:solidFill>
                              <a:srgbClr val="000000"/>
                            </a:solidFill>
                            <a:latin typeface="Cambria Math" panose="02040503050406030204" pitchFamily="18" charset="0"/>
                            <a:sym typeface="Helvetica Neue"/>
                          </a:rPr>
                          <m:t> </m:t>
                        </m:r>
                      </m:sub>
                    </m:sSub>
                  </m:oMath>
                </a14:m>
                <a:r>
                  <a:rPr lang="en-US" altLang="zh-TW" sz="1200" dirty="0">
                    <a:solidFill>
                      <a:prstClr val="black"/>
                    </a:solidFill>
                  </a:rPr>
                  <a:t> by Bayesian optimizer in order to find the best harmonic mean of overkill rate , leakage rate , indeterminate rate</a:t>
                </a:r>
              </a:p>
              <a:p>
                <a:pPr marL="171450" indent="-171450">
                  <a:lnSpc>
                    <a:spcPct val="150000"/>
                  </a:lnSpc>
                  <a:buFont typeface="Arial" panose="020B0604020202020204" pitchFamily="34" charset="0"/>
                  <a:buChar char="•"/>
                </a:pPr>
                <a14:m>
                  <m:oMath xmlns:m="http://schemas.openxmlformats.org/officeDocument/2006/math">
                    <m:r>
                      <a:rPr lang="en-US" altLang="zh-TW" sz="1200" i="1" smtClean="0">
                        <a:latin typeface="Cambria Math" panose="02040503050406030204" pitchFamily="18" charset="0"/>
                      </a:rPr>
                      <m:t>𝐻𝑎𝑟𝑚𝑜𝑛𝑖𝑐</m:t>
                    </m:r>
                    <m:r>
                      <a:rPr lang="en-US" altLang="zh-TW" sz="1200" i="1" smtClean="0">
                        <a:latin typeface="Cambria Math" panose="02040503050406030204" pitchFamily="18" charset="0"/>
                      </a:rPr>
                      <m:t> </m:t>
                    </m:r>
                    <m:r>
                      <a:rPr lang="en-US" altLang="zh-TW" sz="1200" i="1" smtClean="0">
                        <a:latin typeface="Cambria Math" panose="02040503050406030204" pitchFamily="18" charset="0"/>
                      </a:rPr>
                      <m:t>𝑚𝑒𝑎𝑛</m:t>
                    </m:r>
                    <m:r>
                      <a:rPr lang="en-US" altLang="zh-TW" sz="1200" i="1" smtClean="0">
                        <a:latin typeface="Cambria Math" panose="02040503050406030204" pitchFamily="18" charset="0"/>
                      </a:rPr>
                      <m:t>=</m:t>
                    </m:r>
                  </m:oMath>
                </a14:m>
                <a:r>
                  <a:rPr lang="zh-TW" altLang="en-US" sz="1200" i="1" dirty="0">
                    <a:latin typeface="Cambria Math" panose="02040503050406030204" pitchFamily="18" charset="0"/>
                  </a:rPr>
                  <a:t> </a:t>
                </a:r>
                <a14:m>
                  <m:oMath xmlns:m="http://schemas.openxmlformats.org/officeDocument/2006/math">
                    <m:f>
                      <m:fPr>
                        <m:ctrlPr>
                          <a:rPr lang="zh-TW" altLang="en-US"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𝑎</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𝑏</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𝑐</m:t>
                        </m:r>
                      </m:num>
                      <m:den>
                        <m:f>
                          <m:fPr>
                            <m:ctrlPr>
                              <a:rPr lang="zh-TW" altLang="en-US"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𝑎</m:t>
                            </m:r>
                          </m:num>
                          <m:den>
                            <m:func>
                              <m:funcPr>
                                <m:ctrlPr>
                                  <a:rPr lang="zh-TW" altLang="en-US" sz="1200" i="1" smtClean="0">
                                    <a:solidFill>
                                      <a:schemeClr val="tx1"/>
                                    </a:solidFill>
                                    <a:latin typeface="Cambria Math" panose="02040503050406030204" pitchFamily="18" charset="0"/>
                                  </a:rPr>
                                </m:ctrlPr>
                              </m:funcPr>
                              <m:fName>
                                <m:r>
                                  <m:rPr>
                                    <m:sty m:val="p"/>
                                  </m:rPr>
                                  <a:rPr lang="zh-TW" altLang="en-US" sz="1200" i="1" smtClean="0">
                                    <a:solidFill>
                                      <a:schemeClr val="tx1"/>
                                    </a:solidFill>
                                    <a:latin typeface="Cambria Math" panose="02040503050406030204" pitchFamily="18" charset="0"/>
                                  </a:rPr>
                                  <m:t>exp</m:t>
                                </m:r>
                              </m:fName>
                              <m:e>
                                <m:d>
                                  <m:dPr>
                                    <m:ctrlPr>
                                      <a:rPr lang="zh-TW" altLang="en-US" sz="1200" i="1" smtClean="0">
                                        <a:solidFill>
                                          <a:schemeClr val="tx1"/>
                                        </a:solidFill>
                                        <a:latin typeface="Cambria Math" panose="02040503050406030204" pitchFamily="18" charset="0"/>
                                      </a:rPr>
                                    </m:ctrlPr>
                                  </m:dPr>
                                  <m:e>
                                    <m:r>
                                      <a:rPr lang="en-US" altLang="zh-TW" sz="1200" i="1">
                                        <a:solidFill>
                                          <a:schemeClr val="tx1"/>
                                        </a:solidFill>
                                        <a:latin typeface="Cambria Math" panose="02040503050406030204" pitchFamily="18" charset="0"/>
                                      </a:rPr>
                                      <m:t>𝑂𝑣𝑒𝑟𝑘𝑖𝑙𝑙</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𝑟𝑎𝑡𝑒</m:t>
                                    </m:r>
                                    <m:r>
                                      <a:rPr lang="en-US" altLang="zh-TW" sz="1200" i="1">
                                        <a:solidFill>
                                          <a:schemeClr val="tx1"/>
                                        </a:solidFill>
                                        <a:latin typeface="Cambria Math" panose="02040503050406030204" pitchFamily="18" charset="0"/>
                                      </a:rPr>
                                      <m:t> </m:t>
                                    </m:r>
                                  </m:e>
                                </m:d>
                              </m:e>
                            </m:func>
                          </m:den>
                        </m:f>
                        <m:r>
                          <a:rPr lang="zh-TW" altLang="en-US" sz="1200" i="1" smtClean="0">
                            <a:solidFill>
                              <a:schemeClr val="tx1"/>
                            </a:solidFill>
                            <a:latin typeface="Cambria Math" panose="02040503050406030204" pitchFamily="18" charset="0"/>
                          </a:rPr>
                          <m:t>+</m:t>
                        </m:r>
                        <m:f>
                          <m:fPr>
                            <m:ctrlPr>
                              <a:rPr lang="zh-TW" altLang="en-US"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𝑏</m:t>
                            </m:r>
                          </m:num>
                          <m:den>
                            <m:func>
                              <m:funcPr>
                                <m:ctrlPr>
                                  <a:rPr lang="zh-TW" altLang="en-US" sz="1200" i="1" smtClean="0">
                                    <a:solidFill>
                                      <a:schemeClr val="tx1"/>
                                    </a:solidFill>
                                    <a:latin typeface="Cambria Math" panose="02040503050406030204" pitchFamily="18" charset="0"/>
                                  </a:rPr>
                                </m:ctrlPr>
                              </m:funcPr>
                              <m:fName>
                                <m:r>
                                  <m:rPr>
                                    <m:sty m:val="p"/>
                                  </m:rPr>
                                  <a:rPr lang="zh-TW" altLang="en-US" sz="1200" i="1" smtClean="0">
                                    <a:solidFill>
                                      <a:schemeClr val="tx1"/>
                                    </a:solidFill>
                                    <a:latin typeface="Cambria Math" panose="02040503050406030204" pitchFamily="18" charset="0"/>
                                  </a:rPr>
                                  <m:t>exp</m:t>
                                </m:r>
                              </m:fName>
                              <m:e>
                                <m:d>
                                  <m:dPr>
                                    <m:ctrlPr>
                                      <a:rPr lang="zh-TW" altLang="en-US" sz="1200" i="1" smtClean="0">
                                        <a:solidFill>
                                          <a:schemeClr val="tx1"/>
                                        </a:solidFill>
                                        <a:latin typeface="Cambria Math" panose="02040503050406030204" pitchFamily="18" charset="0"/>
                                      </a:rPr>
                                    </m:ctrlPr>
                                  </m:dPr>
                                  <m:e>
                                    <m:r>
                                      <a:rPr lang="en-US" altLang="zh-TW" sz="1200" i="1">
                                        <a:solidFill>
                                          <a:schemeClr val="tx1"/>
                                        </a:solidFill>
                                        <a:latin typeface="Cambria Math" panose="02040503050406030204" pitchFamily="18" charset="0"/>
                                      </a:rPr>
                                      <m:t>𝐿𝑒𝑎𝑘𝑎𝑔𝑒</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𝑟𝑎𝑡𝑒</m:t>
                                    </m:r>
                                    <m:r>
                                      <a:rPr lang="en-US" altLang="zh-TW" sz="1200" i="1">
                                        <a:solidFill>
                                          <a:schemeClr val="tx1"/>
                                        </a:solidFill>
                                        <a:latin typeface="Cambria Math" panose="02040503050406030204" pitchFamily="18" charset="0"/>
                                      </a:rPr>
                                      <m:t> </m:t>
                                    </m:r>
                                  </m:e>
                                </m:d>
                              </m:e>
                            </m:func>
                          </m:den>
                        </m:f>
                        <m:r>
                          <a:rPr lang="zh-TW" altLang="en-US" sz="1200" i="1" smtClean="0">
                            <a:solidFill>
                              <a:schemeClr val="tx1"/>
                            </a:solidFill>
                            <a:latin typeface="Cambria Math" panose="02040503050406030204" pitchFamily="18" charset="0"/>
                          </a:rPr>
                          <m:t>+</m:t>
                        </m:r>
                        <m:f>
                          <m:fPr>
                            <m:ctrlPr>
                              <a:rPr lang="zh-TW" altLang="en-US"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𝑐</m:t>
                            </m:r>
                          </m:num>
                          <m:den>
                            <m:func>
                              <m:funcPr>
                                <m:ctrlPr>
                                  <a:rPr lang="zh-TW" altLang="en-US" sz="1200" i="1" smtClean="0">
                                    <a:solidFill>
                                      <a:schemeClr val="tx1"/>
                                    </a:solidFill>
                                    <a:latin typeface="Cambria Math" panose="02040503050406030204" pitchFamily="18" charset="0"/>
                                  </a:rPr>
                                </m:ctrlPr>
                              </m:funcPr>
                              <m:fName>
                                <m:r>
                                  <m:rPr>
                                    <m:sty m:val="p"/>
                                  </m:rPr>
                                  <a:rPr lang="zh-TW" altLang="en-US" sz="1200" i="1" smtClean="0">
                                    <a:solidFill>
                                      <a:schemeClr val="tx1"/>
                                    </a:solidFill>
                                    <a:latin typeface="Cambria Math" panose="02040503050406030204" pitchFamily="18" charset="0"/>
                                  </a:rPr>
                                  <m:t>exp</m:t>
                                </m:r>
                              </m:fName>
                              <m:e>
                                <m:d>
                                  <m:dPr>
                                    <m:ctrlPr>
                                      <a:rPr lang="zh-TW" altLang="en-US" sz="1200" i="1" smtClean="0">
                                        <a:solidFill>
                                          <a:schemeClr val="tx1"/>
                                        </a:solidFill>
                                        <a:latin typeface="Cambria Math" panose="02040503050406030204" pitchFamily="18" charset="0"/>
                                      </a:rPr>
                                    </m:ctrlPr>
                                  </m:dPr>
                                  <m:e>
                                    <m:r>
                                      <a:rPr lang="en-US" altLang="zh-TW" sz="1200" b="0" i="1" smtClean="0">
                                        <a:solidFill>
                                          <a:schemeClr val="tx1"/>
                                        </a:solidFill>
                                        <a:latin typeface="Cambria Math" panose="02040503050406030204" pitchFamily="18" charset="0"/>
                                      </a:rPr>
                                      <m:t>𝑖𝑛𝑑𝑒𝑡𝑒𝑟𝑡𝑚𝑖𝑛𝑎𝑡𝑒</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𝑟𝑎𝑡𝑒</m:t>
                                    </m:r>
                                    <m:r>
                                      <a:rPr lang="en-US" altLang="zh-TW" sz="1200" i="1">
                                        <a:solidFill>
                                          <a:schemeClr val="tx1"/>
                                        </a:solidFill>
                                        <a:latin typeface="Cambria Math" panose="02040503050406030204" pitchFamily="18" charset="0"/>
                                      </a:rPr>
                                      <m:t> </m:t>
                                    </m:r>
                                  </m:e>
                                </m:d>
                              </m:e>
                            </m:func>
                          </m:den>
                        </m:f>
                      </m:den>
                    </m:f>
                    <m:r>
                      <a:rPr lang="en-US" altLang="zh-TW" sz="1200" b="0" i="1" smtClean="0">
                        <a:solidFill>
                          <a:schemeClr val="tx1"/>
                        </a:solidFill>
                        <a:latin typeface="Cambria Math" panose="02040503050406030204" pitchFamily="18" charset="0"/>
                      </a:rPr>
                      <m:t>   ,  </m:t>
                    </m:r>
                    <m:r>
                      <a:rPr lang="en-US" altLang="zh-TW" sz="1200" b="0" i="1" smtClean="0">
                        <a:solidFill>
                          <a:schemeClr val="tx1"/>
                        </a:solidFill>
                        <a:latin typeface="Cambria Math" panose="02040503050406030204" pitchFamily="18" charset="0"/>
                      </a:rPr>
                      <m:t>𝑎</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𝑏</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𝑐</m:t>
                    </m:r>
                    <m:r>
                      <a:rPr lang="en-US" altLang="zh-TW" sz="1200" b="0" i="1" smtClean="0">
                        <a:solidFill>
                          <a:schemeClr val="tx1"/>
                        </a:solidFill>
                        <a:latin typeface="Cambria Math" panose="02040503050406030204" pitchFamily="18" charset="0"/>
                      </a:rPr>
                      <m:t>=1</m:t>
                    </m:r>
                  </m:oMath>
                </a14:m>
                <a:endParaRPr lang="en-US" altLang="zh-TW" sz="1200" dirty="0">
                  <a:solidFill>
                    <a:prstClr val="black"/>
                  </a:solidFill>
                </a:endParaRPr>
              </a:p>
            </p:txBody>
          </p:sp>
        </mc:Choice>
        <mc:Fallback>
          <p:sp>
            <p:nvSpPr>
              <p:cNvPr id="153" name="文字方塊 152">
                <a:extLst>
                  <a:ext uri="{FF2B5EF4-FFF2-40B4-BE49-F238E27FC236}">
                    <a16:creationId xmlns:a16="http://schemas.microsoft.com/office/drawing/2014/main" id="{1377AEFE-281D-6AE5-D084-2207274A2078}"/>
                  </a:ext>
                </a:extLst>
              </p:cNvPr>
              <p:cNvSpPr txBox="1">
                <a:spLocks noRot="1" noChangeAspect="1" noMove="1" noResize="1" noEditPoints="1" noAdjustHandles="1" noChangeArrowheads="1" noChangeShapeType="1" noTextEdit="1"/>
              </p:cNvSpPr>
              <p:nvPr/>
            </p:nvSpPr>
            <p:spPr>
              <a:xfrm>
                <a:off x="243549" y="2610401"/>
                <a:ext cx="8672205" cy="1363002"/>
              </a:xfrm>
              <a:prstGeom prst="rect">
                <a:avLst/>
              </a:prstGeom>
              <a:blipFill>
                <a:blip r:embed="rId15"/>
                <a:stretch>
                  <a:fillRect/>
                </a:stretch>
              </a:blipFill>
            </p:spPr>
            <p:txBody>
              <a:bodyPr/>
              <a:lstStyle/>
              <a:p>
                <a:r>
                  <a:rPr lang="zh-TW" altLang="en-US">
                    <a:noFill/>
                  </a:rPr>
                  <a:t> </a:t>
                </a:r>
              </a:p>
            </p:txBody>
          </p:sp>
        </mc:Fallback>
      </mc:AlternateContent>
      <p:sp>
        <p:nvSpPr>
          <p:cNvPr id="27" name="矩形 26">
            <a:extLst>
              <a:ext uri="{FF2B5EF4-FFF2-40B4-BE49-F238E27FC236}">
                <a16:creationId xmlns:a16="http://schemas.microsoft.com/office/drawing/2014/main" id="{A58AD8BD-BF2E-EB96-2E06-5128FA9FCC1F}"/>
              </a:ext>
            </a:extLst>
          </p:cNvPr>
          <p:cNvSpPr/>
          <p:nvPr/>
        </p:nvSpPr>
        <p:spPr>
          <a:xfrm>
            <a:off x="5195683" y="1604997"/>
            <a:ext cx="1042588" cy="9064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文字方塊 38">
            <a:extLst>
              <a:ext uri="{FF2B5EF4-FFF2-40B4-BE49-F238E27FC236}">
                <a16:creationId xmlns:a16="http://schemas.microsoft.com/office/drawing/2014/main" id="{4E2AB1B7-7D68-C9F0-AFA5-BA68E38D9E24}"/>
              </a:ext>
            </a:extLst>
          </p:cNvPr>
          <p:cNvSpPr txBox="1"/>
          <p:nvPr/>
        </p:nvSpPr>
        <p:spPr>
          <a:xfrm>
            <a:off x="2403908" y="4514680"/>
            <a:ext cx="246751" cy="300082"/>
          </a:xfrm>
          <a:prstGeom prst="rect">
            <a:avLst/>
          </a:prstGeom>
          <a:noFill/>
        </p:spPr>
        <p:txBody>
          <a:bodyPr wrap="square" rtlCol="0">
            <a:spAutoFit/>
          </a:bodyPr>
          <a:lstStyle/>
          <a:p>
            <a:r>
              <a:rPr lang="en-US" altLang="zh-TW" dirty="0"/>
              <a:t>0</a:t>
            </a:r>
            <a:endParaRPr lang="zh-TW" altLang="en-US" dirty="0"/>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70200A03-776D-DB1C-D2AF-04B6CDD030D7}"/>
                  </a:ext>
                </a:extLst>
              </p:cNvPr>
              <p:cNvSpPr txBox="1"/>
              <p:nvPr/>
            </p:nvSpPr>
            <p:spPr>
              <a:xfrm>
                <a:off x="3861970" y="4544059"/>
                <a:ext cx="387346" cy="307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2</m:t>
                          </m:r>
                        </m:sup>
                      </m:sSubSup>
                    </m:oMath>
                  </m:oMathPara>
                </a14:m>
                <a:endParaRPr lang="zh-TW" altLang="en-US" dirty="0"/>
              </a:p>
            </p:txBody>
          </p:sp>
        </mc:Choice>
        <mc:Fallback xmlns="">
          <p:sp>
            <p:nvSpPr>
              <p:cNvPr id="40" name="文字方塊 39">
                <a:extLst>
                  <a:ext uri="{FF2B5EF4-FFF2-40B4-BE49-F238E27FC236}">
                    <a16:creationId xmlns:a16="http://schemas.microsoft.com/office/drawing/2014/main" id="{70200A03-776D-DB1C-D2AF-04B6CDD030D7}"/>
                  </a:ext>
                </a:extLst>
              </p:cNvPr>
              <p:cNvSpPr txBox="1">
                <a:spLocks noRot="1" noChangeAspect="1" noMove="1" noResize="1" noEditPoints="1" noAdjustHandles="1" noChangeArrowheads="1" noChangeShapeType="1" noTextEdit="1"/>
              </p:cNvSpPr>
              <p:nvPr/>
            </p:nvSpPr>
            <p:spPr>
              <a:xfrm>
                <a:off x="3861970" y="4544059"/>
                <a:ext cx="387346" cy="307969"/>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C6EF1A31-E7FD-88E1-3D21-8BD0106319AA}"/>
                  </a:ext>
                </a:extLst>
              </p:cNvPr>
              <p:cNvSpPr txBox="1"/>
              <p:nvPr/>
            </p:nvSpPr>
            <p:spPr>
              <a:xfrm>
                <a:off x="3072628" y="4519889"/>
                <a:ext cx="387346" cy="307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1</m:t>
                          </m:r>
                        </m:sup>
                      </m:sSubSup>
                    </m:oMath>
                  </m:oMathPara>
                </a14:m>
                <a:endParaRPr lang="zh-TW" altLang="en-US" dirty="0"/>
              </a:p>
            </p:txBody>
          </p:sp>
        </mc:Choice>
        <mc:Fallback xmlns="">
          <p:sp>
            <p:nvSpPr>
              <p:cNvPr id="41" name="文字方塊 40">
                <a:extLst>
                  <a:ext uri="{FF2B5EF4-FFF2-40B4-BE49-F238E27FC236}">
                    <a16:creationId xmlns:a16="http://schemas.microsoft.com/office/drawing/2014/main" id="{C6EF1A31-E7FD-88E1-3D21-8BD0106319AA}"/>
                  </a:ext>
                </a:extLst>
              </p:cNvPr>
              <p:cNvSpPr txBox="1">
                <a:spLocks noRot="1" noChangeAspect="1" noMove="1" noResize="1" noEditPoints="1" noAdjustHandles="1" noChangeArrowheads="1" noChangeShapeType="1" noTextEdit="1"/>
              </p:cNvSpPr>
              <p:nvPr/>
            </p:nvSpPr>
            <p:spPr>
              <a:xfrm>
                <a:off x="3072628" y="4519889"/>
                <a:ext cx="387346" cy="307585"/>
              </a:xfrm>
              <a:prstGeom prst="rect">
                <a:avLst/>
              </a:prstGeom>
              <a:blipFill>
                <a:blip r:embed="rId17"/>
                <a:stretch>
                  <a:fillRect/>
                </a:stretch>
              </a:blipFill>
            </p:spPr>
            <p:txBody>
              <a:bodyPr/>
              <a:lstStyle/>
              <a:p>
                <a:r>
                  <a:rPr lang="zh-TW" altLang="en-US">
                    <a:noFill/>
                  </a:rPr>
                  <a:t> </a:t>
                </a:r>
              </a:p>
            </p:txBody>
          </p:sp>
        </mc:Fallback>
      </mc:AlternateContent>
      <p:sp>
        <p:nvSpPr>
          <p:cNvPr id="42" name="文字方塊 41">
            <a:extLst>
              <a:ext uri="{FF2B5EF4-FFF2-40B4-BE49-F238E27FC236}">
                <a16:creationId xmlns:a16="http://schemas.microsoft.com/office/drawing/2014/main" id="{2B376570-3941-7A5A-1183-2748182A00ED}"/>
              </a:ext>
            </a:extLst>
          </p:cNvPr>
          <p:cNvSpPr txBox="1"/>
          <p:nvPr/>
        </p:nvSpPr>
        <p:spPr>
          <a:xfrm>
            <a:off x="2606040" y="4026144"/>
            <a:ext cx="584751" cy="300082"/>
          </a:xfrm>
          <a:prstGeom prst="rect">
            <a:avLst/>
          </a:prstGeom>
          <a:noFill/>
        </p:spPr>
        <p:txBody>
          <a:bodyPr wrap="square" rtlCol="0">
            <a:spAutoFit/>
          </a:bodyPr>
          <a:lstStyle/>
          <a:p>
            <a:r>
              <a:rPr lang="en-US" altLang="zh-TW" dirty="0"/>
              <a:t>good</a:t>
            </a:r>
            <a:endParaRPr lang="zh-TW" altLang="en-US" dirty="0"/>
          </a:p>
        </p:txBody>
      </p:sp>
      <p:sp>
        <p:nvSpPr>
          <p:cNvPr id="43" name="文字方塊 42">
            <a:extLst>
              <a:ext uri="{FF2B5EF4-FFF2-40B4-BE49-F238E27FC236}">
                <a16:creationId xmlns:a16="http://schemas.microsoft.com/office/drawing/2014/main" id="{E32DB9C0-FCF0-7B15-69B8-A9B8E95184A8}"/>
              </a:ext>
            </a:extLst>
          </p:cNvPr>
          <p:cNvSpPr txBox="1"/>
          <p:nvPr/>
        </p:nvSpPr>
        <p:spPr>
          <a:xfrm>
            <a:off x="3348400" y="4048394"/>
            <a:ext cx="482431" cy="300082"/>
          </a:xfrm>
          <a:prstGeom prst="rect">
            <a:avLst/>
          </a:prstGeom>
          <a:noFill/>
        </p:spPr>
        <p:txBody>
          <a:bodyPr wrap="square" rtlCol="0">
            <a:spAutoFit/>
          </a:bodyPr>
          <a:lstStyle/>
          <a:p>
            <a:r>
              <a:rPr lang="en-US" altLang="zh-TW" dirty="0"/>
              <a:t>bad</a:t>
            </a:r>
            <a:endParaRPr lang="zh-TW" altLang="en-US" dirty="0"/>
          </a:p>
        </p:txBody>
      </p:sp>
      <p:sp>
        <p:nvSpPr>
          <p:cNvPr id="44" name="文字方塊 43">
            <a:extLst>
              <a:ext uri="{FF2B5EF4-FFF2-40B4-BE49-F238E27FC236}">
                <a16:creationId xmlns:a16="http://schemas.microsoft.com/office/drawing/2014/main" id="{6E48B409-2201-1C69-F3B5-05FB5784C8E8}"/>
              </a:ext>
            </a:extLst>
          </p:cNvPr>
          <p:cNvSpPr txBox="1"/>
          <p:nvPr/>
        </p:nvSpPr>
        <p:spPr>
          <a:xfrm>
            <a:off x="3965110" y="4049689"/>
            <a:ext cx="1254427" cy="300082"/>
          </a:xfrm>
          <a:prstGeom prst="rect">
            <a:avLst/>
          </a:prstGeom>
          <a:noFill/>
        </p:spPr>
        <p:txBody>
          <a:bodyPr wrap="square" rtlCol="0">
            <a:spAutoFit/>
          </a:bodyPr>
          <a:lstStyle/>
          <a:p>
            <a:r>
              <a:rPr lang="en-US" altLang="zh-TW" dirty="0"/>
              <a:t>indeterminate</a:t>
            </a:r>
            <a:endParaRPr lang="zh-TW" altLang="en-US" dirty="0"/>
          </a:p>
        </p:txBody>
      </p:sp>
      <p:grpSp>
        <p:nvGrpSpPr>
          <p:cNvPr id="45" name="群組 44">
            <a:extLst>
              <a:ext uri="{FF2B5EF4-FFF2-40B4-BE49-F238E27FC236}">
                <a16:creationId xmlns:a16="http://schemas.microsoft.com/office/drawing/2014/main" id="{934CC5A1-B974-617A-D5AB-93C0C8DFFEDD}"/>
              </a:ext>
            </a:extLst>
          </p:cNvPr>
          <p:cNvGrpSpPr/>
          <p:nvPr/>
        </p:nvGrpSpPr>
        <p:grpSpPr>
          <a:xfrm rot="16200000">
            <a:off x="3607604" y="3199895"/>
            <a:ext cx="164652" cy="2404105"/>
            <a:chOff x="8136913" y="1275640"/>
            <a:chExt cx="150844" cy="1158100"/>
          </a:xfrm>
        </p:grpSpPr>
        <p:sp>
          <p:nvSpPr>
            <p:cNvPr id="46" name="矩形 45">
              <a:extLst>
                <a:ext uri="{FF2B5EF4-FFF2-40B4-BE49-F238E27FC236}">
                  <a16:creationId xmlns:a16="http://schemas.microsoft.com/office/drawing/2014/main" id="{C1646EC0-EAAE-F169-3A0E-C3A58449C85D}"/>
                </a:ext>
              </a:extLst>
            </p:cNvPr>
            <p:cNvSpPr/>
            <p:nvPr/>
          </p:nvSpPr>
          <p:spPr>
            <a:xfrm>
              <a:off x="8136915" y="1275640"/>
              <a:ext cx="150746" cy="3641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4444E6A7-E60F-8BF2-5D0B-6F6BEF553C3A}"/>
                </a:ext>
              </a:extLst>
            </p:cNvPr>
            <p:cNvSpPr/>
            <p:nvPr/>
          </p:nvSpPr>
          <p:spPr>
            <a:xfrm>
              <a:off x="8137011" y="1639808"/>
              <a:ext cx="150746" cy="3979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65FF393-1A4E-6824-6670-A0B1C6564E31}"/>
                </a:ext>
              </a:extLst>
            </p:cNvPr>
            <p:cNvSpPr/>
            <p:nvPr/>
          </p:nvSpPr>
          <p:spPr>
            <a:xfrm>
              <a:off x="8136913" y="2037964"/>
              <a:ext cx="150746" cy="395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0" name="直線接點 49">
            <a:extLst>
              <a:ext uri="{FF2B5EF4-FFF2-40B4-BE49-F238E27FC236}">
                <a16:creationId xmlns:a16="http://schemas.microsoft.com/office/drawing/2014/main" id="{03C15225-C1E9-972B-0952-68855CF59FBF}"/>
              </a:ext>
            </a:extLst>
          </p:cNvPr>
          <p:cNvCxnSpPr/>
          <p:nvPr/>
        </p:nvCxnSpPr>
        <p:spPr>
          <a:xfrm>
            <a:off x="4064039" y="4246984"/>
            <a:ext cx="0" cy="29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5E58376C-DA0E-5922-372D-5861A68E40A3}"/>
              </a:ext>
            </a:extLst>
          </p:cNvPr>
          <p:cNvCxnSpPr/>
          <p:nvPr/>
        </p:nvCxnSpPr>
        <p:spPr>
          <a:xfrm>
            <a:off x="3247429" y="4234103"/>
            <a:ext cx="0" cy="293732"/>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9FAF5501-0CB8-6430-3EE0-F878DA2A94CA}"/>
              </a:ext>
            </a:extLst>
          </p:cNvPr>
          <p:cNvSpPr txBox="1"/>
          <p:nvPr/>
        </p:nvSpPr>
        <p:spPr>
          <a:xfrm>
            <a:off x="4737991" y="4515562"/>
            <a:ext cx="535200" cy="300082"/>
          </a:xfrm>
          <a:prstGeom prst="rect">
            <a:avLst/>
          </a:prstGeom>
          <a:noFill/>
        </p:spPr>
        <p:txBody>
          <a:bodyPr wrap="square" rtlCol="0">
            <a:spAutoFit/>
          </a:bodyPr>
          <a:lstStyle/>
          <a:p>
            <a:r>
              <a:rPr lang="en-US" altLang="zh-TW" dirty="0"/>
              <a:t>1</a:t>
            </a:r>
            <a:endParaRPr lang="zh-TW" altLang="en-US" dirty="0"/>
          </a:p>
        </p:txBody>
      </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93781E98-0A5D-069A-98FB-7870CC705079}"/>
                  </a:ext>
                </a:extLst>
              </p:cNvPr>
              <p:cNvSpPr txBox="1"/>
              <p:nvPr/>
            </p:nvSpPr>
            <p:spPr>
              <a:xfrm>
                <a:off x="2056636" y="4514839"/>
                <a:ext cx="301043" cy="29649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54" name="文字方塊 53">
                <a:extLst>
                  <a:ext uri="{FF2B5EF4-FFF2-40B4-BE49-F238E27FC236}">
                    <a16:creationId xmlns:a16="http://schemas.microsoft.com/office/drawing/2014/main" id="{93781E98-0A5D-069A-98FB-7870CC705079}"/>
                  </a:ext>
                </a:extLst>
              </p:cNvPr>
              <p:cNvSpPr txBox="1">
                <a:spLocks noRot="1" noChangeAspect="1" noMove="1" noResize="1" noEditPoints="1" noAdjustHandles="1" noChangeArrowheads="1" noChangeShapeType="1" noTextEdit="1"/>
              </p:cNvSpPr>
              <p:nvPr/>
            </p:nvSpPr>
            <p:spPr>
              <a:xfrm>
                <a:off x="2056636" y="4514839"/>
                <a:ext cx="301043" cy="296491"/>
              </a:xfrm>
              <a:prstGeom prst="rect">
                <a:avLst/>
              </a:prstGeom>
              <a:blipFill>
                <a:blip r:embed="rId18"/>
                <a:stretch>
                  <a:fillRect b="-166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E070D342-E785-4323-A9DC-91DBCB7CC56B}"/>
                  </a:ext>
                </a:extLst>
              </p:cNvPr>
              <p:cNvSpPr txBox="1"/>
              <p:nvPr/>
            </p:nvSpPr>
            <p:spPr>
              <a:xfrm>
                <a:off x="2038992" y="4033431"/>
                <a:ext cx="380617" cy="263534"/>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𝑑𝑒𝑓</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55" name="文字方塊 54">
                <a:extLst>
                  <a:ext uri="{FF2B5EF4-FFF2-40B4-BE49-F238E27FC236}">
                    <a16:creationId xmlns:a16="http://schemas.microsoft.com/office/drawing/2014/main" id="{E070D342-E785-4323-A9DC-91DBCB7CC56B}"/>
                  </a:ext>
                </a:extLst>
              </p:cNvPr>
              <p:cNvSpPr txBox="1">
                <a:spLocks noRot="1" noChangeAspect="1" noMove="1" noResize="1" noEditPoints="1" noAdjustHandles="1" noChangeArrowheads="1" noChangeShapeType="1" noTextEdit="1"/>
              </p:cNvSpPr>
              <p:nvPr/>
            </p:nvSpPr>
            <p:spPr>
              <a:xfrm>
                <a:off x="2038992" y="4033431"/>
                <a:ext cx="380617" cy="263534"/>
              </a:xfrm>
              <a:prstGeom prst="rect">
                <a:avLst/>
              </a:prstGeom>
              <a:blipFill>
                <a:blip r:embed="rId19"/>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6" name="文字方塊 55">
                <a:extLst>
                  <a:ext uri="{FF2B5EF4-FFF2-40B4-BE49-F238E27FC236}">
                    <a16:creationId xmlns:a16="http://schemas.microsoft.com/office/drawing/2014/main" id="{3785A863-7808-2AD2-665A-1FD4B6F35D1D}"/>
                  </a:ext>
                </a:extLst>
              </p:cNvPr>
              <p:cNvSpPr txBox="1"/>
              <p:nvPr/>
            </p:nvSpPr>
            <p:spPr>
              <a:xfrm>
                <a:off x="6129961" y="3828965"/>
                <a:ext cx="2029331" cy="877741"/>
              </a:xfrm>
              <a:prstGeom prst="rect">
                <a:avLst/>
              </a:prstGeom>
              <a:noFill/>
              <a:ln>
                <a:solidFill>
                  <a:schemeClr val="tx1"/>
                </a:solidFill>
              </a:ln>
            </p:spPr>
            <p:txBody>
              <a:bodyPr wrap="square" rtlCol="0">
                <a:spAutoFit/>
              </a:bodyPr>
              <a:lstStyle/>
              <a:p>
                <a:pPr>
                  <a:lnSpc>
                    <a:spcPct val="150000"/>
                  </a:lnSpc>
                </a:pPr>
                <a:r>
                  <a:rPr lang="en-US" altLang="zh-TW" sz="1000" dirty="0">
                    <a:solidFill>
                      <a:prstClr val="black"/>
                    </a:solidFill>
                  </a:rPr>
                  <a:t>If </a:t>
                </a:r>
                <a14:m>
                  <m:oMath xmlns:m="http://schemas.openxmlformats.org/officeDocument/2006/math">
                    <m:r>
                      <a:rPr lang="en-US" altLang="zh-TW" sz="1000" b="0" i="1" smtClean="0">
                        <a:solidFill>
                          <a:prstClr val="black"/>
                        </a:solidFill>
                        <a:latin typeface="Cambria Math" panose="02040503050406030204" pitchFamily="18" charset="0"/>
                      </a:rPr>
                      <m:t>𝑈</m:t>
                    </m:r>
                    <m:r>
                      <a:rPr lang="en-US" altLang="zh-TW" sz="1000" b="0" i="1" smtClean="0">
                        <a:solidFill>
                          <a:prstClr val="black"/>
                        </a:solidFill>
                        <a:latin typeface="Cambria Math" panose="02040503050406030204" pitchFamily="18" charset="0"/>
                      </a:rPr>
                      <m:t>&gt;</m:t>
                    </m:r>
                    <m:sSubSup>
                      <m:sSubSupPr>
                        <m:ctrlPr>
                          <a:rPr lang="en-US" altLang="zh-TW" sz="1000" b="0" i="1" smtClean="0">
                            <a:solidFill>
                              <a:prstClr val="black"/>
                            </a:solidFill>
                            <a:latin typeface="Cambria Math" panose="02040503050406030204" pitchFamily="18" charset="0"/>
                          </a:rPr>
                        </m:ctrlPr>
                      </m:sSubSupPr>
                      <m:e>
                        <m:r>
                          <a:rPr lang="en-US" altLang="zh-TW" sz="1000" b="0" i="1" smtClean="0">
                            <a:solidFill>
                              <a:prstClr val="black"/>
                            </a:solidFill>
                            <a:latin typeface="Cambria Math" panose="02040503050406030204" pitchFamily="18" charset="0"/>
                          </a:rPr>
                          <m:t>𝑇</m:t>
                        </m:r>
                      </m:e>
                      <m:sub>
                        <m:r>
                          <a:rPr lang="en-US" altLang="zh-TW" sz="1000" b="0" i="1" smtClean="0">
                            <a:solidFill>
                              <a:prstClr val="black"/>
                            </a:solidFill>
                            <a:latin typeface="Cambria Math" panose="02040503050406030204" pitchFamily="18" charset="0"/>
                          </a:rPr>
                          <m:t>𝑗</m:t>
                        </m:r>
                      </m:sub>
                      <m:sup>
                        <m:r>
                          <a:rPr lang="en-US" altLang="zh-TW" sz="1000" b="0" i="1" smtClean="0">
                            <a:solidFill>
                              <a:prstClr val="black"/>
                            </a:solidFill>
                            <a:latin typeface="Cambria Math" panose="02040503050406030204" pitchFamily="18" charset="0"/>
                          </a:rPr>
                          <m:t>2</m:t>
                        </m:r>
                      </m:sup>
                    </m:sSubSup>
                    <m:r>
                      <a:rPr lang="en-US" altLang="zh-TW" sz="1000" b="0" i="1" smtClean="0">
                        <a:solidFill>
                          <a:prstClr val="black"/>
                        </a:solidFill>
                        <a:latin typeface="Cambria Math" panose="02040503050406030204" pitchFamily="18" charset="0"/>
                      </a:rPr>
                      <m:t> </m:t>
                    </m:r>
                  </m:oMath>
                </a14:m>
                <a:r>
                  <a:rPr lang="en-US" altLang="zh-TW" sz="1000" dirty="0">
                    <a:solidFill>
                      <a:prstClr val="black"/>
                    </a:solidFill>
                  </a:rPr>
                  <a:t>, </a:t>
                </a:r>
                <a14:m>
                  <m:oMath xmlns:m="http://schemas.openxmlformats.org/officeDocument/2006/math">
                    <m:sSubSup>
                      <m:sSubSupPr>
                        <m:ctrlPr>
                          <a:rPr lang="en-US" altLang="zh-TW" sz="1000" i="1" dirty="0">
                            <a:solidFill>
                              <a:prstClr val="black"/>
                            </a:solidFill>
                            <a:latin typeface="Cambria Math" panose="02040503050406030204" pitchFamily="18" charset="0"/>
                          </a:rPr>
                        </m:ctrlPr>
                      </m:sSubSupPr>
                      <m:e>
                        <m:acc>
                          <m:accPr>
                            <m:chr m:val="̂"/>
                            <m:ctrlPr>
                              <a:rPr lang="en-US" altLang="zh-TW" sz="1000" i="1">
                                <a:solidFill>
                                  <a:prstClr val="black"/>
                                </a:solidFill>
                                <a:latin typeface="Cambria Math" panose="02040503050406030204" pitchFamily="18" charset="0"/>
                              </a:rPr>
                            </m:ctrlPr>
                          </m:accPr>
                          <m:e>
                            <m:r>
                              <a:rPr lang="en-US" altLang="zh-TW" sz="1000" i="1">
                                <a:solidFill>
                                  <a:prstClr val="black"/>
                                </a:solidFill>
                                <a:latin typeface="Cambria Math" panose="02040503050406030204" pitchFamily="18" charset="0"/>
                              </a:rPr>
                              <m:t>𝑦</m:t>
                            </m:r>
                          </m:e>
                        </m:acc>
                      </m:e>
                      <m:sub>
                        <m:r>
                          <a:rPr lang="en-US" altLang="zh-TW" sz="1000" i="1" dirty="0">
                            <a:solidFill>
                              <a:prstClr val="black"/>
                            </a:solidFill>
                            <a:latin typeface="Cambria Math" panose="02040503050406030204" pitchFamily="18" charset="0"/>
                          </a:rPr>
                          <m:t>𝑑𝑒𝑓</m:t>
                        </m:r>
                      </m:sub>
                      <m:sup>
                        <m:r>
                          <a:rPr lang="en-US" altLang="zh-TW" sz="1000" i="1" dirty="0">
                            <a:solidFill>
                              <a:prstClr val="black"/>
                            </a:solidFill>
                            <a:latin typeface="Cambria Math" panose="02040503050406030204" pitchFamily="18" charset="0"/>
                          </a:rPr>
                          <m:t>2</m:t>
                        </m:r>
                      </m:sup>
                    </m:sSubSup>
                    <m:r>
                      <a:rPr lang="en-US" altLang="zh-TW" sz="1000" b="0" i="0" dirty="0" smtClean="0">
                        <a:solidFill>
                          <a:prstClr val="black"/>
                        </a:solidFill>
                        <a:latin typeface="Cambria Math" panose="02040503050406030204" pitchFamily="18" charset="0"/>
                      </a:rPr>
                      <m:t>=</m:t>
                    </m:r>
                    <m:r>
                      <m:rPr>
                        <m:sty m:val="p"/>
                      </m:rPr>
                      <a:rPr lang="en-US" altLang="zh-TW" sz="1000" b="0" i="0" dirty="0" smtClean="0">
                        <a:solidFill>
                          <a:prstClr val="black"/>
                        </a:solidFill>
                        <a:latin typeface="Cambria Math" panose="02040503050406030204" pitchFamily="18" charset="0"/>
                      </a:rPr>
                      <m:t>indeterminate</m:t>
                    </m:r>
                  </m:oMath>
                </a14:m>
                <a:endParaRPr lang="en-US" altLang="zh-TW" sz="1000" dirty="0">
                  <a:solidFill>
                    <a:prstClr val="black"/>
                  </a:solidFill>
                </a:endParaRPr>
              </a:p>
              <a:p>
                <a:pPr>
                  <a:lnSpc>
                    <a:spcPct val="150000"/>
                  </a:lnSpc>
                </a:pPr>
                <a:r>
                  <a:rPr lang="en-US" altLang="zh-TW" sz="1000" dirty="0">
                    <a:solidFill>
                      <a:prstClr val="black"/>
                    </a:solidFill>
                  </a:rPr>
                  <a:t>If </a:t>
                </a:r>
                <a14:m>
                  <m:oMath xmlns:m="http://schemas.openxmlformats.org/officeDocument/2006/math">
                    <m:sSubSup>
                      <m:sSubSupPr>
                        <m:ctrlPr>
                          <a:rPr lang="en-US" altLang="zh-TW" sz="1000" b="0" i="1" smtClean="0">
                            <a:solidFill>
                              <a:prstClr val="black"/>
                            </a:solidFill>
                            <a:latin typeface="Cambria Math" panose="02040503050406030204" pitchFamily="18" charset="0"/>
                          </a:rPr>
                        </m:ctrlPr>
                      </m:sSubSupPr>
                      <m:e>
                        <m:r>
                          <m:rPr>
                            <m:sty m:val="p"/>
                          </m:rPr>
                          <a:rPr lang="en-US" altLang="zh-TW" sz="1000" b="0" i="0" smtClean="0">
                            <a:solidFill>
                              <a:prstClr val="black"/>
                            </a:solidFill>
                            <a:latin typeface="Cambria Math" panose="02040503050406030204" pitchFamily="18" charset="0"/>
                          </a:rPr>
                          <m:t>T</m:t>
                        </m:r>
                      </m:e>
                      <m:sub>
                        <m:r>
                          <a:rPr lang="en-US" altLang="zh-TW" sz="1000" b="0" i="1" smtClean="0">
                            <a:solidFill>
                              <a:prstClr val="black"/>
                            </a:solidFill>
                            <a:latin typeface="Cambria Math" panose="02040503050406030204" pitchFamily="18" charset="0"/>
                          </a:rPr>
                          <m:t>𝑗</m:t>
                        </m:r>
                      </m:sub>
                      <m:sup>
                        <m:r>
                          <a:rPr lang="en-US" altLang="zh-TW" sz="1000" b="0" i="1" smtClean="0">
                            <a:solidFill>
                              <a:prstClr val="black"/>
                            </a:solidFill>
                            <a:latin typeface="Cambria Math" panose="02040503050406030204" pitchFamily="18" charset="0"/>
                          </a:rPr>
                          <m:t>2</m:t>
                        </m:r>
                      </m:sup>
                    </m:sSubSup>
                    <m:r>
                      <a:rPr lang="en-US" altLang="zh-TW" sz="1000" b="0" i="1" smtClean="0">
                        <a:solidFill>
                          <a:prstClr val="black"/>
                        </a:solidFill>
                        <a:latin typeface="Cambria Math" panose="02040503050406030204" pitchFamily="18" charset="0"/>
                      </a:rPr>
                      <m:t>≥ </m:t>
                    </m:r>
                    <m:r>
                      <a:rPr lang="en-US" altLang="zh-TW" sz="1000" b="0" i="1" smtClean="0">
                        <a:solidFill>
                          <a:prstClr val="black"/>
                        </a:solidFill>
                        <a:latin typeface="Cambria Math" panose="02040503050406030204" pitchFamily="18" charset="0"/>
                      </a:rPr>
                      <m:t>𝑈</m:t>
                    </m:r>
                    <m:r>
                      <a:rPr lang="en-US" altLang="zh-TW" sz="1000" b="0" i="1" smtClean="0">
                        <a:solidFill>
                          <a:prstClr val="black"/>
                        </a:solidFill>
                        <a:latin typeface="Cambria Math" panose="02040503050406030204" pitchFamily="18" charset="0"/>
                      </a:rPr>
                      <m:t>&gt;</m:t>
                    </m:r>
                    <m:sSubSup>
                      <m:sSubSupPr>
                        <m:ctrlPr>
                          <a:rPr lang="en-US" altLang="zh-TW" sz="1000" b="0" i="1" smtClean="0">
                            <a:solidFill>
                              <a:prstClr val="black"/>
                            </a:solidFill>
                            <a:latin typeface="Cambria Math" panose="02040503050406030204" pitchFamily="18" charset="0"/>
                          </a:rPr>
                        </m:ctrlPr>
                      </m:sSubSupPr>
                      <m:e>
                        <m:r>
                          <a:rPr lang="en-US" altLang="zh-TW" sz="1000" b="0" i="1" smtClean="0">
                            <a:solidFill>
                              <a:prstClr val="black"/>
                            </a:solidFill>
                            <a:latin typeface="Cambria Math" panose="02040503050406030204" pitchFamily="18" charset="0"/>
                          </a:rPr>
                          <m:t>𝑇</m:t>
                        </m:r>
                      </m:e>
                      <m:sub>
                        <m:r>
                          <a:rPr lang="en-US" altLang="zh-TW" sz="1000" b="0" i="1" smtClean="0">
                            <a:solidFill>
                              <a:prstClr val="black"/>
                            </a:solidFill>
                            <a:latin typeface="Cambria Math" panose="02040503050406030204" pitchFamily="18" charset="0"/>
                          </a:rPr>
                          <m:t>𝑗</m:t>
                        </m:r>
                      </m:sub>
                      <m:sup>
                        <m:r>
                          <a:rPr lang="en-US" altLang="zh-TW" sz="1000" b="0" i="1" smtClean="0">
                            <a:solidFill>
                              <a:prstClr val="black"/>
                            </a:solidFill>
                            <a:latin typeface="Cambria Math" panose="02040503050406030204" pitchFamily="18" charset="0"/>
                          </a:rPr>
                          <m:t>1</m:t>
                        </m:r>
                      </m:sup>
                    </m:sSubSup>
                    <m:r>
                      <a:rPr lang="en-US" altLang="zh-TW" sz="1000" b="0" i="1" smtClean="0">
                        <a:solidFill>
                          <a:prstClr val="black"/>
                        </a:solidFill>
                        <a:latin typeface="Cambria Math" panose="02040503050406030204" pitchFamily="18" charset="0"/>
                      </a:rPr>
                      <m:t> </m:t>
                    </m:r>
                  </m:oMath>
                </a14:m>
                <a:r>
                  <a:rPr lang="en-US" altLang="zh-TW" sz="1000" dirty="0">
                    <a:solidFill>
                      <a:prstClr val="black"/>
                    </a:solidFill>
                  </a:rPr>
                  <a:t>, </a:t>
                </a:r>
                <a14:m>
                  <m:oMath xmlns:m="http://schemas.openxmlformats.org/officeDocument/2006/math">
                    <m:sSubSup>
                      <m:sSubSupPr>
                        <m:ctrlPr>
                          <a:rPr lang="en-US" altLang="zh-TW" sz="1000" i="1" dirty="0">
                            <a:solidFill>
                              <a:prstClr val="black"/>
                            </a:solidFill>
                            <a:latin typeface="Cambria Math" panose="02040503050406030204" pitchFamily="18" charset="0"/>
                          </a:rPr>
                        </m:ctrlPr>
                      </m:sSubSupPr>
                      <m:e>
                        <m:acc>
                          <m:accPr>
                            <m:chr m:val="̂"/>
                            <m:ctrlPr>
                              <a:rPr lang="en-US" altLang="zh-TW" sz="1000" i="1">
                                <a:solidFill>
                                  <a:prstClr val="black"/>
                                </a:solidFill>
                                <a:latin typeface="Cambria Math" panose="02040503050406030204" pitchFamily="18" charset="0"/>
                              </a:rPr>
                            </m:ctrlPr>
                          </m:accPr>
                          <m:e>
                            <m:r>
                              <a:rPr lang="en-US" altLang="zh-TW" sz="1000" i="1">
                                <a:solidFill>
                                  <a:prstClr val="black"/>
                                </a:solidFill>
                                <a:latin typeface="Cambria Math" panose="02040503050406030204" pitchFamily="18" charset="0"/>
                              </a:rPr>
                              <m:t>𝑦</m:t>
                            </m:r>
                          </m:e>
                        </m:acc>
                      </m:e>
                      <m:sub>
                        <m:r>
                          <a:rPr lang="en-US" altLang="zh-TW" sz="1000" i="1" dirty="0">
                            <a:solidFill>
                              <a:prstClr val="black"/>
                            </a:solidFill>
                            <a:latin typeface="Cambria Math" panose="02040503050406030204" pitchFamily="18" charset="0"/>
                          </a:rPr>
                          <m:t>𝑑𝑒𝑓</m:t>
                        </m:r>
                      </m:sub>
                      <m:sup>
                        <m:r>
                          <a:rPr lang="en-US" altLang="zh-TW" sz="1000" i="1" dirty="0">
                            <a:solidFill>
                              <a:prstClr val="black"/>
                            </a:solidFill>
                            <a:latin typeface="Cambria Math" panose="02040503050406030204" pitchFamily="18" charset="0"/>
                          </a:rPr>
                          <m:t>2</m:t>
                        </m:r>
                      </m:sup>
                    </m:sSubSup>
                    <m:r>
                      <a:rPr lang="en-US" altLang="zh-TW" sz="1000" dirty="0">
                        <a:solidFill>
                          <a:prstClr val="black"/>
                        </a:solidFill>
                        <a:latin typeface="Cambria Math" panose="02040503050406030204" pitchFamily="18" charset="0"/>
                      </a:rPr>
                      <m:t>=</m:t>
                    </m:r>
                    <m:r>
                      <m:rPr>
                        <m:sty m:val="p"/>
                      </m:rPr>
                      <a:rPr lang="en-US" altLang="zh-TW" sz="1000" b="0" i="0" dirty="0" smtClean="0">
                        <a:solidFill>
                          <a:prstClr val="black"/>
                        </a:solidFill>
                        <a:latin typeface="Cambria Math" panose="02040503050406030204" pitchFamily="18" charset="0"/>
                      </a:rPr>
                      <m:t>false</m:t>
                    </m:r>
                  </m:oMath>
                </a14:m>
                <a:endParaRPr lang="en-US" altLang="zh-TW" sz="1000" b="0" dirty="0">
                  <a:solidFill>
                    <a:prstClr val="black"/>
                  </a:solidFill>
                </a:endParaRPr>
              </a:p>
              <a:p>
                <a:pPr>
                  <a:lnSpc>
                    <a:spcPct val="150000"/>
                  </a:lnSpc>
                </a:pPr>
                <a:r>
                  <a:rPr lang="en-US" altLang="zh-TW" sz="1000" dirty="0">
                    <a:solidFill>
                      <a:prstClr val="black"/>
                    </a:solidFill>
                  </a:rPr>
                  <a:t>If </a:t>
                </a:r>
                <a14:m>
                  <m:oMath xmlns:m="http://schemas.openxmlformats.org/officeDocument/2006/math">
                    <m:r>
                      <a:rPr lang="en-US" altLang="zh-TW" sz="1000" b="0" i="1" smtClean="0">
                        <a:solidFill>
                          <a:prstClr val="black"/>
                        </a:solidFill>
                        <a:latin typeface="Cambria Math" panose="02040503050406030204" pitchFamily="18" charset="0"/>
                      </a:rPr>
                      <m:t>𝑈</m:t>
                    </m:r>
                    <m:r>
                      <a:rPr lang="en-US" altLang="zh-TW" sz="1000" b="0" i="1" smtClean="0">
                        <a:solidFill>
                          <a:prstClr val="black"/>
                        </a:solidFill>
                        <a:latin typeface="Cambria Math" panose="02040503050406030204" pitchFamily="18" charset="0"/>
                      </a:rPr>
                      <m:t>≤</m:t>
                    </m:r>
                    <m:sSubSup>
                      <m:sSubSupPr>
                        <m:ctrlPr>
                          <a:rPr lang="en-US" altLang="zh-TW" sz="1000" b="0" i="1" smtClean="0">
                            <a:solidFill>
                              <a:prstClr val="black"/>
                            </a:solidFill>
                            <a:latin typeface="Cambria Math" panose="02040503050406030204" pitchFamily="18" charset="0"/>
                          </a:rPr>
                        </m:ctrlPr>
                      </m:sSubSupPr>
                      <m:e>
                        <m:r>
                          <a:rPr lang="en-US" altLang="zh-TW" sz="1000" b="0" i="1" smtClean="0">
                            <a:solidFill>
                              <a:prstClr val="black"/>
                            </a:solidFill>
                            <a:latin typeface="Cambria Math" panose="02040503050406030204" pitchFamily="18" charset="0"/>
                          </a:rPr>
                          <m:t>𝑇</m:t>
                        </m:r>
                      </m:e>
                      <m:sub>
                        <m:r>
                          <a:rPr lang="en-US" altLang="zh-TW" sz="1000" b="0" i="1" smtClean="0">
                            <a:solidFill>
                              <a:prstClr val="black"/>
                            </a:solidFill>
                            <a:latin typeface="Cambria Math" panose="02040503050406030204" pitchFamily="18" charset="0"/>
                          </a:rPr>
                          <m:t>𝑗</m:t>
                        </m:r>
                      </m:sub>
                      <m:sup>
                        <m:r>
                          <a:rPr lang="en-US" altLang="zh-TW" sz="1000" b="0" i="1" smtClean="0">
                            <a:solidFill>
                              <a:prstClr val="black"/>
                            </a:solidFill>
                            <a:latin typeface="Cambria Math" panose="02040503050406030204" pitchFamily="18" charset="0"/>
                          </a:rPr>
                          <m:t>1</m:t>
                        </m:r>
                      </m:sup>
                    </m:sSubSup>
                    <m:r>
                      <a:rPr lang="en-US" altLang="zh-TW" sz="1000" b="0" i="1" smtClean="0">
                        <a:solidFill>
                          <a:prstClr val="black"/>
                        </a:solidFill>
                        <a:latin typeface="Cambria Math" panose="02040503050406030204" pitchFamily="18" charset="0"/>
                      </a:rPr>
                      <m:t> </m:t>
                    </m:r>
                  </m:oMath>
                </a14:m>
                <a:r>
                  <a:rPr lang="en-US" altLang="zh-TW" sz="1000" dirty="0">
                    <a:solidFill>
                      <a:prstClr val="black"/>
                    </a:solidFill>
                  </a:rPr>
                  <a:t>, </a:t>
                </a:r>
                <a14:m>
                  <m:oMath xmlns:m="http://schemas.openxmlformats.org/officeDocument/2006/math">
                    <m:sSubSup>
                      <m:sSubSupPr>
                        <m:ctrlPr>
                          <a:rPr lang="en-US" altLang="zh-TW" sz="1000" i="1" dirty="0">
                            <a:solidFill>
                              <a:prstClr val="black"/>
                            </a:solidFill>
                            <a:latin typeface="Cambria Math" panose="02040503050406030204" pitchFamily="18" charset="0"/>
                          </a:rPr>
                        </m:ctrlPr>
                      </m:sSubSupPr>
                      <m:e>
                        <m:acc>
                          <m:accPr>
                            <m:chr m:val="̂"/>
                            <m:ctrlPr>
                              <a:rPr lang="en-US" altLang="zh-TW" sz="1000" i="1">
                                <a:solidFill>
                                  <a:prstClr val="black"/>
                                </a:solidFill>
                                <a:latin typeface="Cambria Math" panose="02040503050406030204" pitchFamily="18" charset="0"/>
                              </a:rPr>
                            </m:ctrlPr>
                          </m:accPr>
                          <m:e>
                            <m:r>
                              <a:rPr lang="en-US" altLang="zh-TW" sz="1000" i="1">
                                <a:solidFill>
                                  <a:prstClr val="black"/>
                                </a:solidFill>
                                <a:latin typeface="Cambria Math" panose="02040503050406030204" pitchFamily="18" charset="0"/>
                              </a:rPr>
                              <m:t>𝑦</m:t>
                            </m:r>
                          </m:e>
                        </m:acc>
                      </m:e>
                      <m:sub>
                        <m:r>
                          <a:rPr lang="en-US" altLang="zh-TW" sz="1000" i="1" dirty="0">
                            <a:solidFill>
                              <a:prstClr val="black"/>
                            </a:solidFill>
                            <a:latin typeface="Cambria Math" panose="02040503050406030204" pitchFamily="18" charset="0"/>
                          </a:rPr>
                          <m:t>𝑑𝑒𝑓</m:t>
                        </m:r>
                      </m:sub>
                      <m:sup>
                        <m:r>
                          <a:rPr lang="en-US" altLang="zh-TW" sz="1000" i="1" dirty="0">
                            <a:solidFill>
                              <a:prstClr val="black"/>
                            </a:solidFill>
                            <a:latin typeface="Cambria Math" panose="02040503050406030204" pitchFamily="18" charset="0"/>
                          </a:rPr>
                          <m:t>2</m:t>
                        </m:r>
                      </m:sup>
                    </m:sSubSup>
                    <m:r>
                      <a:rPr lang="en-US" altLang="zh-TW" sz="1000" dirty="0">
                        <a:solidFill>
                          <a:prstClr val="black"/>
                        </a:solidFill>
                        <a:latin typeface="Cambria Math" panose="02040503050406030204" pitchFamily="18" charset="0"/>
                      </a:rPr>
                      <m:t>=</m:t>
                    </m:r>
                    <m:r>
                      <m:rPr>
                        <m:sty m:val="p"/>
                      </m:rPr>
                      <a:rPr lang="en-US" altLang="zh-TW" sz="1000" b="0" i="0" dirty="0" smtClean="0">
                        <a:solidFill>
                          <a:prstClr val="black"/>
                        </a:solidFill>
                        <a:latin typeface="Cambria Math" panose="02040503050406030204" pitchFamily="18" charset="0"/>
                      </a:rPr>
                      <m:t>true</m:t>
                    </m:r>
                  </m:oMath>
                </a14:m>
                <a:endParaRPr lang="en-US" altLang="zh-TW" sz="1000" dirty="0">
                  <a:solidFill>
                    <a:prstClr val="black"/>
                  </a:solidFill>
                </a:endParaRPr>
              </a:p>
            </p:txBody>
          </p:sp>
        </mc:Choice>
        <mc:Fallback>
          <p:sp>
            <p:nvSpPr>
              <p:cNvPr id="56" name="文字方塊 55">
                <a:extLst>
                  <a:ext uri="{FF2B5EF4-FFF2-40B4-BE49-F238E27FC236}">
                    <a16:creationId xmlns:a16="http://schemas.microsoft.com/office/drawing/2014/main" id="{3785A863-7808-2AD2-665A-1FD4B6F35D1D}"/>
                  </a:ext>
                </a:extLst>
              </p:cNvPr>
              <p:cNvSpPr txBox="1">
                <a:spLocks noRot="1" noChangeAspect="1" noMove="1" noResize="1" noEditPoints="1" noAdjustHandles="1" noChangeArrowheads="1" noChangeShapeType="1" noTextEdit="1"/>
              </p:cNvSpPr>
              <p:nvPr/>
            </p:nvSpPr>
            <p:spPr>
              <a:xfrm>
                <a:off x="6129961" y="3828965"/>
                <a:ext cx="2029331" cy="877741"/>
              </a:xfrm>
              <a:prstGeom prst="rect">
                <a:avLst/>
              </a:prstGeom>
              <a:blipFill>
                <a:blip r:embed="rId20"/>
                <a:stretch>
                  <a:fillRect/>
                </a:stretch>
              </a:blipFill>
              <a:ln>
                <a:solidFill>
                  <a:schemeClr val="tx1"/>
                </a:solidFill>
              </a:ln>
            </p:spPr>
            <p:txBody>
              <a:bodyPr/>
              <a:lstStyle/>
              <a:p>
                <a:r>
                  <a:rPr lang="zh-TW" altLang="en-US">
                    <a:noFill/>
                  </a:rPr>
                  <a:t> </a:t>
                </a:r>
              </a:p>
            </p:txBody>
          </p:sp>
        </mc:Fallback>
      </mc:AlternateContent>
      <p:sp>
        <p:nvSpPr>
          <p:cNvPr id="28" name="投影片編號版面配置區 27">
            <a:extLst>
              <a:ext uri="{FF2B5EF4-FFF2-40B4-BE49-F238E27FC236}">
                <a16:creationId xmlns:a16="http://schemas.microsoft.com/office/drawing/2014/main" id="{BA250B09-66B1-E632-DA3E-D45158AFF501}"/>
              </a:ext>
            </a:extLst>
          </p:cNvPr>
          <p:cNvSpPr>
            <a:spLocks noGrp="1"/>
          </p:cNvSpPr>
          <p:nvPr>
            <p:ph type="sldNum" sz="quarter" idx="12"/>
          </p:nvPr>
        </p:nvSpPr>
        <p:spPr/>
        <p:txBody>
          <a:bodyPr/>
          <a:lstStyle/>
          <a:p>
            <a:fld id="{EE3F9CDB-1F21-4789-A81E-8FEA25CE194B}" type="slidenum">
              <a:rPr lang="zh-CN" altLang="en-US" smtClean="0"/>
              <a:t>22</a:t>
            </a:fld>
            <a:endParaRPr lang="zh-CN" altLang="en-US"/>
          </a:p>
        </p:txBody>
      </p:sp>
    </p:spTree>
    <p:extLst>
      <p:ext uri="{BB962C8B-B14F-4D97-AF65-F5344CB8AC3E}">
        <p14:creationId xmlns:p14="http://schemas.microsoft.com/office/powerpoint/2010/main" val="186158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8E68B-2566-A2D4-4AC3-FA95DA3D2DA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650011CA-AD72-D145-6827-513ADF41FC9C}"/>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1</a:t>
                </a:r>
                <a:r>
                  <a:rPr lang="zh-TW" altLang="en-US" sz="1400" b="1" dirty="0"/>
                  <a:t> </a:t>
                </a:r>
                <a:r>
                  <a:rPr lang="en-US" altLang="zh-TW" sz="1400" b="1" dirty="0"/>
                  <a:t>: </a:t>
                </a:r>
                <a:r>
                  <a:rPr lang="en" altLang="zh-TW" sz="1400" dirty="0">
                    <a:ea typeface="Cambria"/>
                    <a:cs typeface="Cambria"/>
                    <a:sym typeface="Cambria"/>
                  </a:rPr>
                  <a:t>Prediction Combiner </a:t>
                </a:r>
                <a14:m>
                  <m:oMath xmlns:m="http://schemas.openxmlformats.org/officeDocument/2006/math">
                    <m:sSub>
                      <m:sSubPr>
                        <m:ctrlPr>
                          <a:rPr lang="ar-AE" altLang="zh-TW" sz="1400" i="1">
                            <a:solidFill>
                              <a:srgbClr val="353828"/>
                            </a:solidFill>
                            <a:latin typeface="Cambria Math" panose="02040503050406030204" pitchFamily="18" charset="0"/>
                          </a:rPr>
                        </m:ctrlPr>
                      </m:sSubPr>
                      <m:e>
                        <m:r>
                          <a:rPr lang="ar-AE" altLang="zh-TW" sz="1400" i="1">
                            <a:solidFill>
                              <a:srgbClr val="353828"/>
                            </a:solidFill>
                            <a:latin typeface="Cambria Math" panose="02040503050406030204" pitchFamily="18" charset="0"/>
                          </a:rPr>
                          <m:t>𝐺</m:t>
                        </m:r>
                      </m:e>
                      <m:sub>
                        <m:r>
                          <a:rPr lang="en-US" altLang="zh-TW" sz="1400" b="0" i="1" smtClean="0">
                            <a:solidFill>
                              <a:srgbClr val="353828"/>
                            </a:solidFill>
                            <a:latin typeface="Cambria Math" panose="02040503050406030204" pitchFamily="18" charset="0"/>
                          </a:rPr>
                          <m:t> </m:t>
                        </m:r>
                      </m:sub>
                    </m:sSub>
                  </m:oMath>
                </a14:m>
                <a:r>
                  <a:rPr lang="ar-AE" altLang="zh-TW" sz="1400" dirty="0">
                    <a:ea typeface="Cambria"/>
                    <a:cs typeface="Cambria"/>
                    <a:sym typeface="Cambria"/>
                  </a:rPr>
                  <a:t> </a:t>
                </a:r>
                <a:r>
                  <a:rPr lang="en" altLang="zh-TW" sz="1400" dirty="0">
                    <a:ea typeface="Cambria"/>
                    <a:cs typeface="Cambria"/>
                    <a:sym typeface="Cambria"/>
                  </a:rPr>
                  <a:t>in method1</a:t>
                </a:r>
                <a:br>
                  <a:rPr lang="en-US" altLang="zh-TW" sz="1200" dirty="0"/>
                </a:br>
                <a:endParaRPr lang="en" altLang="zh-TW" sz="1400" dirty="0">
                  <a:solidFill>
                    <a:srgbClr val="292C1F"/>
                  </a:solidFill>
                  <a:effectLst/>
                  <a:latin typeface="+mn-ea"/>
                </a:endParaRPr>
              </a:p>
            </p:txBody>
          </p:sp>
        </mc:Choice>
        <mc:Fallback>
          <p:sp>
            <p:nvSpPr>
              <p:cNvPr id="2" name="矩形 1">
                <a:extLst>
                  <a:ext uri="{FF2B5EF4-FFF2-40B4-BE49-F238E27FC236}">
                    <a16:creationId xmlns:a16="http://schemas.microsoft.com/office/drawing/2014/main" id="{650011CA-AD72-D145-6827-513ADF41FC9C}"/>
                  </a:ext>
                </a:extLst>
              </p:cNvPr>
              <p:cNvSpPr>
                <a:spLocks noRot="1" noChangeAspect="1" noMove="1" noResize="1" noEditPoints="1" noAdjustHandles="1" noChangeArrowheads="1" noChangeShapeType="1" noTextEdit="1"/>
              </p:cNvSpPr>
              <p:nvPr/>
            </p:nvSpPr>
            <p:spPr bwMode="auto">
              <a:xfrm>
                <a:off x="90837" y="99301"/>
                <a:ext cx="8714115" cy="800219"/>
              </a:xfrm>
              <a:prstGeom prst="rect">
                <a:avLst/>
              </a:prstGeom>
              <a:blipFill>
                <a:blip r:embed="rId3"/>
                <a:stretch>
                  <a:fillRect l="-728" t="-30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Else If  = defect and   = defect, then  = defect…">
                <a:extLst>
                  <a:ext uri="{FF2B5EF4-FFF2-40B4-BE49-F238E27FC236}">
                    <a16:creationId xmlns:a16="http://schemas.microsoft.com/office/drawing/2014/main" id="{AB725193-365C-A03E-5745-DAD7626B9E53}"/>
                  </a:ext>
                </a:extLst>
              </p:cNvPr>
              <p:cNvSpPr txBox="1">
                <a:spLocks/>
              </p:cNvSpPr>
              <p:nvPr/>
            </p:nvSpPr>
            <p:spPr>
              <a:xfrm>
                <a:off x="1018894" y="1289733"/>
                <a:ext cx="6858000" cy="333967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a:rPr lang="en-US" sz="1700" i="1" smtClean="0">
                        <a:latin typeface="Cambria Math" panose="02040503050406030204" pitchFamily="18" charset="0"/>
                      </a:rPr>
                      <m:t>𝑑𝑒𝑓𝑒𝑐𝑡</m:t>
                    </m:r>
                    <m:r>
                      <a:rPr lang="en-US" sz="1700" i="1" smtClean="0">
                        <a:latin typeface="Cambria Math" panose="02040503050406030204" pitchFamily="18" charset="0"/>
                      </a:rPr>
                      <m:t>∈{</m:t>
                    </m:r>
                    <m:r>
                      <a:rPr lang="en-US" sz="1700" i="1" smtClean="0">
                        <a:latin typeface="Cambria Math" panose="02040503050406030204" pitchFamily="18" charset="0"/>
                      </a:rPr>
                      <m:t>𝑠h𝑖𝑓𝑡</m:t>
                    </m:r>
                    <m:r>
                      <a:rPr lang="en-US" sz="1700" i="1" smtClean="0">
                        <a:latin typeface="Cambria Math" panose="02040503050406030204" pitchFamily="18" charset="0"/>
                      </a:rPr>
                      <m:t>,</m:t>
                    </m:r>
                    <m:r>
                      <a:rPr lang="en-US" sz="1700" i="1" smtClean="0">
                        <a:latin typeface="Cambria Math" panose="02040503050406030204" pitchFamily="18" charset="0"/>
                      </a:rPr>
                      <m:t>𝑏𝑟𝑜𝑘𝑒</m:t>
                    </m:r>
                    <m:r>
                      <a:rPr lang="en-US" sz="1700" i="1" smtClean="0">
                        <a:latin typeface="Cambria Math" panose="02040503050406030204" pitchFamily="18" charset="0"/>
                      </a:rPr>
                      <m:t>,</m:t>
                    </m:r>
                    <m:r>
                      <a:rPr lang="en-US" sz="1700" i="1" smtClean="0">
                        <a:latin typeface="Cambria Math" panose="02040503050406030204" pitchFamily="18" charset="0"/>
                      </a:rPr>
                      <m:t>𝑠h𝑜𝑟𝑡</m:t>
                    </m:r>
                    <m:r>
                      <a:rPr lang="en-US" sz="1700" i="1" smtClean="0">
                        <a:latin typeface="Cambria Math" panose="02040503050406030204" pitchFamily="18" charset="0"/>
                      </a:rPr>
                      <m:t>} </m:t>
                    </m:r>
                  </m:oMath>
                </a14:m>
                <a:endParaRPr lang="en-US" sz="1700" dirty="0"/>
              </a:p>
              <a:p>
                <a:pPr marL="224409" indent="-224409" defTabSz="184594">
                  <a:spcBef>
                    <a:spcPts val="1988"/>
                  </a:spcBef>
                  <a:defRPr sz="4256"/>
                </a:pPr>
                <a:r>
                  <a:rPr lang="en-US" sz="1700" dirty="0"/>
                  <a:t>If </a:t>
                </a:r>
                <a14:m>
                  <m:oMath xmlns:m="http://schemas.openxmlformats.org/officeDocument/2006/math">
                    <m:sSubSup>
                      <m:sSubSupPr>
                        <m:ctrlPr>
                          <a:rPr lang="ar-AE" altLang="zh-TW" sz="1700" i="1" dirty="0" smtClean="0">
                            <a:latin typeface="Cambria Math" panose="02040503050406030204" pitchFamily="18" charset="0"/>
                          </a:rPr>
                        </m:ctrlPr>
                      </m:sSubSupPr>
                      <m:e>
                        <m:acc>
                          <m:accPr>
                            <m:chr m:val="̂"/>
                            <m:ctrlPr>
                              <a:rPr lang="ar-AE" altLang="zh-TW" sz="1700" i="1" smtClean="0">
                                <a:latin typeface="Cambria Math" panose="02040503050406030204" pitchFamily="18" charset="0"/>
                              </a:rPr>
                            </m:ctrlPr>
                          </m:accPr>
                          <m:e>
                            <m:r>
                              <a:rPr lang="ar-AE" altLang="zh-TW" sz="1700" i="1" smtClean="0">
                                <a:latin typeface="Cambria Math" panose="02040503050406030204" pitchFamily="18" charset="0"/>
                              </a:rPr>
                              <m:t>𝑦</m:t>
                            </m:r>
                          </m:e>
                        </m:acc>
                      </m:e>
                      <m:sub>
                        <m:r>
                          <a:rPr lang="ar-AE" altLang="zh-TW" sz="1700" i="1" dirty="0" smtClean="0">
                            <a:latin typeface="Cambria Math" panose="02040503050406030204" pitchFamily="18" charset="0"/>
                          </a:rPr>
                          <m:t>𝑑𝑒𝑓</m:t>
                        </m:r>
                      </m:sub>
                      <m:sup>
                        <m:r>
                          <a:rPr lang="ar-AE" altLang="zh-TW" sz="1700" i="1" dirty="0" smtClean="0">
                            <a:latin typeface="Cambria Math" panose="02040503050406030204" pitchFamily="18" charset="0"/>
                          </a:rPr>
                          <m:t>1</m:t>
                        </m:r>
                      </m:sup>
                    </m:sSubSup>
                    <m:r>
                      <a:rPr lang="ar-AE" altLang="zh-TW" sz="1700" i="1" dirty="0" smtClean="0">
                        <a:latin typeface="Cambria Math" panose="02040503050406030204" pitchFamily="18" charset="0"/>
                      </a:rPr>
                      <m:t>=</m:t>
                    </m:r>
                    <m:r>
                      <a:rPr lang="en-US" altLang="zh-TW" sz="1700" b="0" i="1" dirty="0" smtClean="0">
                        <a:latin typeface="Cambria Math" panose="02040503050406030204" pitchFamily="18" charset="0"/>
                      </a:rPr>
                      <m:t>𝑔𝑜𝑜𝑑</m:t>
                    </m:r>
                  </m:oMath>
                </a14:m>
                <a:r>
                  <a:rPr lang="ar-AE" sz="1700" dirty="0"/>
                  <a:t> </a:t>
                </a:r>
                <a:r>
                  <a:rPr lang="en-US"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smtClean="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a:latin typeface="Cambria Math" panose="02040503050406030204" pitchFamily="18" charset="0"/>
                      </a:rPr>
                      <m:t>𝑡𝑟𝑢𝑒</m:t>
                    </m:r>
                  </m:oMath>
                </a14:m>
                <a:r>
                  <a:rPr lang="ar-AE" altLang="zh-TW" sz="1700" dirty="0"/>
                  <a:t> , </a:t>
                </a:r>
                <a:r>
                  <a:rPr lang="en-US" altLang="zh-TW" sz="1700" dirty="0"/>
                  <a:t>then </a:t>
                </a:r>
                <a14:m>
                  <m:oMath xmlns:m="http://schemas.openxmlformats.org/officeDocument/2006/math">
                    <m:sSubSup>
                      <m:sSubSupPr>
                        <m:ctrlPr>
                          <a:rPr lang="ar-AE" altLang="zh-TW" sz="1700" i="1" dirty="0" smtClean="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smtClean="0">
                            <a:latin typeface="Cambria Math" panose="02040503050406030204" pitchFamily="18" charset="0"/>
                          </a:rPr>
                          <m:t> </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𝑔𝑜𝑜𝑑</m:t>
                    </m:r>
                  </m:oMath>
                </a14:m>
                <a:r>
                  <a:rPr lang="ar-AE" altLang="zh-TW" sz="1700" dirty="0"/>
                  <a:t> </a:t>
                </a:r>
              </a:p>
              <a:p>
                <a:pPr marL="224409" indent="-224409" defTabSz="184594">
                  <a:spcBef>
                    <a:spcPts val="1988"/>
                  </a:spcBef>
                  <a:defRPr sz="4256"/>
                </a:pPr>
                <a:r>
                  <a:rPr lang="en-US" altLang="zh-TW" sz="1700" dirty="0"/>
                  <a:t>Else If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1</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𝑑𝑒𝑓𝑒𝑐𝑡</m:t>
                    </m:r>
                  </m:oMath>
                </a14:m>
                <a:r>
                  <a:rPr lang="ar-AE" altLang="zh-TW" sz="1700" dirty="0"/>
                  <a:t> </a:t>
                </a:r>
                <a:r>
                  <a:rPr lang="en-US" altLang="zh-TW"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𝑓𝑎𝑙𝑠𝑒</m:t>
                    </m:r>
                  </m:oMath>
                </a14:m>
                <a:r>
                  <a:rPr lang="ar-AE" altLang="zh-TW" sz="1700" dirty="0"/>
                  <a:t> ,</a:t>
                </a:r>
                <a:r>
                  <a:rPr lang="en-US" altLang="zh-TW" sz="1700" dirty="0"/>
                  <a:t>then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 </m:t>
                        </m:r>
                      </m:sup>
                    </m:sSubSup>
                    <m:r>
                      <a:rPr lang="ar-AE" altLang="zh-TW" sz="1700" i="1" dirty="0">
                        <a:latin typeface="Cambria Math" panose="02040503050406030204" pitchFamily="18" charset="0"/>
                      </a:rPr>
                      <m:t>=</m:t>
                    </m:r>
                    <m:sSubSup>
                      <m:sSubSupPr>
                        <m:ctrlPr>
                          <a:rPr lang="en-US" altLang="zh-TW" sz="1700" b="0" i="1" dirty="0" smtClean="0">
                            <a:latin typeface="Cambria Math" panose="02040503050406030204" pitchFamily="18" charset="0"/>
                          </a:rPr>
                        </m:ctrlPr>
                      </m:sSubSupPr>
                      <m:e>
                        <m:acc>
                          <m:accPr>
                            <m:chr m:val="̂"/>
                            <m:ctrlPr>
                              <a:rPr lang="en-US" altLang="zh-TW" sz="1700" b="0" i="1" dirty="0" smtClean="0">
                                <a:latin typeface="Cambria Math" panose="02040503050406030204" pitchFamily="18" charset="0"/>
                              </a:rPr>
                            </m:ctrlPr>
                          </m:accPr>
                          <m:e>
                            <m:r>
                              <a:rPr lang="en-US" altLang="zh-TW" sz="1700" b="0" i="1" dirty="0" smtClean="0">
                                <a:latin typeface="Cambria Math" panose="02040503050406030204" pitchFamily="18" charset="0"/>
                              </a:rPr>
                              <m:t>𝑦</m:t>
                            </m:r>
                          </m:e>
                        </m:acc>
                      </m:e>
                      <m:sub>
                        <m:r>
                          <a:rPr lang="en-US" altLang="zh-TW" sz="1700" b="0" i="1" dirty="0" smtClean="0">
                            <a:latin typeface="Cambria Math" panose="02040503050406030204" pitchFamily="18" charset="0"/>
                          </a:rPr>
                          <m:t>𝑑𝑒𝑓</m:t>
                        </m:r>
                      </m:sub>
                      <m:sup>
                        <m:r>
                          <a:rPr lang="en-US" altLang="zh-TW" sz="1700" b="0" i="1" dirty="0" smtClean="0">
                            <a:latin typeface="Cambria Math" panose="02040503050406030204" pitchFamily="18" charset="0"/>
                          </a:rPr>
                          <m:t>1</m:t>
                        </m:r>
                      </m:sup>
                    </m:sSubSup>
                  </m:oMath>
                </a14:m>
                <a:endParaRPr lang="ar-AE" altLang="zh-TW" sz="1700" dirty="0"/>
              </a:p>
              <a:p>
                <a:pPr marL="224409" indent="-224409" defTabSz="184594">
                  <a:spcBef>
                    <a:spcPts val="1988"/>
                  </a:spcBef>
                  <a:defRPr sz="4256"/>
                </a:pPr>
                <a:r>
                  <a:rPr lang="en-US" sz="1700" dirty="0"/>
                  <a:t>Else if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1</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𝑔𝑜𝑜𝑑</m:t>
                    </m:r>
                  </m:oMath>
                </a14:m>
                <a:r>
                  <a:rPr lang="ar-AE" altLang="zh-TW" sz="1700" dirty="0"/>
                  <a:t> </a:t>
                </a:r>
                <a:r>
                  <a:rPr lang="en-US" altLang="zh-TW"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𝑓𝑎𝑙𝑠𝑒</m:t>
                    </m:r>
                  </m:oMath>
                </a14:m>
                <a:r>
                  <a:rPr lang="ar-AE" sz="1700" dirty="0"/>
                  <a:t>) </a:t>
                </a:r>
                <a:r>
                  <a:rPr lang="en-US" sz="1700" dirty="0"/>
                  <a:t>or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1</m:t>
                        </m:r>
                      </m:sup>
                    </m:sSubSup>
                    <m:r>
                      <a:rPr lang="ar-AE" altLang="zh-TW" sz="1700" i="1" dirty="0">
                        <a:latin typeface="Cambria Math" panose="02040503050406030204" pitchFamily="18" charset="0"/>
                      </a:rPr>
                      <m:t>=</m:t>
                    </m:r>
                    <m:r>
                      <a:rPr lang="en-US" altLang="zh-TW" sz="1700" b="0" i="1" dirty="0" smtClean="0">
                        <a:latin typeface="Cambria Math" panose="02040503050406030204" pitchFamily="18" charset="0"/>
                      </a:rPr>
                      <m:t>𝑑𝑒𝑓𝑒𝑐𝑡</m:t>
                    </m:r>
                  </m:oMath>
                </a14:m>
                <a:r>
                  <a:rPr lang="ar-AE" altLang="zh-TW" sz="1700" dirty="0"/>
                  <a:t> </a:t>
                </a:r>
                <a:r>
                  <a:rPr lang="en-US" altLang="zh-TW" sz="1700" dirty="0"/>
                  <a:t>and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𝑑𝑒𝑓𝑒𝑐𝑡</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𝑡𝑟𝑢𝑒</m:t>
                    </m:r>
                  </m:oMath>
                </a14:m>
                <a:r>
                  <a:rPr lang="ar-AE" sz="1700" dirty="0"/>
                  <a:t>) </a:t>
                </a:r>
                <a:r>
                  <a:rPr lang="en-US" sz="1700" dirty="0"/>
                  <a:t>or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2</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𝑖𝑛𝑑𝑒𝑡𝑒𝑟𝑚𝑖𝑛𝑎𝑡𝑒</m:t>
                    </m:r>
                  </m:oMath>
                </a14:m>
                <a:r>
                  <a:rPr lang="ar-AE" altLang="zh-TW" sz="1700" dirty="0"/>
                  <a:t> </a:t>
                </a:r>
                <a:r>
                  <a:rPr lang="ar-AE" sz="1700" dirty="0"/>
                  <a:t>),</a:t>
                </a:r>
                <a:br>
                  <a:rPr lang="ar-AE" sz="1700" dirty="0"/>
                </a:br>
                <a:r>
                  <a:rPr lang="en-US" sz="1700" dirty="0"/>
                  <a:t>then </a:t>
                </a:r>
                <a14:m>
                  <m:oMath xmlns:m="http://schemas.openxmlformats.org/officeDocument/2006/math">
                    <m:sSubSup>
                      <m:sSubSupPr>
                        <m:ctrlPr>
                          <a:rPr lang="ar-AE" altLang="zh-TW" sz="1700" i="1" dirty="0">
                            <a:latin typeface="Cambria Math" panose="02040503050406030204" pitchFamily="18" charset="0"/>
                          </a:rPr>
                        </m:ctrlPr>
                      </m:sSubSupPr>
                      <m:e>
                        <m:acc>
                          <m:accPr>
                            <m:chr m:val="̂"/>
                            <m:ctrlPr>
                              <a:rPr lang="ar-AE" altLang="zh-TW" sz="1700" i="1">
                                <a:latin typeface="Cambria Math" panose="02040503050406030204" pitchFamily="18" charset="0"/>
                              </a:rPr>
                            </m:ctrlPr>
                          </m:accPr>
                          <m:e>
                            <m:r>
                              <a:rPr lang="ar-AE" altLang="zh-TW" sz="1700" i="1">
                                <a:latin typeface="Cambria Math" panose="02040503050406030204" pitchFamily="18" charset="0"/>
                              </a:rPr>
                              <m:t>𝑦</m:t>
                            </m:r>
                          </m:e>
                        </m:acc>
                      </m:e>
                      <m:sub>
                        <m:r>
                          <a:rPr lang="ar-AE" altLang="zh-TW" sz="1700" i="1" dirty="0">
                            <a:latin typeface="Cambria Math" panose="02040503050406030204" pitchFamily="18" charset="0"/>
                          </a:rPr>
                          <m:t>𝑑𝑒𝑓</m:t>
                        </m:r>
                      </m:sub>
                      <m:sup>
                        <m:r>
                          <a:rPr lang="ar-AE" altLang="zh-TW" sz="1700" i="1" dirty="0">
                            <a:latin typeface="Cambria Math" panose="02040503050406030204" pitchFamily="18" charset="0"/>
                          </a:rPr>
                          <m:t> </m:t>
                        </m:r>
                      </m:sup>
                    </m:sSubSup>
                    <m:r>
                      <a:rPr lang="ar-AE" altLang="zh-TW" sz="1700" i="1" dirty="0">
                        <a:latin typeface="Cambria Math" panose="02040503050406030204" pitchFamily="18" charset="0"/>
                      </a:rPr>
                      <m:t>=</m:t>
                    </m:r>
                    <m:r>
                      <a:rPr lang="ar-AE" altLang="zh-TW" sz="1700" i="1" dirty="0" smtClean="0">
                        <a:latin typeface="Cambria Math" panose="02040503050406030204" pitchFamily="18" charset="0"/>
                      </a:rPr>
                      <m:t>𝑖𝑛𝑑𝑒𝑡𝑒𝑟𝑚𝑖𝑛𝑎𝑡𝑒</m:t>
                    </m:r>
                  </m:oMath>
                </a14:m>
                <a:endParaRPr lang="ar-AE" sz="1700" dirty="0"/>
              </a:p>
            </p:txBody>
          </p:sp>
        </mc:Choice>
        <mc:Fallback xmlns="">
          <p:sp>
            <p:nvSpPr>
              <p:cNvPr id="3" name="Else If  = defect and   = defect, then  = defect…">
                <a:extLst>
                  <a:ext uri="{FF2B5EF4-FFF2-40B4-BE49-F238E27FC236}">
                    <a16:creationId xmlns:a16="http://schemas.microsoft.com/office/drawing/2014/main" id="{AB725193-365C-A03E-5745-DAD7626B9E53}"/>
                  </a:ext>
                </a:extLst>
              </p:cNvPr>
              <p:cNvSpPr txBox="1">
                <a:spLocks noRot="1" noChangeAspect="1" noMove="1" noResize="1" noEditPoints="1" noAdjustHandles="1" noChangeArrowheads="1" noChangeShapeType="1" noTextEdit="1"/>
              </p:cNvSpPr>
              <p:nvPr/>
            </p:nvSpPr>
            <p:spPr>
              <a:xfrm>
                <a:off x="1018894" y="1289733"/>
                <a:ext cx="6858000" cy="3339671"/>
              </a:xfrm>
              <a:prstGeom prst="rect">
                <a:avLst/>
              </a:prstGeom>
              <a:blipFill>
                <a:blip r:embed="rId4"/>
                <a:stretch>
                  <a:fillRect l="-555" t="-75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34C39C0A-8CC9-E38D-E16E-6CBBCADCAB1D}"/>
              </a:ext>
            </a:extLst>
          </p:cNvPr>
          <p:cNvSpPr>
            <a:spLocks noGrp="1"/>
          </p:cNvSpPr>
          <p:nvPr>
            <p:ph type="sldNum" sz="quarter" idx="12"/>
          </p:nvPr>
        </p:nvSpPr>
        <p:spPr/>
        <p:txBody>
          <a:bodyPr/>
          <a:lstStyle/>
          <a:p>
            <a:fld id="{EE3F9CDB-1F21-4789-A81E-8FEA25CE194B}" type="slidenum">
              <a:rPr lang="zh-CN" altLang="en-US" smtClean="0"/>
              <a:t>23</a:t>
            </a:fld>
            <a:endParaRPr lang="zh-CN" altLang="en-US"/>
          </a:p>
        </p:txBody>
      </p:sp>
    </p:spTree>
    <p:extLst>
      <p:ext uri="{BB962C8B-B14F-4D97-AF65-F5344CB8AC3E}">
        <p14:creationId xmlns:p14="http://schemas.microsoft.com/office/powerpoint/2010/main" val="302354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B2E9D0-4943-589F-09F1-39E81831BA7E}"/>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r>
              <a:rPr lang="en-US" altLang="zh-TW" sz="1400" b="1" dirty="0"/>
              <a:t> </a:t>
            </a:r>
            <a:r>
              <a:rPr lang="en-US" altLang="zh-TW" sz="1400" dirty="0"/>
              <a:t>training procedure of Method1</a:t>
            </a:r>
            <a:endParaRPr lang="en" altLang="zh-TW" sz="1400" dirty="0"/>
          </a:p>
        </p:txBody>
      </p:sp>
      <p:grpSp>
        <p:nvGrpSpPr>
          <p:cNvPr id="3" name="群組 2">
            <a:extLst>
              <a:ext uri="{FF2B5EF4-FFF2-40B4-BE49-F238E27FC236}">
                <a16:creationId xmlns:a16="http://schemas.microsoft.com/office/drawing/2014/main" id="{38DC5835-6234-447C-9AD0-934350FFE9F9}"/>
              </a:ext>
            </a:extLst>
          </p:cNvPr>
          <p:cNvGrpSpPr/>
          <p:nvPr/>
        </p:nvGrpSpPr>
        <p:grpSpPr>
          <a:xfrm>
            <a:off x="714869" y="1320744"/>
            <a:ext cx="4079869" cy="728387"/>
            <a:chOff x="-11962" y="2845537"/>
            <a:chExt cx="6638393" cy="163226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7E2598-F001-EDB5-0680-A5D6C9A4CDBB}"/>
                    </a:ext>
                  </a:extLst>
                </p:cNvPr>
                <p:cNvSpPr>
                  <a:spLocks/>
                </p:cNvSpPr>
                <p:nvPr/>
              </p:nvSpPr>
              <p:spPr>
                <a:xfrm>
                  <a:off x="2262211" y="3659127"/>
                  <a:ext cx="1080000" cy="806737"/>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227E2598-F001-EDB5-0680-A5D6C9A4CDBB}"/>
                    </a:ext>
                  </a:extLst>
                </p:cNvPr>
                <p:cNvSpPr>
                  <a:spLocks noRot="1" noChangeAspect="1" noMove="1" noResize="1" noEditPoints="1" noAdjustHandles="1" noChangeArrowheads="1" noChangeShapeType="1" noTextEdit="1"/>
                </p:cNvSpPr>
                <p:nvPr/>
              </p:nvSpPr>
              <p:spPr>
                <a:xfrm>
                  <a:off x="2262211" y="3659127"/>
                  <a:ext cx="1080000" cy="806737"/>
                </a:xfrm>
                <a:prstGeom prst="rect">
                  <a:avLst/>
                </a:prstGeom>
                <a:blipFill>
                  <a:blip r:embed="rId3"/>
                  <a:stretch>
                    <a:fillRect l="-5660" r="-566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F5B6B01-C944-3C59-DDA5-67514285E529}"/>
                    </a:ext>
                  </a:extLst>
                </p:cNvPr>
                <p:cNvSpPr>
                  <a:spLocks/>
                </p:cNvSpPr>
                <p:nvPr/>
              </p:nvSpPr>
              <p:spPr>
                <a:xfrm>
                  <a:off x="3942802" y="3659127"/>
                  <a:ext cx="1080000" cy="806737"/>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𝐹</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𝐶</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𝑑𝑒𝑓</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𝜓</m:t>
                            </m:r>
                          </m:e>
                          <m:sub>
                            <m:r>
                              <a:rPr lang="zh-TW" altLang="en-US" sz="7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1F5B6B01-C944-3C59-DDA5-67514285E529}"/>
                    </a:ext>
                  </a:extLst>
                </p:cNvPr>
                <p:cNvSpPr>
                  <a:spLocks noRot="1" noChangeAspect="1" noMove="1" noResize="1" noEditPoints="1" noAdjustHandles="1" noChangeArrowheads="1" noChangeShapeType="1" noTextEdit="1"/>
                </p:cNvSpPr>
                <p:nvPr/>
              </p:nvSpPr>
              <p:spPr>
                <a:xfrm>
                  <a:off x="3942802" y="3659127"/>
                  <a:ext cx="1080000" cy="806737"/>
                </a:xfrm>
                <a:prstGeom prst="rect">
                  <a:avLst/>
                </a:prstGeom>
                <a:blipFill>
                  <a:blip r:embed="rId4"/>
                  <a:stretch>
                    <a:fillRect/>
                  </a:stretch>
                </a:blipFill>
                <a:ln w="12700" cap="flat">
                  <a:noFill/>
                  <a:miter lim="400000"/>
                </a:ln>
                <a:effectLst/>
              </p:spPr>
              <p:txBody>
                <a:bodyPr/>
                <a:lstStyle/>
                <a:p>
                  <a:r>
                    <a:rPr lang="zh-TW" altLang="en-US">
                      <a:noFill/>
                    </a:rPr>
                    <a:t> </a:t>
                  </a:r>
                </a:p>
              </p:txBody>
            </p:sp>
          </mc:Fallback>
        </mc:AlternateContent>
        <p:sp>
          <p:nvSpPr>
            <p:cNvPr id="6" name="圓角矩形 5">
              <a:extLst>
                <a:ext uri="{FF2B5EF4-FFF2-40B4-BE49-F238E27FC236}">
                  <a16:creationId xmlns:a16="http://schemas.microsoft.com/office/drawing/2014/main" id="{881AC342-4A20-E35A-85D2-B4DF8E9CFFC7}"/>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Cross entropy loss</a:t>
              </a:r>
              <a:endParaRPr kumimoji="1" lang="zh-TW" altLang="en-US" sz="700" dirty="0"/>
            </a:p>
          </p:txBody>
        </p:sp>
        <p:sp>
          <p:nvSpPr>
            <p:cNvPr id="7" name="不規則四邊形 6">
              <a:extLst>
                <a:ext uri="{FF2B5EF4-FFF2-40B4-BE49-F238E27FC236}">
                  <a16:creationId xmlns:a16="http://schemas.microsoft.com/office/drawing/2014/main" id="{33637E16-CE8D-4340-59A3-D758DFCAB16E}"/>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8" name="直線箭頭接點 7">
              <a:extLst>
                <a:ext uri="{FF2B5EF4-FFF2-40B4-BE49-F238E27FC236}">
                  <a16:creationId xmlns:a16="http://schemas.microsoft.com/office/drawing/2014/main" id="{EFBF3F2C-CBD0-BCA6-3FB8-D2CEFF279993}"/>
                </a:ext>
              </a:extLst>
            </p:cNvPr>
            <p:cNvCxnSpPr>
              <a:cxnSpLocks/>
              <a:endCxn id="4"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箭頭接點 8">
              <a:extLst>
                <a:ext uri="{FF2B5EF4-FFF2-40B4-BE49-F238E27FC236}">
                  <a16:creationId xmlns:a16="http://schemas.microsoft.com/office/drawing/2014/main" id="{96F6A973-65ED-9DD2-634F-E5B727F0597A}"/>
                </a:ext>
              </a:extLst>
            </p:cNvPr>
            <p:cNvCxnSpPr>
              <a:cxnSpLocks/>
              <a:stCxn id="4" idx="3"/>
              <a:endCxn id="5" idx="1"/>
            </p:cNvCxnSpPr>
            <p:nvPr/>
          </p:nvCxnSpPr>
          <p:spPr>
            <a:xfrm>
              <a:off x="3342212" y="4062495"/>
              <a:ext cx="6005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57CB9EB4-BF6B-87AB-DDDB-0D4699255663}"/>
                </a:ext>
              </a:extLst>
            </p:cNvPr>
            <p:cNvCxnSpPr>
              <a:cxnSpLocks/>
              <a:stCxn id="5" idx="3"/>
              <a:endCxn id="6" idx="1"/>
            </p:cNvCxnSpPr>
            <p:nvPr/>
          </p:nvCxnSpPr>
          <p:spPr>
            <a:xfrm>
              <a:off x="5022802" y="4062495"/>
              <a:ext cx="582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接點 10">
              <a:extLst>
                <a:ext uri="{FF2B5EF4-FFF2-40B4-BE49-F238E27FC236}">
                  <a16:creationId xmlns:a16="http://schemas.microsoft.com/office/drawing/2014/main" id="{38E6F3B3-E096-7016-FAA9-E3C135540BA1}"/>
                </a:ext>
              </a:extLst>
            </p:cNvPr>
            <p:cNvCxnSpPr>
              <a:endCxn id="6"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B12C9E32-53C7-E296-BC75-504B70AEDA95}"/>
                    </a:ext>
                  </a:extLst>
                </p:cNvPr>
                <p:cNvSpPr txBox="1"/>
                <p:nvPr/>
              </p:nvSpPr>
              <p:spPr>
                <a:xfrm>
                  <a:off x="2020719" y="2845537"/>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𝑑𝑒𝑓</m:t>
                            </m:r>
                          </m:sub>
                        </m:sSub>
                      </m:oMath>
                    </m:oMathPara>
                  </a14:m>
                  <a:endParaRPr kumimoji="1" lang="zh-TW" altLang="en-US" sz="700" dirty="0"/>
                </a:p>
              </p:txBody>
            </p:sp>
          </mc:Choice>
          <mc:Fallback xmlns="">
            <p:sp>
              <p:nvSpPr>
                <p:cNvPr id="12" name="文字方塊 11">
                  <a:extLst>
                    <a:ext uri="{FF2B5EF4-FFF2-40B4-BE49-F238E27FC236}">
                      <a16:creationId xmlns:a16="http://schemas.microsoft.com/office/drawing/2014/main" id="{B12C9E32-53C7-E296-BC75-504B70AEDA95}"/>
                    </a:ext>
                  </a:extLst>
                </p:cNvPr>
                <p:cNvSpPr txBox="1">
                  <a:spLocks noRot="1" noChangeAspect="1" noMove="1" noResize="1" noEditPoints="1" noAdjustHandles="1" noChangeArrowheads="1" noChangeShapeType="1" noTextEdit="1"/>
                </p:cNvSpPr>
                <p:nvPr/>
              </p:nvSpPr>
              <p:spPr>
                <a:xfrm>
                  <a:off x="2020719" y="2845537"/>
                  <a:ext cx="519463" cy="4675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D9C6BB5-6B11-862F-6D1C-BD555E11D3B4}"/>
                    </a:ext>
                  </a:extLst>
                </p:cNvPr>
                <p:cNvSpPr txBox="1"/>
                <p:nvPr/>
              </p:nvSpPr>
              <p:spPr>
                <a:xfrm>
                  <a:off x="1692167" y="364962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𝑑𝑒𝑓</m:t>
                            </m:r>
                          </m:sub>
                        </m:sSub>
                      </m:oMath>
                    </m:oMathPara>
                  </a14:m>
                  <a:endParaRPr kumimoji="1" lang="zh-TW" altLang="en-US" sz="700" dirty="0"/>
                </a:p>
              </p:txBody>
            </p:sp>
          </mc:Choice>
          <mc:Fallback xmlns="">
            <p:sp>
              <p:nvSpPr>
                <p:cNvPr id="13" name="文字方塊 12">
                  <a:extLst>
                    <a:ext uri="{FF2B5EF4-FFF2-40B4-BE49-F238E27FC236}">
                      <a16:creationId xmlns:a16="http://schemas.microsoft.com/office/drawing/2014/main" id="{ED9C6BB5-6B11-862F-6D1C-BD555E11D3B4}"/>
                    </a:ext>
                  </a:extLst>
                </p:cNvPr>
                <p:cNvSpPr txBox="1">
                  <a:spLocks noRot="1" noChangeAspect="1" noMove="1" noResize="1" noEditPoints="1" noAdjustHandles="1" noChangeArrowheads="1" noChangeShapeType="1" noTextEdit="1"/>
                </p:cNvSpPr>
                <p:nvPr/>
              </p:nvSpPr>
              <p:spPr>
                <a:xfrm>
                  <a:off x="1692167" y="3649625"/>
                  <a:ext cx="519463" cy="46756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066A04C-7B5B-71A4-D264-23E5827C2383}"/>
                    </a:ext>
                  </a:extLst>
                </p:cNvPr>
                <p:cNvSpPr txBox="1"/>
                <p:nvPr/>
              </p:nvSpPr>
              <p:spPr>
                <a:xfrm>
                  <a:off x="3348579" y="364962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𝑑𝑒𝑓</m:t>
                            </m:r>
                          </m:sub>
                        </m:sSub>
                      </m:oMath>
                    </m:oMathPara>
                  </a14:m>
                  <a:endParaRPr kumimoji="1" lang="zh-TW" altLang="en-US" sz="700" dirty="0"/>
                </a:p>
              </p:txBody>
            </p:sp>
          </mc:Choice>
          <mc:Fallback xmlns="">
            <p:sp>
              <p:nvSpPr>
                <p:cNvPr id="14" name="文字方塊 13">
                  <a:extLst>
                    <a:ext uri="{FF2B5EF4-FFF2-40B4-BE49-F238E27FC236}">
                      <a16:creationId xmlns:a16="http://schemas.microsoft.com/office/drawing/2014/main" id="{D066A04C-7B5B-71A4-D264-23E5827C2383}"/>
                    </a:ext>
                  </a:extLst>
                </p:cNvPr>
                <p:cNvSpPr txBox="1">
                  <a:spLocks noRot="1" noChangeAspect="1" noMove="1" noResize="1" noEditPoints="1" noAdjustHandles="1" noChangeArrowheads="1" noChangeShapeType="1" noTextEdit="1"/>
                </p:cNvSpPr>
                <p:nvPr/>
              </p:nvSpPr>
              <p:spPr>
                <a:xfrm>
                  <a:off x="3348579" y="3649625"/>
                  <a:ext cx="519463" cy="467565"/>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6AF134CB-12AF-7ED3-AD6A-3F061E1E78DB}"/>
                    </a:ext>
                  </a:extLst>
                </p:cNvPr>
                <p:cNvSpPr txBox="1"/>
                <p:nvPr/>
              </p:nvSpPr>
              <p:spPr>
                <a:xfrm>
                  <a:off x="5010929" y="364962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𝑑𝑒𝑓</m:t>
                            </m:r>
                          </m:sub>
                        </m:sSub>
                      </m:oMath>
                    </m:oMathPara>
                  </a14:m>
                  <a:endParaRPr kumimoji="1" lang="zh-TW" altLang="en-US" sz="700" dirty="0"/>
                </a:p>
              </p:txBody>
            </p:sp>
          </mc:Choice>
          <mc:Fallback xmlns="">
            <p:sp>
              <p:nvSpPr>
                <p:cNvPr id="15" name="文字方塊 14">
                  <a:extLst>
                    <a:ext uri="{FF2B5EF4-FFF2-40B4-BE49-F238E27FC236}">
                      <a16:creationId xmlns:a16="http://schemas.microsoft.com/office/drawing/2014/main" id="{6AF134CB-12AF-7ED3-AD6A-3F061E1E78DB}"/>
                    </a:ext>
                  </a:extLst>
                </p:cNvPr>
                <p:cNvSpPr txBox="1">
                  <a:spLocks noRot="1" noChangeAspect="1" noMove="1" noResize="1" noEditPoints="1" noAdjustHandles="1" noChangeArrowheads="1" noChangeShapeType="1" noTextEdit="1"/>
                </p:cNvSpPr>
                <p:nvPr/>
              </p:nvSpPr>
              <p:spPr>
                <a:xfrm>
                  <a:off x="5010929" y="3649625"/>
                  <a:ext cx="519463" cy="467565"/>
                </a:xfrm>
                <a:prstGeom prst="rect">
                  <a:avLst/>
                </a:prstGeom>
                <a:blipFill>
                  <a:blip r:embed="rId8"/>
                  <a:stretch>
                    <a:fillRect/>
                  </a:stretch>
                </a:blipFill>
              </p:spPr>
              <p:txBody>
                <a:bodyPr/>
                <a:lstStyle/>
                <a:p>
                  <a:r>
                    <a:rPr lang="zh-TW" altLang="en-US">
                      <a:noFill/>
                    </a:rPr>
                    <a:t> </a:t>
                  </a:r>
                </a:p>
              </p:txBody>
            </p:sp>
          </mc:Fallback>
        </mc:AlternateContent>
        <p:cxnSp>
          <p:nvCxnSpPr>
            <p:cNvPr id="16" name="直線箭頭接點 15">
              <a:extLst>
                <a:ext uri="{FF2B5EF4-FFF2-40B4-BE49-F238E27FC236}">
                  <a16:creationId xmlns:a16="http://schemas.microsoft.com/office/drawing/2014/main" id="{F6124D1C-BF2F-97C5-F1DE-4F14238F4695}"/>
                </a:ext>
              </a:extLst>
            </p:cNvPr>
            <p:cNvCxnSpPr>
              <a:cxnSpLocks/>
              <a:endCxn id="7"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27709D1-B5F7-3BC2-F07D-C09C284B42A8}"/>
                    </a:ext>
                  </a:extLst>
                </p:cNvPr>
                <p:cNvSpPr txBox="1"/>
                <p:nvPr/>
              </p:nvSpPr>
              <p:spPr>
                <a:xfrm>
                  <a:off x="-11962" y="3517675"/>
                  <a:ext cx="519463" cy="467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𝑑𝑒𝑓</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𝑑𝑒𝑓</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17" name="文字方塊 16">
                  <a:extLst>
                    <a:ext uri="{FF2B5EF4-FFF2-40B4-BE49-F238E27FC236}">
                      <a16:creationId xmlns:a16="http://schemas.microsoft.com/office/drawing/2014/main" id="{E27709D1-B5F7-3BC2-F07D-C09C284B42A8}"/>
                    </a:ext>
                  </a:extLst>
                </p:cNvPr>
                <p:cNvSpPr txBox="1">
                  <a:spLocks noRot="1" noChangeAspect="1" noMove="1" noResize="1" noEditPoints="1" noAdjustHandles="1" noChangeArrowheads="1" noChangeShapeType="1" noTextEdit="1"/>
                </p:cNvSpPr>
                <p:nvPr/>
              </p:nvSpPr>
              <p:spPr>
                <a:xfrm>
                  <a:off x="-11962" y="3517675"/>
                  <a:ext cx="519463" cy="467565"/>
                </a:xfrm>
                <a:prstGeom prst="rect">
                  <a:avLst/>
                </a:prstGeom>
                <a:blipFill>
                  <a:blip r:embed="rId9"/>
                  <a:stretch>
                    <a:fillRect r="-76923"/>
                  </a:stretch>
                </a:blipFill>
              </p:spPr>
              <p:txBody>
                <a:bodyPr/>
                <a:lstStyle/>
                <a:p>
                  <a:r>
                    <a:rPr lang="zh-TW" altLang="en-US">
                      <a:noFill/>
                    </a:rPr>
                    <a:t> </a:t>
                  </a:r>
                </a:p>
              </p:txBody>
            </p:sp>
          </mc:Fallback>
        </mc:AlternateContent>
      </p:grpSp>
      <p:grpSp>
        <p:nvGrpSpPr>
          <p:cNvPr id="45" name="群組 44">
            <a:extLst>
              <a:ext uri="{FF2B5EF4-FFF2-40B4-BE49-F238E27FC236}">
                <a16:creationId xmlns:a16="http://schemas.microsoft.com/office/drawing/2014/main" id="{DABDCAA0-4E7B-9ACD-65DE-3F949C43942F}"/>
              </a:ext>
            </a:extLst>
          </p:cNvPr>
          <p:cNvGrpSpPr/>
          <p:nvPr/>
        </p:nvGrpSpPr>
        <p:grpSpPr>
          <a:xfrm>
            <a:off x="714869" y="2217066"/>
            <a:ext cx="4079869" cy="728387"/>
            <a:chOff x="-11962" y="2845537"/>
            <a:chExt cx="6638393" cy="1632269"/>
          </a:xfrm>
        </p:grpSpPr>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D9DC09DF-5A07-780D-FE1B-CDE5DA043815}"/>
                    </a:ext>
                  </a:extLst>
                </p:cNvPr>
                <p:cNvSpPr>
                  <a:spLocks/>
                </p:cNvSpPr>
                <p:nvPr/>
              </p:nvSpPr>
              <p:spPr>
                <a:xfrm>
                  <a:off x="2262211" y="3659127"/>
                  <a:ext cx="1080000" cy="806737"/>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6" name="矩形 45">
                  <a:extLst>
                    <a:ext uri="{FF2B5EF4-FFF2-40B4-BE49-F238E27FC236}">
                      <a16:creationId xmlns:a16="http://schemas.microsoft.com/office/drawing/2014/main" id="{D9DC09DF-5A07-780D-FE1B-CDE5DA043815}"/>
                    </a:ext>
                  </a:extLst>
                </p:cNvPr>
                <p:cNvSpPr>
                  <a:spLocks noRot="1" noChangeAspect="1" noMove="1" noResize="1" noEditPoints="1" noAdjustHandles="1" noChangeArrowheads="1" noChangeShapeType="1" noTextEdit="1"/>
                </p:cNvSpPr>
                <p:nvPr/>
              </p:nvSpPr>
              <p:spPr>
                <a:xfrm>
                  <a:off x="2262211" y="3659127"/>
                  <a:ext cx="1080000" cy="806737"/>
                </a:xfrm>
                <a:prstGeom prst="rect">
                  <a:avLst/>
                </a:prstGeom>
                <a:blipFill>
                  <a:blip r:embed="rId10"/>
                  <a:stretch>
                    <a:fillRect l="-5660" r="-566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E13E5D22-CF41-883C-156F-7C3078B21069}"/>
                    </a:ext>
                  </a:extLst>
                </p:cNvPr>
                <p:cNvSpPr>
                  <a:spLocks/>
                </p:cNvSpPr>
                <p:nvPr/>
              </p:nvSpPr>
              <p:spPr>
                <a:xfrm>
                  <a:off x="3930929" y="3659127"/>
                  <a:ext cx="1080000" cy="806737"/>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47" name="矩形 46">
                  <a:extLst>
                    <a:ext uri="{FF2B5EF4-FFF2-40B4-BE49-F238E27FC236}">
                      <a16:creationId xmlns:a16="http://schemas.microsoft.com/office/drawing/2014/main" id="{E13E5D22-CF41-883C-156F-7C3078B21069}"/>
                    </a:ext>
                  </a:extLst>
                </p:cNvPr>
                <p:cNvSpPr>
                  <a:spLocks noRot="1" noChangeAspect="1" noMove="1" noResize="1" noEditPoints="1" noAdjustHandles="1" noChangeArrowheads="1" noChangeShapeType="1" noTextEdit="1"/>
                </p:cNvSpPr>
                <p:nvPr/>
              </p:nvSpPr>
              <p:spPr>
                <a:xfrm>
                  <a:off x="3930929" y="3659127"/>
                  <a:ext cx="1080000" cy="806737"/>
                </a:xfrm>
                <a:prstGeom prst="rect">
                  <a:avLst/>
                </a:prstGeom>
                <a:blipFill>
                  <a:blip r:embed="rId11"/>
                  <a:stretch>
                    <a:fillRect/>
                  </a:stretch>
                </a:blipFill>
                <a:ln w="12700" cap="flat">
                  <a:noFill/>
                  <a:miter lim="400000"/>
                </a:ln>
                <a:effectLst/>
              </p:spPr>
              <p:txBody>
                <a:bodyPr/>
                <a:lstStyle/>
                <a:p>
                  <a:r>
                    <a:rPr lang="zh-TW" altLang="en-US">
                      <a:noFill/>
                    </a:rPr>
                    <a:t> </a:t>
                  </a:r>
                </a:p>
              </p:txBody>
            </p:sp>
          </mc:Fallback>
        </mc:AlternateContent>
        <p:sp>
          <p:nvSpPr>
            <p:cNvPr id="48" name="圓角矩形 47">
              <a:extLst>
                <a:ext uri="{FF2B5EF4-FFF2-40B4-BE49-F238E27FC236}">
                  <a16:creationId xmlns:a16="http://schemas.microsoft.com/office/drawing/2014/main" id="{FCD579DA-12B9-2328-B9B2-7B202C30D116}"/>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49" name="不規則四邊形 48">
              <a:extLst>
                <a:ext uri="{FF2B5EF4-FFF2-40B4-BE49-F238E27FC236}">
                  <a16:creationId xmlns:a16="http://schemas.microsoft.com/office/drawing/2014/main" id="{AA7AB5B9-9DC8-A4AA-193A-D932665F116A}"/>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50" name="直線箭頭接點 49">
              <a:extLst>
                <a:ext uri="{FF2B5EF4-FFF2-40B4-BE49-F238E27FC236}">
                  <a16:creationId xmlns:a16="http://schemas.microsoft.com/office/drawing/2014/main" id="{6A2121FC-CFF3-09C6-0803-95DB6F78D179}"/>
                </a:ext>
              </a:extLst>
            </p:cNvPr>
            <p:cNvCxnSpPr>
              <a:cxnSpLocks/>
              <a:endCxn id="46"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箭頭接點 50">
              <a:extLst>
                <a:ext uri="{FF2B5EF4-FFF2-40B4-BE49-F238E27FC236}">
                  <a16:creationId xmlns:a16="http://schemas.microsoft.com/office/drawing/2014/main" id="{2F0F2FC0-8884-2B67-ACA8-F73885E2067A}"/>
                </a:ext>
              </a:extLst>
            </p:cNvPr>
            <p:cNvCxnSpPr>
              <a:cxnSpLocks/>
              <a:stCxn id="46" idx="3"/>
              <a:endCxn id="47" idx="1"/>
            </p:cNvCxnSpPr>
            <p:nvPr/>
          </p:nvCxnSpPr>
          <p:spPr>
            <a:xfrm>
              <a:off x="3342212"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箭頭接點 51">
              <a:extLst>
                <a:ext uri="{FF2B5EF4-FFF2-40B4-BE49-F238E27FC236}">
                  <a16:creationId xmlns:a16="http://schemas.microsoft.com/office/drawing/2014/main" id="{4848E4BF-8AD9-7AC5-3E27-54BBFF223FA6}"/>
                </a:ext>
              </a:extLst>
            </p:cNvPr>
            <p:cNvCxnSpPr>
              <a:cxnSpLocks/>
              <a:stCxn id="47" idx="3"/>
              <a:endCxn id="48"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肘形接點 52">
              <a:extLst>
                <a:ext uri="{FF2B5EF4-FFF2-40B4-BE49-F238E27FC236}">
                  <a16:creationId xmlns:a16="http://schemas.microsoft.com/office/drawing/2014/main" id="{04CF7513-7CCC-8524-808F-7218E909B913}"/>
                </a:ext>
              </a:extLst>
            </p:cNvPr>
            <p:cNvCxnSpPr>
              <a:endCxn id="48"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0B2D7299-7866-0440-82DD-0155A4F43147}"/>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54" name="文字方塊 53">
                  <a:extLst>
                    <a:ext uri="{FF2B5EF4-FFF2-40B4-BE49-F238E27FC236}">
                      <a16:creationId xmlns:a16="http://schemas.microsoft.com/office/drawing/2014/main" id="{0B2D7299-7866-0440-82DD-0155A4F43147}"/>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B98B7194-EDEA-E6AE-C413-585D420AB43C}"/>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55" name="文字方塊 54">
                  <a:extLst>
                    <a:ext uri="{FF2B5EF4-FFF2-40B4-BE49-F238E27FC236}">
                      <a16:creationId xmlns:a16="http://schemas.microsoft.com/office/drawing/2014/main" id="{B98B7194-EDEA-E6AE-C413-585D420AB43C}"/>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32C7B48E-3761-1680-46BC-2F67EE5770A6}"/>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56" name="文字方塊 55">
                  <a:extLst>
                    <a:ext uri="{FF2B5EF4-FFF2-40B4-BE49-F238E27FC236}">
                      <a16:creationId xmlns:a16="http://schemas.microsoft.com/office/drawing/2014/main" id="{32C7B48E-3761-1680-46BC-2F67EE5770A6}"/>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41E7862E-5AA4-F9A5-2A09-E5DE347C5FF7}"/>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57" name="文字方塊 56">
                  <a:extLst>
                    <a:ext uri="{FF2B5EF4-FFF2-40B4-BE49-F238E27FC236}">
                      <a16:creationId xmlns:a16="http://schemas.microsoft.com/office/drawing/2014/main" id="{41E7862E-5AA4-F9A5-2A09-E5DE347C5FF7}"/>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15"/>
                  <a:stretch>
                    <a:fillRect/>
                  </a:stretch>
                </a:blipFill>
              </p:spPr>
              <p:txBody>
                <a:bodyPr/>
                <a:lstStyle/>
                <a:p>
                  <a:r>
                    <a:rPr lang="zh-TW" altLang="en-US">
                      <a:noFill/>
                    </a:rPr>
                    <a:t> </a:t>
                  </a:r>
                </a:p>
              </p:txBody>
            </p:sp>
          </mc:Fallback>
        </mc:AlternateContent>
        <p:cxnSp>
          <p:nvCxnSpPr>
            <p:cNvPr id="58" name="直線箭頭接點 57">
              <a:extLst>
                <a:ext uri="{FF2B5EF4-FFF2-40B4-BE49-F238E27FC236}">
                  <a16:creationId xmlns:a16="http://schemas.microsoft.com/office/drawing/2014/main" id="{76C352EA-B073-25D0-4278-4A496E3A250A}"/>
                </a:ext>
              </a:extLst>
            </p:cNvPr>
            <p:cNvCxnSpPr>
              <a:cxnSpLocks/>
              <a:endCxn id="49"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CEB26E00-956E-F377-FA80-2D2042139162}"/>
                    </a:ext>
                  </a:extLst>
                </p:cNvPr>
                <p:cNvSpPr txBox="1"/>
                <p:nvPr/>
              </p:nvSpPr>
              <p:spPr>
                <a:xfrm>
                  <a:off x="-11962" y="351767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59" name="文字方塊 58">
                  <a:extLst>
                    <a:ext uri="{FF2B5EF4-FFF2-40B4-BE49-F238E27FC236}">
                      <a16:creationId xmlns:a16="http://schemas.microsoft.com/office/drawing/2014/main" id="{CEB26E00-956E-F377-FA80-2D2042139162}"/>
                    </a:ext>
                  </a:extLst>
                </p:cNvPr>
                <p:cNvSpPr txBox="1">
                  <a:spLocks noRot="1" noChangeAspect="1" noMove="1" noResize="1" noEditPoints="1" noAdjustHandles="1" noChangeArrowheads="1" noChangeShapeType="1" noTextEdit="1"/>
                </p:cNvSpPr>
                <p:nvPr/>
              </p:nvSpPr>
              <p:spPr>
                <a:xfrm>
                  <a:off x="-11962" y="3517675"/>
                  <a:ext cx="519463" cy="458944"/>
                </a:xfrm>
                <a:prstGeom prst="rect">
                  <a:avLst/>
                </a:prstGeom>
                <a:blipFill>
                  <a:blip r:embed="rId16"/>
                  <a:stretch>
                    <a:fillRect r="-88462"/>
                  </a:stretch>
                </a:blipFill>
              </p:spPr>
              <p:txBody>
                <a:bodyPr/>
                <a:lstStyle/>
                <a:p>
                  <a:r>
                    <a:rPr lang="zh-TW" altLang="en-US">
                      <a:noFill/>
                    </a:rPr>
                    <a:t> </a:t>
                  </a:r>
                </a:p>
              </p:txBody>
            </p:sp>
          </mc:Fallback>
        </mc:AlternateContent>
      </p:grpSp>
      <p:cxnSp>
        <p:nvCxnSpPr>
          <p:cNvPr id="61" name="直線箭頭接點 60">
            <a:extLst>
              <a:ext uri="{FF2B5EF4-FFF2-40B4-BE49-F238E27FC236}">
                <a16:creationId xmlns:a16="http://schemas.microsoft.com/office/drawing/2014/main" id="{17A1D21E-8C11-B78F-EB79-4BD0DD0BA294}"/>
              </a:ext>
            </a:extLst>
          </p:cNvPr>
          <p:cNvCxnSpPr>
            <a:stCxn id="4" idx="2"/>
            <a:endCxn id="46" idx="0"/>
          </p:cNvCxnSpPr>
          <p:nvPr/>
        </p:nvCxnSpPr>
        <p:spPr>
          <a:xfrm>
            <a:off x="2444423" y="2043802"/>
            <a:ext cx="0" cy="5363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962A0420-A2EC-8042-C36F-68AAD461B31A}"/>
              </a:ext>
            </a:extLst>
          </p:cNvPr>
          <p:cNvSpPr txBox="1"/>
          <p:nvPr/>
        </p:nvSpPr>
        <p:spPr>
          <a:xfrm>
            <a:off x="2181193" y="2159974"/>
            <a:ext cx="758647" cy="169277"/>
          </a:xfrm>
          <a:prstGeom prst="rect">
            <a:avLst/>
          </a:prstGeom>
          <a:noFill/>
        </p:spPr>
        <p:txBody>
          <a:bodyPr wrap="square" rtlCol="0">
            <a:spAutoFit/>
          </a:bodyPr>
          <a:lstStyle/>
          <a:p>
            <a:r>
              <a:rPr kumimoji="1" lang="en-US" altLang="zh-TW" sz="500" dirty="0"/>
              <a:t>Share weight</a:t>
            </a:r>
            <a:endParaRPr kumimoji="1" lang="zh-TW" altLang="en-US" sz="500" dirty="0"/>
          </a:p>
        </p:txBody>
      </p:sp>
      <p:grpSp>
        <p:nvGrpSpPr>
          <p:cNvPr id="69" name="群組 68">
            <a:extLst>
              <a:ext uri="{FF2B5EF4-FFF2-40B4-BE49-F238E27FC236}">
                <a16:creationId xmlns:a16="http://schemas.microsoft.com/office/drawing/2014/main" id="{C8420290-48E7-E7D6-7C90-71B7840E5839}"/>
              </a:ext>
            </a:extLst>
          </p:cNvPr>
          <p:cNvGrpSpPr/>
          <p:nvPr/>
        </p:nvGrpSpPr>
        <p:grpSpPr>
          <a:xfrm>
            <a:off x="714869" y="3672260"/>
            <a:ext cx="4079869" cy="728387"/>
            <a:chOff x="-11962" y="2845537"/>
            <a:chExt cx="6638393" cy="1632269"/>
          </a:xfrm>
        </p:grpSpPr>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FB4CFCDF-CB41-8F07-3F97-FD0C84746B0B}"/>
                    </a:ext>
                  </a:extLst>
                </p:cNvPr>
                <p:cNvSpPr>
                  <a:spLocks/>
                </p:cNvSpPr>
                <p:nvPr/>
              </p:nvSpPr>
              <p:spPr>
                <a:xfrm>
                  <a:off x="2262211" y="3659127"/>
                  <a:ext cx="1080000" cy="806737"/>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zh-TW" sz="700" dirty="0">
                      <a:solidFill>
                        <a:srgbClr val="FFFFFF"/>
                      </a:solidFill>
                      <a:ea typeface="Helvetica Neue Medium"/>
                      <a:cs typeface="Helvetica Neue Medium"/>
                      <a:sym typeface="Helvetica Neue Medium"/>
                    </a:rPr>
                    <a:t>Feature extractor</a:t>
                  </a: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𝑓</m:t>
                            </m:r>
                          </m:e>
                          <m:sub>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i="1">
                                    <a:solidFill>
                                      <a:srgbClr val="FFFFFF"/>
                                    </a:solidFill>
                                    <a:latin typeface="Cambria Math" panose="02040503050406030204" pitchFamily="18" charset="0"/>
                                    <a:ea typeface="Helvetica Neue Medium"/>
                                    <a:cs typeface="Helvetica Neue Medium"/>
                                    <a:sym typeface="Helvetica Neue Medium"/>
                                  </a:rPr>
                                  <m:t>𝜃</m:t>
                                </m:r>
                              </m:e>
                              <m:sub>
                                <m:r>
                                  <a:rPr lang="en-US" altLang="zh-TW" sz="700" i="1">
                                    <a:solidFill>
                                      <a:srgbClr val="FFFFFF"/>
                                    </a:solidFill>
                                    <a:latin typeface="Cambria Math" panose="02040503050406030204" pitchFamily="18" charset="0"/>
                                    <a:ea typeface="Helvetica Neue Medium"/>
                                    <a:cs typeface="Helvetica Neue Medium"/>
                                    <a:sym typeface="Helvetica Neue Medium"/>
                                  </a:rPr>
                                  <m:t> </m:t>
                                </m:r>
                              </m:sub>
                            </m:sSub>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𝑥</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0" name="矩形 69">
                  <a:extLst>
                    <a:ext uri="{FF2B5EF4-FFF2-40B4-BE49-F238E27FC236}">
                      <a16:creationId xmlns:a16="http://schemas.microsoft.com/office/drawing/2014/main" id="{FB4CFCDF-CB41-8F07-3F97-FD0C84746B0B}"/>
                    </a:ext>
                  </a:extLst>
                </p:cNvPr>
                <p:cNvSpPr>
                  <a:spLocks noRot="1" noChangeAspect="1" noMove="1" noResize="1" noEditPoints="1" noAdjustHandles="1" noChangeArrowheads="1" noChangeShapeType="1" noTextEdit="1"/>
                </p:cNvSpPr>
                <p:nvPr/>
              </p:nvSpPr>
              <p:spPr>
                <a:xfrm>
                  <a:off x="2262211" y="3659127"/>
                  <a:ext cx="1080000" cy="806737"/>
                </a:xfrm>
                <a:prstGeom prst="rect">
                  <a:avLst/>
                </a:prstGeom>
                <a:blipFill>
                  <a:blip r:embed="rId17"/>
                  <a:stretch>
                    <a:fillRect l="-5660" r="-566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A445154E-29EA-B1A6-CDD8-4FFE7CB98686}"/>
                    </a:ext>
                  </a:extLst>
                </p:cNvPr>
                <p:cNvSpPr>
                  <a:spLocks/>
                </p:cNvSpPr>
                <p:nvPr/>
              </p:nvSpPr>
              <p:spPr>
                <a:xfrm>
                  <a:off x="3930929" y="3659127"/>
                  <a:ext cx="1080000" cy="806737"/>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14:m>
                    <m:oMathPara xmlns:m="http://schemas.openxmlformats.org/officeDocument/2006/math">
                      <m:oMathParaPr>
                        <m:jc m:val="centerGroup"/>
                      </m:oMathParaPr>
                      <m:oMath xmlns:m="http://schemas.openxmlformats.org/officeDocument/2006/math">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𝐺</m:t>
                        </m:r>
                        <m:sSub>
                          <m:sSubPr>
                            <m:ctrlPr>
                              <a:rPr lang="en-US" altLang="zh-TW" sz="700" b="0" i="1" smtClean="0">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𝑃</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𝑐𝑜𝑚</m:t>
                            </m:r>
                          </m:sub>
                        </m:sSub>
                      </m:oMath>
                    </m:oMathPara>
                  </a14:m>
                  <a:endParaRPr lang="en-US" altLang="zh-TW" sz="700" b="0" i="1" dirty="0">
                    <a:solidFill>
                      <a:srgbClr val="FFFFFF"/>
                    </a:solidFill>
                    <a:latin typeface="Cambria Math" panose="02040503050406030204" pitchFamily="18" charset="0"/>
                    <a:ea typeface="Helvetica Neue Medium"/>
                    <a:cs typeface="Helvetica Neue Medium"/>
                    <a:sym typeface="Helvetica Neue Medium"/>
                  </a:endParaRPr>
                </a:p>
                <a:p>
                  <a:pPr algn="ctr" defTabSz="309563" hangingPunct="0"/>
                  <a14:m>
                    <m:oMathPara xmlns:m="http://schemas.openxmlformats.org/officeDocument/2006/math">
                      <m:oMathParaPr>
                        <m:jc m:val="centerGroup"/>
                      </m:oMathParaPr>
                      <m:oMath xmlns:m="http://schemas.openxmlformats.org/officeDocument/2006/math">
                        <m:sSub>
                          <m:sSubPr>
                            <m:ctrlPr>
                              <a:rPr lang="en-US" altLang="zh-TW" sz="700" i="1">
                                <a:solidFill>
                                  <a:srgbClr val="FFFFFF"/>
                                </a:solidFill>
                                <a:latin typeface="Cambria Math" panose="02040503050406030204" pitchFamily="18" charset="0"/>
                                <a:ea typeface="Helvetica Neue Medium"/>
                                <a:cs typeface="Helvetica Neue Medium"/>
                                <a:sym typeface="Helvetica Neue Medium"/>
                              </a:rPr>
                            </m:ctrlPr>
                          </m:sSubPr>
                          <m:e>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𝜙</m:t>
                            </m:r>
                          </m:e>
                          <m:sub>
                            <m:r>
                              <a:rPr lang="en-US" altLang="zh-TW" sz="700" b="0" i="1" smtClean="0">
                                <a:solidFill>
                                  <a:srgbClr val="FFFFFF"/>
                                </a:solidFill>
                                <a:latin typeface="Cambria Math" panose="02040503050406030204" pitchFamily="18" charset="0"/>
                                <a:ea typeface="Helvetica Neue Medium"/>
                                <a:cs typeface="Helvetica Neue Medium"/>
                                <a:sym typeface="Helvetica Neue Medium"/>
                              </a:rPr>
                              <m:t> </m:t>
                            </m:r>
                          </m:sub>
                        </m:sSub>
                        <m:r>
                          <a:rPr lang="en-US" altLang="zh-TW" sz="700" i="1">
                            <a:solidFill>
                              <a:srgbClr val="FFFFFF"/>
                            </a:solidFill>
                            <a:latin typeface="Cambria Math" panose="02040503050406030204" pitchFamily="18" charset="0"/>
                            <a:ea typeface="Helvetica Neue Medium"/>
                            <a:cs typeface="Helvetica Neue Medium"/>
                            <a:sym typeface="Helvetica Neue Medium"/>
                          </a:rPr>
                          <m:t>(</m:t>
                        </m:r>
                        <m:r>
                          <a:rPr lang="en-US" altLang="zh-TW" sz="700" i="1">
                            <a:solidFill>
                              <a:srgbClr val="FFFFFF"/>
                            </a:solidFill>
                            <a:latin typeface="Cambria Math" panose="02040503050406030204" pitchFamily="18" charset="0"/>
                            <a:ea typeface="Helvetica Neue Medium"/>
                            <a:cs typeface="Helvetica Neue Medium"/>
                            <a:sym typeface="Helvetica Neue Medium"/>
                          </a:rPr>
                          <m:t>𝑧</m:t>
                        </m:r>
                        <m:r>
                          <a:rPr lang="en-US" altLang="zh-TW" sz="700" i="1">
                            <a:solidFill>
                              <a:srgbClr val="FFFFFF"/>
                            </a:solidFill>
                            <a:latin typeface="Cambria Math" panose="02040503050406030204" pitchFamily="18" charset="0"/>
                            <a:ea typeface="Helvetica Neue Medium"/>
                            <a:cs typeface="Helvetica Neue Medium"/>
                            <a:sym typeface="Helvetica Neue Medium"/>
                          </a:rPr>
                          <m:t>)</m:t>
                        </m:r>
                      </m:oMath>
                    </m:oMathPara>
                  </a14:m>
                  <a:endParaRPr lang="zh-TW" altLang="en-US" sz="700" dirty="0">
                    <a:solidFill>
                      <a:srgbClr val="FFFFFF"/>
                    </a:solidFill>
                    <a:ea typeface="Helvetica Neue Medium"/>
                    <a:cs typeface="Helvetica Neue Medium"/>
                    <a:sym typeface="Helvetica Neue Medium"/>
                  </a:endParaRPr>
                </a:p>
              </p:txBody>
            </p:sp>
          </mc:Choice>
          <mc:Fallback xmlns="">
            <p:sp>
              <p:nvSpPr>
                <p:cNvPr id="71" name="矩形 70">
                  <a:extLst>
                    <a:ext uri="{FF2B5EF4-FFF2-40B4-BE49-F238E27FC236}">
                      <a16:creationId xmlns:a16="http://schemas.microsoft.com/office/drawing/2014/main" id="{A445154E-29EA-B1A6-CDD8-4FFE7CB98686}"/>
                    </a:ext>
                  </a:extLst>
                </p:cNvPr>
                <p:cNvSpPr>
                  <a:spLocks noRot="1" noChangeAspect="1" noMove="1" noResize="1" noEditPoints="1" noAdjustHandles="1" noChangeArrowheads="1" noChangeShapeType="1" noTextEdit="1"/>
                </p:cNvSpPr>
                <p:nvPr/>
              </p:nvSpPr>
              <p:spPr>
                <a:xfrm>
                  <a:off x="3930929" y="3659127"/>
                  <a:ext cx="1080000" cy="806737"/>
                </a:xfrm>
                <a:prstGeom prst="rect">
                  <a:avLst/>
                </a:prstGeom>
                <a:blipFill>
                  <a:blip r:embed="rId18"/>
                  <a:stretch>
                    <a:fillRect/>
                  </a:stretch>
                </a:blipFill>
                <a:ln w="12700" cap="flat">
                  <a:noFill/>
                  <a:miter lim="400000"/>
                </a:ln>
                <a:effectLst/>
              </p:spPr>
              <p:txBody>
                <a:bodyPr/>
                <a:lstStyle/>
                <a:p>
                  <a:r>
                    <a:rPr lang="zh-TW" altLang="en-US">
                      <a:noFill/>
                    </a:rPr>
                    <a:t> </a:t>
                  </a:r>
                </a:p>
              </p:txBody>
            </p:sp>
          </mc:Fallback>
        </mc:AlternateContent>
        <p:sp>
          <p:nvSpPr>
            <p:cNvPr id="72" name="圓角矩形 71">
              <a:extLst>
                <a:ext uri="{FF2B5EF4-FFF2-40B4-BE49-F238E27FC236}">
                  <a16:creationId xmlns:a16="http://schemas.microsoft.com/office/drawing/2014/main" id="{CE502AB0-C354-7DFB-5C70-A0DBB7BB5101}"/>
                </a:ext>
              </a:extLst>
            </p:cNvPr>
            <p:cNvSpPr/>
            <p:nvPr/>
          </p:nvSpPr>
          <p:spPr>
            <a:xfrm>
              <a:off x="5605153" y="3659127"/>
              <a:ext cx="1021278" cy="806737"/>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t>Variational ELBO</a:t>
              </a:r>
              <a:endParaRPr kumimoji="1" lang="zh-TW" altLang="en-US" sz="700" dirty="0"/>
            </a:p>
          </p:txBody>
        </p:sp>
        <p:sp>
          <p:nvSpPr>
            <p:cNvPr id="73" name="不規則四邊形 72">
              <a:extLst>
                <a:ext uri="{FF2B5EF4-FFF2-40B4-BE49-F238E27FC236}">
                  <a16:creationId xmlns:a16="http://schemas.microsoft.com/office/drawing/2014/main" id="{6B300B6C-014E-D181-ED26-C1B34205013D}"/>
                </a:ext>
              </a:extLst>
            </p:cNvPr>
            <p:cNvSpPr/>
            <p:nvPr/>
          </p:nvSpPr>
          <p:spPr>
            <a:xfrm rot="16200000">
              <a:off x="936371" y="3716076"/>
              <a:ext cx="1416509" cy="106952"/>
            </a:xfrm>
            <a:prstGeom prst="trapezoid">
              <a:avLst>
                <a:gd name="adj" fmla="val 18436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700"/>
            </a:p>
          </p:txBody>
        </p:sp>
        <p:cxnSp>
          <p:nvCxnSpPr>
            <p:cNvPr id="74" name="直線箭頭接點 73">
              <a:extLst>
                <a:ext uri="{FF2B5EF4-FFF2-40B4-BE49-F238E27FC236}">
                  <a16:creationId xmlns:a16="http://schemas.microsoft.com/office/drawing/2014/main" id="{1BCA7A99-8604-CF6E-E550-04AB232C4995}"/>
                </a:ext>
              </a:extLst>
            </p:cNvPr>
            <p:cNvCxnSpPr>
              <a:cxnSpLocks/>
              <a:endCxn id="70" idx="1"/>
            </p:cNvCxnSpPr>
            <p:nvPr/>
          </p:nvCxnSpPr>
          <p:spPr>
            <a:xfrm flipV="1">
              <a:off x="1709264" y="4062495"/>
              <a:ext cx="552947" cy="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箭頭接點 74">
              <a:extLst>
                <a:ext uri="{FF2B5EF4-FFF2-40B4-BE49-F238E27FC236}">
                  <a16:creationId xmlns:a16="http://schemas.microsoft.com/office/drawing/2014/main" id="{4DD55CB6-C15B-00CD-8965-B75C12226317}"/>
                </a:ext>
              </a:extLst>
            </p:cNvPr>
            <p:cNvCxnSpPr>
              <a:cxnSpLocks/>
              <a:stCxn id="70" idx="3"/>
              <a:endCxn id="71" idx="1"/>
            </p:cNvCxnSpPr>
            <p:nvPr/>
          </p:nvCxnSpPr>
          <p:spPr>
            <a:xfrm>
              <a:off x="3342212" y="4062495"/>
              <a:ext cx="588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3B4DAFC7-AFAA-9775-298E-F00B0A632635}"/>
                </a:ext>
              </a:extLst>
            </p:cNvPr>
            <p:cNvCxnSpPr>
              <a:cxnSpLocks/>
              <a:stCxn id="71" idx="3"/>
              <a:endCxn id="72" idx="1"/>
            </p:cNvCxnSpPr>
            <p:nvPr/>
          </p:nvCxnSpPr>
          <p:spPr>
            <a:xfrm>
              <a:off x="5010929" y="4062495"/>
              <a:ext cx="594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肘形接點 76">
              <a:extLst>
                <a:ext uri="{FF2B5EF4-FFF2-40B4-BE49-F238E27FC236}">
                  <a16:creationId xmlns:a16="http://schemas.microsoft.com/office/drawing/2014/main" id="{AFAE8E9A-31EC-8217-C186-0F999BE605AE}"/>
                </a:ext>
              </a:extLst>
            </p:cNvPr>
            <p:cNvCxnSpPr>
              <a:endCxn id="72" idx="0"/>
            </p:cNvCxnSpPr>
            <p:nvPr/>
          </p:nvCxnSpPr>
          <p:spPr>
            <a:xfrm>
              <a:off x="1698101" y="3283237"/>
              <a:ext cx="4417691" cy="375890"/>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EA620021-A2FD-F1A9-EB51-333054EC1946}"/>
                    </a:ext>
                  </a:extLst>
                </p:cNvPr>
                <p:cNvSpPr txBox="1"/>
                <p:nvPr/>
              </p:nvSpPr>
              <p:spPr>
                <a:xfrm>
                  <a:off x="2020719" y="2845537"/>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78" name="文字方塊 77">
                  <a:extLst>
                    <a:ext uri="{FF2B5EF4-FFF2-40B4-BE49-F238E27FC236}">
                      <a16:creationId xmlns:a16="http://schemas.microsoft.com/office/drawing/2014/main" id="{EA620021-A2FD-F1A9-EB51-333054EC1946}"/>
                    </a:ext>
                  </a:extLst>
                </p:cNvPr>
                <p:cNvSpPr txBox="1">
                  <a:spLocks noRot="1" noChangeAspect="1" noMove="1" noResize="1" noEditPoints="1" noAdjustHandles="1" noChangeArrowheads="1" noChangeShapeType="1" noTextEdit="1"/>
                </p:cNvSpPr>
                <p:nvPr/>
              </p:nvSpPr>
              <p:spPr>
                <a:xfrm>
                  <a:off x="2020719" y="2845537"/>
                  <a:ext cx="519463" cy="448311"/>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1877C834-B973-AC44-83F6-F7E01AB6B692}"/>
                    </a:ext>
                  </a:extLst>
                </p:cNvPr>
                <p:cNvSpPr txBox="1"/>
                <p:nvPr/>
              </p:nvSpPr>
              <p:spPr>
                <a:xfrm>
                  <a:off x="1692167"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79" name="文字方塊 78">
                  <a:extLst>
                    <a:ext uri="{FF2B5EF4-FFF2-40B4-BE49-F238E27FC236}">
                      <a16:creationId xmlns:a16="http://schemas.microsoft.com/office/drawing/2014/main" id="{1877C834-B973-AC44-83F6-F7E01AB6B692}"/>
                    </a:ext>
                  </a:extLst>
                </p:cNvPr>
                <p:cNvSpPr txBox="1">
                  <a:spLocks noRot="1" noChangeAspect="1" noMove="1" noResize="1" noEditPoints="1" noAdjustHandles="1" noChangeArrowheads="1" noChangeShapeType="1" noTextEdit="1"/>
                </p:cNvSpPr>
                <p:nvPr/>
              </p:nvSpPr>
              <p:spPr>
                <a:xfrm>
                  <a:off x="1692167" y="3649625"/>
                  <a:ext cx="519463" cy="448311"/>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B8EA20A5-2BD1-B67E-83E2-B7BED85F1FCF}"/>
                    </a:ext>
                  </a:extLst>
                </p:cNvPr>
                <p:cNvSpPr txBox="1"/>
                <p:nvPr/>
              </p:nvSpPr>
              <p:spPr>
                <a:xfrm>
                  <a:off x="3348579" y="3649625"/>
                  <a:ext cx="519463" cy="44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𝑧</m:t>
                            </m:r>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80" name="文字方塊 79">
                  <a:extLst>
                    <a:ext uri="{FF2B5EF4-FFF2-40B4-BE49-F238E27FC236}">
                      <a16:creationId xmlns:a16="http://schemas.microsoft.com/office/drawing/2014/main" id="{B8EA20A5-2BD1-B67E-83E2-B7BED85F1FCF}"/>
                    </a:ext>
                  </a:extLst>
                </p:cNvPr>
                <p:cNvSpPr txBox="1">
                  <a:spLocks noRot="1" noChangeAspect="1" noMove="1" noResize="1" noEditPoints="1" noAdjustHandles="1" noChangeArrowheads="1" noChangeShapeType="1" noTextEdit="1"/>
                </p:cNvSpPr>
                <p:nvPr/>
              </p:nvSpPr>
              <p:spPr>
                <a:xfrm>
                  <a:off x="3348579" y="3649625"/>
                  <a:ext cx="519463" cy="448311"/>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6DDAAD3D-021B-17C2-E580-4F2EC52205D6}"/>
                    </a:ext>
                  </a:extLst>
                </p:cNvPr>
                <p:cNvSpPr txBox="1"/>
                <p:nvPr/>
              </p:nvSpPr>
              <p:spPr>
                <a:xfrm>
                  <a:off x="5010929" y="364962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acc>
                              <m:accPr>
                                <m:chr m:val="̂"/>
                                <m:ctrlPr>
                                  <a:rPr kumimoji="1" lang="en-US" altLang="zh-TW" sz="700" b="0" i="1" smtClean="0">
                                    <a:latin typeface="Cambria Math" panose="02040503050406030204" pitchFamily="18" charset="0"/>
                                  </a:rPr>
                                </m:ctrlPr>
                              </m:accPr>
                              <m:e>
                                <m:r>
                                  <a:rPr kumimoji="1" lang="en-US" altLang="zh-TW" sz="700" b="0" i="1" smtClean="0">
                                    <a:latin typeface="Cambria Math" panose="02040503050406030204" pitchFamily="18" charset="0"/>
                                  </a:rPr>
                                  <m:t>𝑦</m:t>
                                </m:r>
                              </m:e>
                            </m:acc>
                          </m:e>
                          <m:sub>
                            <m:r>
                              <a:rPr kumimoji="1" lang="en-US" altLang="zh-TW" sz="700" b="0" i="1" smtClean="0">
                                <a:latin typeface="Cambria Math" panose="02040503050406030204" pitchFamily="18" charset="0"/>
                              </a:rPr>
                              <m:t>𝑐𝑜𝑚</m:t>
                            </m:r>
                          </m:sub>
                        </m:sSub>
                      </m:oMath>
                    </m:oMathPara>
                  </a14:m>
                  <a:endParaRPr kumimoji="1" lang="zh-TW" altLang="en-US" sz="700" dirty="0"/>
                </a:p>
              </p:txBody>
            </p:sp>
          </mc:Choice>
          <mc:Fallback xmlns="">
            <p:sp>
              <p:nvSpPr>
                <p:cNvPr id="81" name="文字方塊 80">
                  <a:extLst>
                    <a:ext uri="{FF2B5EF4-FFF2-40B4-BE49-F238E27FC236}">
                      <a16:creationId xmlns:a16="http://schemas.microsoft.com/office/drawing/2014/main" id="{6DDAAD3D-021B-17C2-E580-4F2EC52205D6}"/>
                    </a:ext>
                  </a:extLst>
                </p:cNvPr>
                <p:cNvSpPr txBox="1">
                  <a:spLocks noRot="1" noChangeAspect="1" noMove="1" noResize="1" noEditPoints="1" noAdjustHandles="1" noChangeArrowheads="1" noChangeShapeType="1" noTextEdit="1"/>
                </p:cNvSpPr>
                <p:nvPr/>
              </p:nvSpPr>
              <p:spPr>
                <a:xfrm>
                  <a:off x="5010929" y="3649625"/>
                  <a:ext cx="519463" cy="458944"/>
                </a:xfrm>
                <a:prstGeom prst="rect">
                  <a:avLst/>
                </a:prstGeom>
                <a:blipFill>
                  <a:blip r:embed="rId22"/>
                  <a:stretch>
                    <a:fillRect/>
                  </a:stretch>
                </a:blipFill>
              </p:spPr>
              <p:txBody>
                <a:bodyPr/>
                <a:lstStyle/>
                <a:p>
                  <a:r>
                    <a:rPr lang="zh-TW" altLang="en-US">
                      <a:noFill/>
                    </a:rPr>
                    <a:t> </a:t>
                  </a:r>
                </a:p>
              </p:txBody>
            </p:sp>
          </mc:Fallback>
        </mc:AlternateContent>
        <p:cxnSp>
          <p:nvCxnSpPr>
            <p:cNvPr id="82" name="直線箭頭接點 81">
              <a:extLst>
                <a:ext uri="{FF2B5EF4-FFF2-40B4-BE49-F238E27FC236}">
                  <a16:creationId xmlns:a16="http://schemas.microsoft.com/office/drawing/2014/main" id="{BF415E4A-331A-5157-5AB0-8EC6E286568A}"/>
                </a:ext>
              </a:extLst>
            </p:cNvPr>
            <p:cNvCxnSpPr>
              <a:cxnSpLocks/>
              <a:endCxn id="73" idx="0"/>
            </p:cNvCxnSpPr>
            <p:nvPr/>
          </p:nvCxnSpPr>
          <p:spPr>
            <a:xfrm>
              <a:off x="975924" y="3769554"/>
              <a:ext cx="615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355EDA3E-0172-D0B8-1828-A0275CA3F907}"/>
                    </a:ext>
                  </a:extLst>
                </p:cNvPr>
                <p:cNvSpPr txBox="1"/>
                <p:nvPr/>
              </p:nvSpPr>
              <p:spPr>
                <a:xfrm>
                  <a:off x="-11962" y="3517675"/>
                  <a:ext cx="519463" cy="458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m:t>
                            </m:r>
                            <m:r>
                              <a:rPr kumimoji="1" lang="en-US" altLang="zh-TW" sz="700" b="0" i="1" smtClean="0">
                                <a:latin typeface="Cambria Math" panose="02040503050406030204" pitchFamily="18" charset="0"/>
                              </a:rPr>
                              <m:t>𝑥</m:t>
                            </m:r>
                          </m:e>
                          <m:sub>
                            <m:r>
                              <a:rPr kumimoji="1" lang="en-US" altLang="zh-TW" sz="700" b="0" i="1" smtClean="0">
                                <a:latin typeface="Cambria Math" panose="02040503050406030204" pitchFamily="18" charset="0"/>
                              </a:rPr>
                              <m:t>𝑐𝑜𝑚</m:t>
                            </m:r>
                          </m:sub>
                        </m:sSub>
                        <m:r>
                          <a:rPr kumimoji="1" lang="en-US" altLang="zh-TW" sz="700" b="0" i="1" smtClean="0">
                            <a:latin typeface="Cambria Math" panose="02040503050406030204" pitchFamily="18" charset="0"/>
                          </a:rPr>
                          <m:t>,</m:t>
                        </m:r>
                        <m:sSub>
                          <m:sSubPr>
                            <m:ctrlPr>
                              <a:rPr kumimoji="1" lang="en-US" altLang="zh-TW" sz="700" b="0" i="1" smtClean="0">
                                <a:latin typeface="Cambria Math" panose="02040503050406030204" pitchFamily="18" charset="0"/>
                              </a:rPr>
                            </m:ctrlPr>
                          </m:sSubPr>
                          <m:e>
                            <m:r>
                              <a:rPr kumimoji="1" lang="en-US" altLang="zh-TW" sz="700" b="0" i="1" smtClean="0">
                                <a:latin typeface="Cambria Math" panose="02040503050406030204" pitchFamily="18" charset="0"/>
                              </a:rPr>
                              <m:t>𝑦</m:t>
                            </m:r>
                          </m:e>
                          <m:sub>
                            <m:r>
                              <a:rPr kumimoji="1" lang="en-US" altLang="zh-TW" sz="700" b="0" i="1" smtClean="0">
                                <a:latin typeface="Cambria Math" panose="02040503050406030204" pitchFamily="18" charset="0"/>
                              </a:rPr>
                              <m:t>𝑐𝑜𝑚</m:t>
                            </m:r>
                          </m:sub>
                        </m:sSub>
                        <m:r>
                          <a:rPr kumimoji="1" lang="en-US" altLang="zh-TW" sz="700" b="0" i="1" smtClean="0">
                            <a:latin typeface="Cambria Math" panose="02040503050406030204" pitchFamily="18" charset="0"/>
                          </a:rPr>
                          <m:t>)</m:t>
                        </m:r>
                      </m:oMath>
                    </m:oMathPara>
                  </a14:m>
                  <a:endParaRPr kumimoji="1" lang="zh-TW" altLang="en-US" sz="700" dirty="0"/>
                </a:p>
              </p:txBody>
            </p:sp>
          </mc:Choice>
          <mc:Fallback xmlns="">
            <p:sp>
              <p:nvSpPr>
                <p:cNvPr id="83" name="文字方塊 82">
                  <a:extLst>
                    <a:ext uri="{FF2B5EF4-FFF2-40B4-BE49-F238E27FC236}">
                      <a16:creationId xmlns:a16="http://schemas.microsoft.com/office/drawing/2014/main" id="{355EDA3E-0172-D0B8-1828-A0275CA3F907}"/>
                    </a:ext>
                  </a:extLst>
                </p:cNvPr>
                <p:cNvSpPr txBox="1">
                  <a:spLocks noRot="1" noChangeAspect="1" noMove="1" noResize="1" noEditPoints="1" noAdjustHandles="1" noChangeArrowheads="1" noChangeShapeType="1" noTextEdit="1"/>
                </p:cNvSpPr>
                <p:nvPr/>
              </p:nvSpPr>
              <p:spPr>
                <a:xfrm>
                  <a:off x="-11962" y="3517675"/>
                  <a:ext cx="519463" cy="458944"/>
                </a:xfrm>
                <a:prstGeom prst="rect">
                  <a:avLst/>
                </a:prstGeom>
                <a:blipFill>
                  <a:blip r:embed="rId23"/>
                  <a:stretch>
                    <a:fillRect r="-88462" b="-5882"/>
                  </a:stretch>
                </a:blipFill>
              </p:spPr>
              <p:txBody>
                <a:bodyPr/>
                <a:lstStyle/>
                <a:p>
                  <a:r>
                    <a:rPr lang="zh-TW" altLang="en-US">
                      <a:noFill/>
                    </a:rPr>
                    <a:t> </a:t>
                  </a:r>
                </a:p>
              </p:txBody>
            </p:sp>
          </mc:Fallback>
        </mc:AlternateContent>
      </p:grpSp>
      <p:pic>
        <p:nvPicPr>
          <p:cNvPr id="85" name="圖形 84" descr="雪花 以實心填滿">
            <a:extLst>
              <a:ext uri="{FF2B5EF4-FFF2-40B4-BE49-F238E27FC236}">
                <a16:creationId xmlns:a16="http://schemas.microsoft.com/office/drawing/2014/main" id="{C6C34845-ED60-C14E-819C-456AE539422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08633" y="4198321"/>
            <a:ext cx="206045" cy="206045"/>
          </a:xfrm>
          <a:prstGeom prst="rect">
            <a:avLst/>
          </a:prstGeom>
        </p:spPr>
      </p:pic>
      <p:cxnSp>
        <p:nvCxnSpPr>
          <p:cNvPr id="87" name="直線箭頭接點 86">
            <a:extLst>
              <a:ext uri="{FF2B5EF4-FFF2-40B4-BE49-F238E27FC236}">
                <a16:creationId xmlns:a16="http://schemas.microsoft.com/office/drawing/2014/main" id="{F56A87AF-FA56-5EC6-348C-02505DA3F95D}"/>
              </a:ext>
            </a:extLst>
          </p:cNvPr>
          <p:cNvCxnSpPr>
            <a:cxnSpLocks/>
          </p:cNvCxnSpPr>
          <p:nvPr/>
        </p:nvCxnSpPr>
        <p:spPr>
          <a:xfrm flipV="1">
            <a:off x="4472938" y="2940124"/>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文字方塊 88">
            <a:extLst>
              <a:ext uri="{FF2B5EF4-FFF2-40B4-BE49-F238E27FC236}">
                <a16:creationId xmlns:a16="http://schemas.microsoft.com/office/drawing/2014/main" id="{79691226-A6D6-E824-1FBE-32257C7ED973}"/>
              </a:ext>
            </a:extLst>
          </p:cNvPr>
          <p:cNvSpPr txBox="1"/>
          <p:nvPr/>
        </p:nvSpPr>
        <p:spPr>
          <a:xfrm>
            <a:off x="3748620" y="3090415"/>
            <a:ext cx="1448635" cy="169277"/>
          </a:xfrm>
          <a:prstGeom prst="rect">
            <a:avLst/>
          </a:prstGeom>
          <a:noFill/>
        </p:spPr>
        <p:txBody>
          <a:bodyPr wrap="square" rtlCol="0">
            <a:spAutoFit/>
          </a:bodyPr>
          <a:lstStyle/>
          <a:p>
            <a:r>
              <a:rPr kumimoji="1" lang="en-US" altLang="zh-TW" sz="500" dirty="0"/>
              <a:t>Inducing points = numbers of component type</a:t>
            </a:r>
            <a:endParaRPr kumimoji="1" lang="zh-TW" altLang="en-US" sz="500" dirty="0"/>
          </a:p>
        </p:txBody>
      </p:sp>
      <p:cxnSp>
        <p:nvCxnSpPr>
          <p:cNvPr id="91" name="直線箭頭接點 90">
            <a:extLst>
              <a:ext uri="{FF2B5EF4-FFF2-40B4-BE49-F238E27FC236}">
                <a16:creationId xmlns:a16="http://schemas.microsoft.com/office/drawing/2014/main" id="{55A52BC5-BD33-4850-5BCE-9EBCB28C9701}"/>
              </a:ext>
            </a:extLst>
          </p:cNvPr>
          <p:cNvCxnSpPr>
            <a:cxnSpLocks/>
          </p:cNvCxnSpPr>
          <p:nvPr/>
        </p:nvCxnSpPr>
        <p:spPr>
          <a:xfrm flipV="1">
            <a:off x="4472938" y="4373627"/>
            <a:ext cx="1" cy="16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2AADE7BF-22AE-EF78-E77E-99E5A62EBFD1}"/>
              </a:ext>
            </a:extLst>
          </p:cNvPr>
          <p:cNvSpPr txBox="1"/>
          <p:nvPr/>
        </p:nvSpPr>
        <p:spPr>
          <a:xfrm>
            <a:off x="3748620" y="4523918"/>
            <a:ext cx="1700835" cy="169277"/>
          </a:xfrm>
          <a:prstGeom prst="rect">
            <a:avLst/>
          </a:prstGeom>
          <a:noFill/>
        </p:spPr>
        <p:txBody>
          <a:bodyPr wrap="square" rtlCol="0">
            <a:spAutoFit/>
          </a:bodyPr>
          <a:lstStyle/>
          <a:p>
            <a:r>
              <a:rPr kumimoji="1" lang="en-US" altLang="zh-TW" sz="500" dirty="0"/>
              <a:t>Inducing points = (numbers of component type) x 50</a:t>
            </a:r>
            <a:endParaRPr kumimoji="1" lang="zh-TW" altLang="en-US" sz="500"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0A65F232-08EC-C788-0F2A-26C4E3770C56}"/>
                  </a:ext>
                </a:extLst>
              </p:cNvPr>
              <p:cNvSpPr txBox="1"/>
              <p:nvPr/>
            </p:nvSpPr>
            <p:spPr>
              <a:xfrm>
                <a:off x="5365197" y="3718120"/>
                <a:ext cx="3442805" cy="91775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𝑑𝑒𝑓</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𝑑𝑒𝑓</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Para>
                </a14:m>
                <a:endParaRPr lang="en-US" altLang="zh-TW" sz="900" i="1" dirty="0">
                  <a:solidFill>
                    <a:srgbClr val="000000"/>
                  </a:solidFill>
                  <a:sym typeface="Helvetica Neue"/>
                </a:endParaRPr>
              </a:p>
              <a:p>
                <a:pPr/>
                <a14:m>
                  <m:oMathPara xmlns:m="http://schemas.openxmlformats.org/officeDocument/2006/math">
                    <m:oMathParaPr>
                      <m:jc m:val="left"/>
                    </m:oMathParaPr>
                    <m:oMath xmlns:m="http://schemas.openxmlformats.org/officeDocument/2006/math">
                      <m:sSub>
                        <m:sSubPr>
                          <m:ctrlPr>
                            <a:rPr lang="en-US" altLang="zh-TW" sz="900" b="0" i="1" smtClean="0">
                              <a:solidFill>
                                <a:srgbClr val="000000"/>
                              </a:solidFill>
                              <a:latin typeface="Cambria Math" panose="02040503050406030204" pitchFamily="18" charset="0"/>
                              <a:sym typeface="Helvetica Neue"/>
                            </a:rPr>
                          </m:ctrlPr>
                        </m:sSubPr>
                        <m:e>
                          <m:r>
                            <a:rPr lang="en-US" altLang="zh-TW" sz="900" b="0" i="1" smtClean="0">
                              <a:solidFill>
                                <a:srgbClr val="000000"/>
                              </a:solidFill>
                              <a:latin typeface="Cambria Math" panose="02040503050406030204" pitchFamily="18" charset="0"/>
                              <a:sym typeface="Helvetica Neue"/>
                            </a:rPr>
                            <m:t>𝑥</m:t>
                          </m:r>
                        </m:e>
                        <m:sub>
                          <m:r>
                            <a:rPr lang="en-US" altLang="zh-TW" sz="900" b="0" i="1" smtClean="0">
                              <a:solidFill>
                                <a:srgbClr val="000000"/>
                              </a:solidFill>
                              <a:latin typeface="Cambria Math" panose="02040503050406030204" pitchFamily="18" charset="0"/>
                              <a:sym typeface="Helvetica Neue"/>
                            </a:rPr>
                            <m:t>𝑐𝑜𝑚</m:t>
                          </m:r>
                        </m:sub>
                      </m:sSub>
                      <m:r>
                        <a:rPr lang="en-US" altLang="zh-TW" sz="900" b="0" i="1" smtClean="0">
                          <a:solidFill>
                            <a:srgbClr val="000000"/>
                          </a:solidFill>
                          <a:latin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 </m:t>
                      </m:r>
                      <m:sSup>
                        <m:sSupPr>
                          <m:ctrlPr>
                            <a:rPr lang="en-US" altLang="zh-TW" sz="900" b="0" i="1" smtClean="0">
                              <a:solidFill>
                                <a:srgbClr val="000000"/>
                              </a:solidFill>
                              <a:latin typeface="Cambria Math" panose="02040503050406030204" pitchFamily="18" charset="0"/>
                              <a:ea typeface="Cambria Math" panose="02040503050406030204" pitchFamily="18" charset="0"/>
                              <a:sym typeface="Helvetica Neue"/>
                            </a:rPr>
                          </m:ctrlPr>
                        </m:sSupPr>
                        <m:e>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ℝ</m:t>
                          </m:r>
                        </m:e>
                        <m:sup>
                          <m:r>
                            <a:rPr lang="en-US" altLang="zh-TW" sz="900" b="0" i="1" smtClean="0">
                              <a:solidFill>
                                <a:srgbClr val="000000"/>
                              </a:solidFill>
                              <a:latin typeface="Cambria Math" panose="02040503050406030204" pitchFamily="18" charset="0"/>
                              <a:ea typeface="Cambria Math" panose="02040503050406030204" pitchFamily="18" charset="0"/>
                              <a:sym typeface="Helvetica Neue"/>
                            </a:rPr>
                            <m:t>256</m:t>
                          </m:r>
                        </m:sup>
                      </m:sSup>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𝑐𝑜𝑚</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1, </m:t>
                          </m:r>
                          <m:r>
                            <a:rPr lang="en-US" altLang="zh-TW" sz="900" b="0" i="1" smtClean="0">
                              <a:solidFill>
                                <a:srgbClr val="000000"/>
                              </a:solidFill>
                              <a:latin typeface="Cambria Math" panose="02040503050406030204" pitchFamily="18" charset="0"/>
                              <a:sym typeface="Helvetica Neue"/>
                            </a:rPr>
                            <m:t>𝑐𝑜𝑚𝑝𝑜𝑛𝑒𝑛𝑡</m:t>
                          </m:r>
                          <m:r>
                            <a:rPr lang="en-US" altLang="zh-TW" sz="900" b="0" i="1" smtClean="0">
                              <a:solidFill>
                                <a:srgbClr val="000000"/>
                              </a:solidFill>
                              <a:latin typeface="Cambria Math" panose="02040503050406030204" pitchFamily="18" charset="0"/>
                              <a:sym typeface="Helvetica Neue"/>
                            </a:rPr>
                            <m:t> </m:t>
                          </m:r>
                          <m:r>
                            <a:rPr lang="en-US" altLang="zh-TW" sz="900" b="0" i="1" smtClean="0">
                              <a:solidFill>
                                <a:srgbClr val="000000"/>
                              </a:solidFill>
                              <a:latin typeface="Cambria Math" panose="02040503050406030204" pitchFamily="18" charset="0"/>
                              <a:sym typeface="Helvetica Neue"/>
                            </a:rPr>
                            <m:t>𝑡𝑦𝑝𝑒</m:t>
                          </m:r>
                          <m:r>
                            <a:rPr lang="en-US" altLang="zh-TW" sz="900" b="0" i="1" smtClean="0">
                              <a:solidFill>
                                <a:srgbClr val="000000"/>
                              </a:solidFill>
                              <a:latin typeface="Cambria Math" panose="02040503050406030204" pitchFamily="18" charset="0"/>
                              <a:sym typeface="Helvetica Neue"/>
                            </a:rPr>
                            <m:t>2, …</m:t>
                          </m:r>
                        </m:e>
                      </m:d>
                    </m:oMath>
                  </m:oMathPara>
                </a14:m>
                <a:endParaRPr lang="en-US" altLang="zh-TW" sz="900" i="1" dirty="0">
                  <a:solidFill>
                    <a:srgbClr val="000000"/>
                  </a:solidFill>
                  <a:latin typeface="Cambria Math" panose="02040503050406030204" pitchFamily="18" charset="0"/>
                  <a:sym typeface="Helvetica Neue"/>
                </a:endParaRPr>
              </a:p>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𝑐𝑜𝑚</m:t>
                          </m:r>
                        </m:sub>
                        <m:sup>
                          <m:r>
                            <a:rPr lang="en-US" altLang="zh-TW" sz="900" i="1">
                              <a:solidFill>
                                <a:srgbClr val="000000"/>
                              </a:solidFill>
                              <a:latin typeface="Cambria Math" panose="02040503050406030204" pitchFamily="18" charset="0"/>
                              <a:sym typeface="Helvetica Neue"/>
                            </a:rPr>
                            <m:t> </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1, </m:t>
                          </m:r>
                          <m:r>
                            <a:rPr lang="en-US" altLang="zh-TW" sz="900" i="1">
                              <a:solidFill>
                                <a:srgbClr val="000000"/>
                              </a:solidFill>
                              <a:latin typeface="Cambria Math" panose="02040503050406030204" pitchFamily="18" charset="0"/>
                              <a:sym typeface="Helvetica Neue"/>
                            </a:rPr>
                            <m:t>𝑐𝑜𝑚𝑝𝑜𝑛𝑒𝑛𝑡</m:t>
                          </m:r>
                          <m: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𝑡𝑦𝑝𝑒</m:t>
                          </m:r>
                          <m:r>
                            <a:rPr lang="en-US" altLang="zh-TW" sz="900" i="1">
                              <a:solidFill>
                                <a:srgbClr val="000000"/>
                              </a:solidFill>
                              <a:latin typeface="Cambria Math" panose="02040503050406030204" pitchFamily="18" charset="0"/>
                              <a:sym typeface="Helvetica Neue"/>
                            </a:rPr>
                            <m:t>2, …</m:t>
                          </m:r>
                        </m:e>
                      </m:d>
                    </m:oMath>
                  </m:oMathPara>
                </a14:m>
                <a:br>
                  <a:rPr lang="en-US" altLang="zh-TW" sz="900" i="1" dirty="0">
                    <a:solidFill>
                      <a:srgbClr val="000000"/>
                    </a:solidFill>
                    <a:sym typeface="Helvetica Neue"/>
                  </a:rPr>
                </a:br>
                <a:endParaRPr lang="en-US" altLang="zh-TW" sz="900" i="1" dirty="0"/>
              </a:p>
            </p:txBody>
          </p:sp>
        </mc:Choice>
        <mc:Fallback xmlns="">
          <p:sp>
            <p:nvSpPr>
              <p:cNvPr id="93" name="文字方塊 92">
                <a:extLst>
                  <a:ext uri="{FF2B5EF4-FFF2-40B4-BE49-F238E27FC236}">
                    <a16:creationId xmlns:a16="http://schemas.microsoft.com/office/drawing/2014/main" id="{0A65F232-08EC-C788-0F2A-26C4E3770C56}"/>
                  </a:ext>
                </a:extLst>
              </p:cNvPr>
              <p:cNvSpPr txBox="1">
                <a:spLocks noRot="1" noChangeAspect="1" noMove="1" noResize="1" noEditPoints="1" noAdjustHandles="1" noChangeArrowheads="1" noChangeShapeType="1" noTextEdit="1"/>
              </p:cNvSpPr>
              <p:nvPr/>
            </p:nvSpPr>
            <p:spPr>
              <a:xfrm>
                <a:off x="5365197" y="3718120"/>
                <a:ext cx="3442805" cy="917752"/>
              </a:xfrm>
              <a:prstGeom prst="rect">
                <a:avLst/>
              </a:prstGeom>
              <a:blipFill>
                <a:blip r:embed="rId26"/>
                <a:stretch>
                  <a:fillRect l="-365" b="-2703"/>
                </a:stretch>
              </a:blipFill>
              <a:ln/>
            </p:spPr>
            <p:txBody>
              <a:bodyPr/>
              <a:lstStyle/>
              <a:p>
                <a:r>
                  <a:rPr lang="zh-TW" altLang="en-US">
                    <a:noFill/>
                  </a:rPr>
                  <a:t> </a:t>
                </a:r>
              </a:p>
            </p:txBody>
          </p:sp>
        </mc:Fallback>
      </mc:AlternateContent>
      <p:sp>
        <p:nvSpPr>
          <p:cNvPr id="94" name="文字方塊 93">
            <a:extLst>
              <a:ext uri="{FF2B5EF4-FFF2-40B4-BE49-F238E27FC236}">
                <a16:creationId xmlns:a16="http://schemas.microsoft.com/office/drawing/2014/main" id="{DB78FD8E-5CFC-F8E5-25FF-3753CF4624C8}"/>
              </a:ext>
            </a:extLst>
          </p:cNvPr>
          <p:cNvSpPr txBox="1"/>
          <p:nvPr/>
        </p:nvSpPr>
        <p:spPr>
          <a:xfrm>
            <a:off x="628073" y="979055"/>
            <a:ext cx="1293758" cy="300082"/>
          </a:xfrm>
          <a:prstGeom prst="rect">
            <a:avLst/>
          </a:prstGeom>
          <a:noFill/>
        </p:spPr>
        <p:txBody>
          <a:bodyPr wrap="square" rtlCol="0">
            <a:spAutoFit/>
          </a:bodyPr>
          <a:lstStyle/>
          <a:p>
            <a:r>
              <a:rPr kumimoji="1" lang="en-US" altLang="zh-TW" dirty="0"/>
              <a:t>Stage1 :</a:t>
            </a:r>
            <a:endParaRPr kumimoji="1" lang="zh-TW" altLang="en-US" dirty="0"/>
          </a:p>
        </p:txBody>
      </p:sp>
      <p:sp>
        <p:nvSpPr>
          <p:cNvPr id="95" name="文字方塊 94">
            <a:extLst>
              <a:ext uri="{FF2B5EF4-FFF2-40B4-BE49-F238E27FC236}">
                <a16:creationId xmlns:a16="http://schemas.microsoft.com/office/drawing/2014/main" id="{7F9CA8C3-9773-088D-D3D3-DC9F9F4A82B1}"/>
              </a:ext>
            </a:extLst>
          </p:cNvPr>
          <p:cNvSpPr txBox="1"/>
          <p:nvPr/>
        </p:nvSpPr>
        <p:spPr>
          <a:xfrm>
            <a:off x="633076" y="3220758"/>
            <a:ext cx="1293758" cy="300082"/>
          </a:xfrm>
          <a:prstGeom prst="rect">
            <a:avLst/>
          </a:prstGeom>
          <a:noFill/>
        </p:spPr>
        <p:txBody>
          <a:bodyPr wrap="square" rtlCol="0">
            <a:spAutoFit/>
          </a:bodyPr>
          <a:lstStyle/>
          <a:p>
            <a:r>
              <a:rPr kumimoji="1" lang="en-US" altLang="zh-TW" dirty="0"/>
              <a:t>Stage2 :</a:t>
            </a:r>
            <a:endParaRPr kumimoji="1" lang="zh-TW" altLang="en-US" dirty="0"/>
          </a:p>
        </p:txBody>
      </p:sp>
      <p:sp>
        <p:nvSpPr>
          <p:cNvPr id="18" name="投影片編號版面配置區 17">
            <a:extLst>
              <a:ext uri="{FF2B5EF4-FFF2-40B4-BE49-F238E27FC236}">
                <a16:creationId xmlns:a16="http://schemas.microsoft.com/office/drawing/2014/main" id="{89CB8B06-F517-99D1-55A4-AACDADA98A74}"/>
              </a:ext>
            </a:extLst>
          </p:cNvPr>
          <p:cNvSpPr>
            <a:spLocks noGrp="1"/>
          </p:cNvSpPr>
          <p:nvPr>
            <p:ph type="sldNum" sz="quarter" idx="12"/>
          </p:nvPr>
        </p:nvSpPr>
        <p:spPr/>
        <p:txBody>
          <a:bodyPr/>
          <a:lstStyle/>
          <a:p>
            <a:fld id="{EE3F9CDB-1F21-4789-A81E-8FEA25CE194B}" type="slidenum">
              <a:rPr lang="zh-CN" altLang="en-US" smtClean="0"/>
              <a:t>24</a:t>
            </a:fld>
            <a:endParaRPr lang="zh-CN" altLang="en-US"/>
          </a:p>
        </p:txBody>
      </p:sp>
    </p:spTree>
    <p:extLst>
      <p:ext uri="{BB962C8B-B14F-4D97-AF65-F5344CB8AC3E}">
        <p14:creationId xmlns:p14="http://schemas.microsoft.com/office/powerpoint/2010/main" val="371713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46D06B-D9F6-D16E-726B-375AA2B6AFCB}"/>
              </a:ext>
            </a:extLst>
          </p:cNvPr>
          <p:cNvSpPr/>
          <p:nvPr/>
        </p:nvSpPr>
        <p:spPr bwMode="auto">
          <a:xfrm>
            <a:off x="90837" y="99301"/>
            <a:ext cx="9053163" cy="76944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lang="en-US" altLang="zh-TW" sz="1200" dirty="0"/>
              <a:t>One-vs-all classification framework : 3</a:t>
            </a:r>
            <a:r>
              <a:rPr lang="en-US" altLang="zh-TW" sz="1200" b="1" dirty="0"/>
              <a:t> </a:t>
            </a:r>
            <a:r>
              <a:rPr lang="en" altLang="zh-TW" sz="1200" dirty="0">
                <a:effectLst/>
              </a:rPr>
              <a:t>Hybrid Experts, each expert incorporating both Single-Defect-Type and Multi-Component-Type Classifier</a:t>
            </a:r>
            <a:endParaRPr lang="en" altLang="zh-TW" sz="1400" dirty="0">
              <a:effectLst/>
              <a:latin typeface="+mn-ea"/>
            </a:endParaRPr>
          </a:p>
        </p:txBody>
      </p:sp>
      <p:cxnSp>
        <p:nvCxnSpPr>
          <p:cNvPr id="154" name="直線箭頭接點 153">
            <a:extLst>
              <a:ext uri="{FF2B5EF4-FFF2-40B4-BE49-F238E27FC236}">
                <a16:creationId xmlns:a16="http://schemas.microsoft.com/office/drawing/2014/main" id="{1899F5B7-B1F1-943C-6A1F-65E1049B6917}"/>
              </a:ext>
            </a:extLst>
          </p:cNvPr>
          <p:cNvCxnSpPr>
            <a:cxnSpLocks/>
          </p:cNvCxnSpPr>
          <p:nvPr/>
        </p:nvCxnSpPr>
        <p:spPr>
          <a:xfrm>
            <a:off x="20985012" y="8572350"/>
            <a:ext cx="322490" cy="0"/>
          </a:xfrm>
          <a:prstGeom prst="straightConnector1">
            <a:avLst/>
          </a:prstGeom>
          <a:noFill/>
          <a:ln w="254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55" name="文字方塊 154">
                <a:extLst>
                  <a:ext uri="{FF2B5EF4-FFF2-40B4-BE49-F238E27FC236}">
                    <a16:creationId xmlns:a16="http://schemas.microsoft.com/office/drawing/2014/main" id="{7F37C112-5EA4-80BB-33E8-880F7AA2DEDD}"/>
                  </a:ext>
                </a:extLst>
              </p:cNvPr>
              <p:cNvSpPr txBox="1"/>
              <p:nvPr/>
            </p:nvSpPr>
            <p:spPr>
              <a:xfrm>
                <a:off x="21326342" y="8349660"/>
                <a:ext cx="401102" cy="45719"/>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no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acc>
                            <m:accPr>
                              <m:chr m:val="̂"/>
                              <m:ctrlPr>
                                <a:rPr kumimoji="0" lang="en-US" altLang="zh-TW" sz="2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2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2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2400" b="0" i="0" u="none" strike="noStrike" kern="0" cap="none" spc="0" normalizeH="0" baseline="0" noProof="0" dirty="0">
                  <a:ln>
                    <a:noFill/>
                  </a:ln>
                  <a:solidFill>
                    <a:srgbClr val="000000"/>
                  </a:solidFill>
                  <a:effectLst/>
                  <a:uLnTx/>
                  <a:uFillTx/>
                  <a:latin typeface="Helvetica Neue"/>
                  <a:cs typeface="Helvetica Neue"/>
                  <a:sym typeface="Helvetica Neue"/>
                </a:endParaRPr>
              </a:p>
            </p:txBody>
          </p:sp>
        </mc:Choice>
        <mc:Fallback xmlns="">
          <p:sp>
            <p:nvSpPr>
              <p:cNvPr id="155" name="文字方塊 154">
                <a:extLst>
                  <a:ext uri="{FF2B5EF4-FFF2-40B4-BE49-F238E27FC236}">
                    <a16:creationId xmlns:a16="http://schemas.microsoft.com/office/drawing/2014/main" id="{7F37C112-5EA4-80BB-33E8-880F7AA2DEDD}"/>
                  </a:ext>
                </a:extLst>
              </p:cNvPr>
              <p:cNvSpPr txBox="1">
                <a:spLocks noRot="1" noChangeAspect="1" noMove="1" noResize="1" noEditPoints="1" noAdjustHandles="1" noChangeArrowheads="1" noChangeShapeType="1" noTextEdit="1"/>
              </p:cNvSpPr>
              <p:nvPr/>
            </p:nvSpPr>
            <p:spPr>
              <a:xfrm>
                <a:off x="21326342" y="8349660"/>
                <a:ext cx="401102" cy="45719"/>
              </a:xfrm>
              <a:prstGeom prst="rect">
                <a:avLst/>
              </a:prstGeom>
              <a:blipFill>
                <a:blip r:embed="rId3"/>
                <a:stretch>
                  <a:fillRect l="-3125" t="-450000" r="-3125" b="-625000"/>
                </a:stretch>
              </a:blipFill>
              <a:ln w="12700" cap="flat">
                <a:noFill/>
                <a:miter lim="400000"/>
              </a:ln>
              <a:effectLst/>
            </p:spPr>
            <p:txBody>
              <a:bodyPr/>
              <a:lstStyle/>
              <a:p>
                <a:r>
                  <a:rPr lang="zh-TW" altLang="en-US">
                    <a:noFill/>
                  </a:rPr>
                  <a:t> </a:t>
                </a:r>
              </a:p>
            </p:txBody>
          </p:sp>
        </mc:Fallback>
      </mc:AlternateContent>
      <p:sp>
        <p:nvSpPr>
          <p:cNvPr id="162" name="矩形 161">
            <a:extLst>
              <a:ext uri="{FF2B5EF4-FFF2-40B4-BE49-F238E27FC236}">
                <a16:creationId xmlns:a16="http://schemas.microsoft.com/office/drawing/2014/main" id="{BFB99520-4F32-E81C-BD4A-35E5D22AFFFD}"/>
              </a:ext>
            </a:extLst>
          </p:cNvPr>
          <p:cNvSpPr/>
          <p:nvPr/>
        </p:nvSpPr>
        <p:spPr>
          <a:xfrm>
            <a:off x="794327" y="1542473"/>
            <a:ext cx="4673600" cy="61883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GPCE-hybrid model for shift detector</a:t>
            </a:r>
            <a:endParaRPr kumimoji="1" lang="zh-TW" altLang="en-US" dirty="0"/>
          </a:p>
        </p:txBody>
      </p:sp>
      <p:sp>
        <p:nvSpPr>
          <p:cNvPr id="163" name="矩形 162">
            <a:extLst>
              <a:ext uri="{FF2B5EF4-FFF2-40B4-BE49-F238E27FC236}">
                <a16:creationId xmlns:a16="http://schemas.microsoft.com/office/drawing/2014/main" id="{FF57D463-F8B2-F78B-AE9C-12615115246F}"/>
              </a:ext>
            </a:extLst>
          </p:cNvPr>
          <p:cNvSpPr/>
          <p:nvPr/>
        </p:nvSpPr>
        <p:spPr>
          <a:xfrm>
            <a:off x="794327" y="2590800"/>
            <a:ext cx="4673600" cy="61883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GPCE-hybrid model for broke detector</a:t>
            </a:r>
            <a:endParaRPr kumimoji="1" lang="zh-TW" altLang="en-US" dirty="0"/>
          </a:p>
        </p:txBody>
      </p:sp>
      <p:sp>
        <p:nvSpPr>
          <p:cNvPr id="164" name="矩形 163">
            <a:extLst>
              <a:ext uri="{FF2B5EF4-FFF2-40B4-BE49-F238E27FC236}">
                <a16:creationId xmlns:a16="http://schemas.microsoft.com/office/drawing/2014/main" id="{F5844EC6-125E-ED29-1042-1A5DD09E2B6B}"/>
              </a:ext>
            </a:extLst>
          </p:cNvPr>
          <p:cNvSpPr/>
          <p:nvPr/>
        </p:nvSpPr>
        <p:spPr>
          <a:xfrm>
            <a:off x="794327" y="3639127"/>
            <a:ext cx="4673600" cy="61883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GPCE-hybrid model for short detector</a:t>
            </a:r>
            <a:endParaRPr kumimoji="1" lang="zh-TW" altLang="en-US" dirty="0"/>
          </a:p>
        </p:txBody>
      </p:sp>
      <p:cxnSp>
        <p:nvCxnSpPr>
          <p:cNvPr id="166" name="直線箭頭接點 165">
            <a:extLst>
              <a:ext uri="{FF2B5EF4-FFF2-40B4-BE49-F238E27FC236}">
                <a16:creationId xmlns:a16="http://schemas.microsoft.com/office/drawing/2014/main" id="{35861EC9-9D60-4B6E-47C3-CFFF95493481}"/>
              </a:ext>
            </a:extLst>
          </p:cNvPr>
          <p:cNvCxnSpPr>
            <a:cxnSpLocks/>
          </p:cNvCxnSpPr>
          <p:nvPr/>
        </p:nvCxnSpPr>
        <p:spPr>
          <a:xfrm>
            <a:off x="434109" y="1851891"/>
            <a:ext cx="360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線箭頭接點 166">
            <a:extLst>
              <a:ext uri="{FF2B5EF4-FFF2-40B4-BE49-F238E27FC236}">
                <a16:creationId xmlns:a16="http://schemas.microsoft.com/office/drawing/2014/main" id="{2796F568-0CA6-2DEF-42F5-1BE8971F2591}"/>
              </a:ext>
            </a:extLst>
          </p:cNvPr>
          <p:cNvCxnSpPr>
            <a:cxnSpLocks/>
          </p:cNvCxnSpPr>
          <p:nvPr/>
        </p:nvCxnSpPr>
        <p:spPr>
          <a:xfrm>
            <a:off x="434109" y="2900218"/>
            <a:ext cx="360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線箭頭接點 167">
            <a:extLst>
              <a:ext uri="{FF2B5EF4-FFF2-40B4-BE49-F238E27FC236}">
                <a16:creationId xmlns:a16="http://schemas.microsoft.com/office/drawing/2014/main" id="{CDF1CFDA-3835-1E57-F77E-8239FFF47938}"/>
              </a:ext>
            </a:extLst>
          </p:cNvPr>
          <p:cNvCxnSpPr>
            <a:cxnSpLocks/>
          </p:cNvCxnSpPr>
          <p:nvPr/>
        </p:nvCxnSpPr>
        <p:spPr>
          <a:xfrm>
            <a:off x="434109" y="3948545"/>
            <a:ext cx="360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87B10235-0479-F173-E3A6-57D55957C3B2}"/>
                  </a:ext>
                </a:extLst>
              </p:cNvPr>
              <p:cNvSpPr txBox="1"/>
              <p:nvPr/>
            </p:nvSpPr>
            <p:spPr>
              <a:xfrm>
                <a:off x="434109" y="1605670"/>
                <a:ext cx="36021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TW" sz="1000" b="0" i="1" smtClean="0">
                          <a:latin typeface="Cambria Math" panose="02040503050406030204" pitchFamily="18" charset="0"/>
                        </a:rPr>
                        <m:t>𝑥</m:t>
                      </m:r>
                    </m:oMath>
                  </m:oMathPara>
                </a14:m>
                <a:endParaRPr kumimoji="1" lang="zh-TW" altLang="en-US" sz="1000" dirty="0"/>
              </a:p>
            </p:txBody>
          </p:sp>
        </mc:Choice>
        <mc:Fallback xmlns="">
          <p:sp>
            <p:nvSpPr>
              <p:cNvPr id="169" name="文字方塊 168">
                <a:extLst>
                  <a:ext uri="{FF2B5EF4-FFF2-40B4-BE49-F238E27FC236}">
                    <a16:creationId xmlns:a16="http://schemas.microsoft.com/office/drawing/2014/main" id="{87B10235-0479-F173-E3A6-57D55957C3B2}"/>
                  </a:ext>
                </a:extLst>
              </p:cNvPr>
              <p:cNvSpPr txBox="1">
                <a:spLocks noRot="1" noChangeAspect="1" noMove="1" noResize="1" noEditPoints="1" noAdjustHandles="1" noChangeArrowheads="1" noChangeShapeType="1" noTextEdit="1"/>
              </p:cNvSpPr>
              <p:nvPr/>
            </p:nvSpPr>
            <p:spPr>
              <a:xfrm>
                <a:off x="434109" y="1605670"/>
                <a:ext cx="360218" cy="24622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7D7C326A-9AE8-A3EE-0B6D-EB56D7AE0A85}"/>
                  </a:ext>
                </a:extLst>
              </p:cNvPr>
              <p:cNvSpPr txBox="1"/>
              <p:nvPr/>
            </p:nvSpPr>
            <p:spPr>
              <a:xfrm>
                <a:off x="434109" y="3702322"/>
                <a:ext cx="36021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TW" sz="1000" b="0" i="1" smtClean="0">
                          <a:latin typeface="Cambria Math" panose="02040503050406030204" pitchFamily="18" charset="0"/>
                        </a:rPr>
                        <m:t>𝑥</m:t>
                      </m:r>
                    </m:oMath>
                  </m:oMathPara>
                </a14:m>
                <a:endParaRPr kumimoji="1" lang="zh-TW" altLang="en-US" sz="1000" dirty="0"/>
              </a:p>
            </p:txBody>
          </p:sp>
        </mc:Choice>
        <mc:Fallback xmlns="">
          <p:sp>
            <p:nvSpPr>
              <p:cNvPr id="170" name="文字方塊 169">
                <a:extLst>
                  <a:ext uri="{FF2B5EF4-FFF2-40B4-BE49-F238E27FC236}">
                    <a16:creationId xmlns:a16="http://schemas.microsoft.com/office/drawing/2014/main" id="{7D7C326A-9AE8-A3EE-0B6D-EB56D7AE0A85}"/>
                  </a:ext>
                </a:extLst>
              </p:cNvPr>
              <p:cNvSpPr txBox="1">
                <a:spLocks noRot="1" noChangeAspect="1" noMove="1" noResize="1" noEditPoints="1" noAdjustHandles="1" noChangeArrowheads="1" noChangeShapeType="1" noTextEdit="1"/>
              </p:cNvSpPr>
              <p:nvPr/>
            </p:nvSpPr>
            <p:spPr>
              <a:xfrm>
                <a:off x="434109" y="3702322"/>
                <a:ext cx="360218" cy="246221"/>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5E9BAB77-1D73-EAD4-37A2-5BF97C81AD5E}"/>
                  </a:ext>
                </a:extLst>
              </p:cNvPr>
              <p:cNvSpPr txBox="1"/>
              <p:nvPr/>
            </p:nvSpPr>
            <p:spPr>
              <a:xfrm>
                <a:off x="434109" y="2653996"/>
                <a:ext cx="360218"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TW" sz="1000" b="0" i="1" smtClean="0">
                          <a:latin typeface="Cambria Math" panose="02040503050406030204" pitchFamily="18" charset="0"/>
                        </a:rPr>
                        <m:t>𝑥</m:t>
                      </m:r>
                    </m:oMath>
                  </m:oMathPara>
                </a14:m>
                <a:endParaRPr kumimoji="1" lang="zh-TW" altLang="en-US" sz="1000" dirty="0"/>
              </a:p>
            </p:txBody>
          </p:sp>
        </mc:Choice>
        <mc:Fallback xmlns="">
          <p:sp>
            <p:nvSpPr>
              <p:cNvPr id="171" name="文字方塊 170">
                <a:extLst>
                  <a:ext uri="{FF2B5EF4-FFF2-40B4-BE49-F238E27FC236}">
                    <a16:creationId xmlns:a16="http://schemas.microsoft.com/office/drawing/2014/main" id="{5E9BAB77-1D73-EAD4-37A2-5BF97C81AD5E}"/>
                  </a:ext>
                </a:extLst>
              </p:cNvPr>
              <p:cNvSpPr txBox="1">
                <a:spLocks noRot="1" noChangeAspect="1" noMove="1" noResize="1" noEditPoints="1" noAdjustHandles="1" noChangeArrowheads="1" noChangeShapeType="1" noTextEdit="1"/>
              </p:cNvSpPr>
              <p:nvPr/>
            </p:nvSpPr>
            <p:spPr>
              <a:xfrm>
                <a:off x="434109" y="2653996"/>
                <a:ext cx="360218" cy="246221"/>
              </a:xfrm>
              <a:prstGeom prst="rect">
                <a:avLst/>
              </a:prstGeom>
              <a:blipFill>
                <a:blip r:embed="rId6"/>
                <a:stretch>
                  <a:fillRect/>
                </a:stretch>
              </a:blipFill>
            </p:spPr>
            <p:txBody>
              <a:bodyPr/>
              <a:lstStyle/>
              <a:p>
                <a:r>
                  <a:rPr lang="zh-TW" altLang="en-US">
                    <a:noFill/>
                  </a:rPr>
                  <a:t> </a:t>
                </a:r>
              </a:p>
            </p:txBody>
          </p:sp>
        </mc:Fallback>
      </mc:AlternateContent>
      <p:cxnSp>
        <p:nvCxnSpPr>
          <p:cNvPr id="173" name="肘形接點 172">
            <a:extLst>
              <a:ext uri="{FF2B5EF4-FFF2-40B4-BE49-F238E27FC236}">
                <a16:creationId xmlns:a16="http://schemas.microsoft.com/office/drawing/2014/main" id="{8ECC0BC7-F0B7-E9D4-9EBE-DF47DDE5C6B7}"/>
              </a:ext>
            </a:extLst>
          </p:cNvPr>
          <p:cNvCxnSpPr/>
          <p:nvPr/>
        </p:nvCxnSpPr>
        <p:spPr>
          <a:xfrm>
            <a:off x="5467927" y="1851891"/>
            <a:ext cx="1448921" cy="8021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線箭頭接點 174">
            <a:extLst>
              <a:ext uri="{FF2B5EF4-FFF2-40B4-BE49-F238E27FC236}">
                <a16:creationId xmlns:a16="http://schemas.microsoft.com/office/drawing/2014/main" id="{D8649B58-7BAF-DD88-D514-AAFB6268F57E}"/>
              </a:ext>
            </a:extLst>
          </p:cNvPr>
          <p:cNvCxnSpPr>
            <a:stCxn id="163" idx="3"/>
          </p:cNvCxnSpPr>
          <p:nvPr/>
        </p:nvCxnSpPr>
        <p:spPr>
          <a:xfrm flipV="1">
            <a:off x="5467927" y="2900217"/>
            <a:ext cx="14489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肘形接點 175">
            <a:extLst>
              <a:ext uri="{FF2B5EF4-FFF2-40B4-BE49-F238E27FC236}">
                <a16:creationId xmlns:a16="http://schemas.microsoft.com/office/drawing/2014/main" id="{749779CA-7A71-55DB-5646-EE7186DE2261}"/>
              </a:ext>
            </a:extLst>
          </p:cNvPr>
          <p:cNvCxnSpPr>
            <a:cxnSpLocks/>
          </p:cNvCxnSpPr>
          <p:nvPr/>
        </p:nvCxnSpPr>
        <p:spPr>
          <a:xfrm flipV="1">
            <a:off x="5467926" y="3113680"/>
            <a:ext cx="1448922" cy="8751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8" name="矩形 177">
                <a:extLst>
                  <a:ext uri="{FF2B5EF4-FFF2-40B4-BE49-F238E27FC236}">
                    <a16:creationId xmlns:a16="http://schemas.microsoft.com/office/drawing/2014/main" id="{59C81CBB-8215-A4DE-C319-6A5A1A4C7EA5}"/>
                  </a:ext>
                </a:extLst>
              </p:cNvPr>
              <p:cNvSpPr/>
              <p:nvPr/>
            </p:nvSpPr>
            <p:spPr>
              <a:xfrm>
                <a:off x="6916849" y="2069797"/>
                <a:ext cx="998120" cy="178723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sz="700" dirty="0">
                    <a:solidFill>
                      <a:sysClr val="windowText" lastClr="000000"/>
                    </a:solidFill>
                  </a:rPr>
                  <a:t>Prediction combiner</a:t>
                </a:r>
              </a:p>
              <a:p>
                <a:pPr algn="ctr"/>
                <a14:m>
                  <m:oMathPara xmlns:m="http://schemas.openxmlformats.org/officeDocument/2006/math">
                    <m:oMathParaPr>
                      <m:jc m:val="centerGroup"/>
                    </m:oMathParaPr>
                    <m:oMath xmlns:m="http://schemas.openxmlformats.org/officeDocument/2006/math">
                      <m:r>
                        <a:rPr kumimoji="1" lang="en-US" altLang="zh-TW" sz="700" b="0" i="1" smtClean="0">
                          <a:solidFill>
                            <a:sysClr val="windowText" lastClr="000000"/>
                          </a:solidFill>
                          <a:latin typeface="Cambria Math" panose="02040503050406030204" pitchFamily="18" charset="0"/>
                        </a:rPr>
                        <m:t>𝐺</m:t>
                      </m:r>
                      <m:r>
                        <a:rPr kumimoji="1" lang="en-US" altLang="zh-TW" sz="700" b="0" i="1" smtClean="0">
                          <a:solidFill>
                            <a:sysClr val="windowText" lastClr="000000"/>
                          </a:solidFill>
                          <a:latin typeface="Cambria Math" panose="02040503050406030204" pitchFamily="18" charset="0"/>
                        </a:rPr>
                        <m:t>(</m:t>
                      </m:r>
                      <m:sSub>
                        <m:sSubPr>
                          <m:ctrlPr>
                            <a:rPr kumimoji="1" lang="en-US" altLang="zh-TW" sz="700" b="0" i="1" smtClean="0">
                              <a:solidFill>
                                <a:sysClr val="windowText" lastClr="000000"/>
                              </a:solidFill>
                              <a:latin typeface="Cambria Math" panose="02040503050406030204" pitchFamily="18" charset="0"/>
                            </a:rPr>
                          </m:ctrlPr>
                        </m:sSubPr>
                        <m:e>
                          <m:acc>
                            <m:accPr>
                              <m:chr m:val="̂"/>
                              <m:ctrlPr>
                                <a:rPr kumimoji="1" lang="en-US" altLang="zh-TW" sz="700" b="0" i="1" smtClean="0">
                                  <a:solidFill>
                                    <a:sysClr val="windowText" lastClr="000000"/>
                                  </a:solidFill>
                                  <a:latin typeface="Cambria Math" panose="02040503050406030204" pitchFamily="18" charset="0"/>
                                </a:rPr>
                              </m:ctrlPr>
                            </m:accPr>
                            <m:e>
                              <m:r>
                                <a:rPr kumimoji="1" lang="en-US" altLang="zh-TW" sz="700" b="0" i="1" smtClean="0">
                                  <a:solidFill>
                                    <a:sysClr val="windowText" lastClr="000000"/>
                                  </a:solidFill>
                                  <a:latin typeface="Cambria Math" panose="02040503050406030204" pitchFamily="18" charset="0"/>
                                </a:rPr>
                                <m:t>𝑦</m:t>
                              </m:r>
                            </m:e>
                          </m:acc>
                        </m:e>
                        <m:sub>
                          <m:r>
                            <a:rPr kumimoji="1" lang="en-US" altLang="zh-TW" sz="700" b="0" i="1" smtClean="0">
                              <a:solidFill>
                                <a:sysClr val="windowText" lastClr="000000"/>
                              </a:solidFill>
                              <a:latin typeface="Cambria Math" panose="02040503050406030204" pitchFamily="18" charset="0"/>
                            </a:rPr>
                            <m:t>𝑠h𝑖𝑓𝑡</m:t>
                          </m:r>
                        </m:sub>
                      </m:sSub>
                      <m:r>
                        <a:rPr kumimoji="1" lang="en-US" altLang="zh-TW" sz="700" b="0" i="1" smtClean="0">
                          <a:solidFill>
                            <a:sysClr val="windowText" lastClr="000000"/>
                          </a:solidFill>
                          <a:latin typeface="Cambria Math" panose="02040503050406030204" pitchFamily="18" charset="0"/>
                        </a:rPr>
                        <m:t>,</m:t>
                      </m:r>
                      <m:sSub>
                        <m:sSubPr>
                          <m:ctrlPr>
                            <a:rPr kumimoji="1" lang="en-US" altLang="zh-TW" sz="700" b="0" i="1" smtClean="0">
                              <a:solidFill>
                                <a:sysClr val="windowText" lastClr="000000"/>
                              </a:solidFill>
                              <a:latin typeface="Cambria Math" panose="02040503050406030204" pitchFamily="18" charset="0"/>
                            </a:rPr>
                          </m:ctrlPr>
                        </m:sSubPr>
                        <m:e>
                          <m:acc>
                            <m:accPr>
                              <m:chr m:val="̂"/>
                              <m:ctrlPr>
                                <a:rPr kumimoji="1" lang="en-US" altLang="zh-TW" sz="700" b="0" i="1" smtClean="0">
                                  <a:solidFill>
                                    <a:sysClr val="windowText" lastClr="000000"/>
                                  </a:solidFill>
                                  <a:latin typeface="Cambria Math" panose="02040503050406030204" pitchFamily="18" charset="0"/>
                                </a:rPr>
                              </m:ctrlPr>
                            </m:accPr>
                            <m:e>
                              <m:r>
                                <a:rPr kumimoji="1" lang="en-US" altLang="zh-TW" sz="700" b="0" i="1" smtClean="0">
                                  <a:solidFill>
                                    <a:sysClr val="windowText" lastClr="000000"/>
                                  </a:solidFill>
                                  <a:latin typeface="Cambria Math" panose="02040503050406030204" pitchFamily="18" charset="0"/>
                                </a:rPr>
                                <m:t>𝑦</m:t>
                              </m:r>
                            </m:e>
                          </m:acc>
                        </m:e>
                        <m:sub>
                          <m:r>
                            <a:rPr kumimoji="1" lang="en-US" altLang="zh-TW" sz="700" b="0" i="1" smtClean="0">
                              <a:solidFill>
                                <a:sysClr val="windowText" lastClr="000000"/>
                              </a:solidFill>
                              <a:latin typeface="Cambria Math" panose="02040503050406030204" pitchFamily="18" charset="0"/>
                            </a:rPr>
                            <m:t>𝑏𝑟𝑜𝑘𝑒</m:t>
                          </m:r>
                        </m:sub>
                      </m:sSub>
                      <m:r>
                        <a:rPr kumimoji="1" lang="en-US" altLang="zh-TW" sz="700" b="0" i="1" smtClean="0">
                          <a:solidFill>
                            <a:sysClr val="windowText" lastClr="000000"/>
                          </a:solidFill>
                          <a:latin typeface="Cambria Math" panose="02040503050406030204" pitchFamily="18" charset="0"/>
                        </a:rPr>
                        <m:t>,</m:t>
                      </m:r>
                      <m:sSub>
                        <m:sSubPr>
                          <m:ctrlPr>
                            <a:rPr kumimoji="1" lang="en-US" altLang="zh-TW" sz="700" b="0" i="1" smtClean="0">
                              <a:solidFill>
                                <a:sysClr val="windowText" lastClr="000000"/>
                              </a:solidFill>
                              <a:latin typeface="Cambria Math" panose="02040503050406030204" pitchFamily="18" charset="0"/>
                            </a:rPr>
                          </m:ctrlPr>
                        </m:sSubPr>
                        <m:e>
                          <m:acc>
                            <m:accPr>
                              <m:chr m:val="̂"/>
                              <m:ctrlPr>
                                <a:rPr kumimoji="1" lang="en-US" altLang="zh-TW" sz="700" b="0" i="1" smtClean="0">
                                  <a:solidFill>
                                    <a:sysClr val="windowText" lastClr="000000"/>
                                  </a:solidFill>
                                  <a:latin typeface="Cambria Math" panose="02040503050406030204" pitchFamily="18" charset="0"/>
                                </a:rPr>
                              </m:ctrlPr>
                            </m:accPr>
                            <m:e>
                              <m:r>
                                <a:rPr kumimoji="1" lang="en-US" altLang="zh-TW" sz="700" b="0" i="1" smtClean="0">
                                  <a:solidFill>
                                    <a:sysClr val="windowText" lastClr="000000"/>
                                  </a:solidFill>
                                  <a:latin typeface="Cambria Math" panose="02040503050406030204" pitchFamily="18" charset="0"/>
                                </a:rPr>
                                <m:t>𝑦</m:t>
                              </m:r>
                            </m:e>
                          </m:acc>
                        </m:e>
                        <m:sub>
                          <m:r>
                            <a:rPr kumimoji="1" lang="en-US" altLang="zh-TW" sz="700" b="0" i="1" smtClean="0">
                              <a:solidFill>
                                <a:sysClr val="windowText" lastClr="000000"/>
                              </a:solidFill>
                              <a:latin typeface="Cambria Math" panose="02040503050406030204" pitchFamily="18" charset="0"/>
                            </a:rPr>
                            <m:t>𝑠h𝑜𝑟𝑡</m:t>
                          </m:r>
                        </m:sub>
                      </m:sSub>
                      <m:r>
                        <a:rPr kumimoji="1" lang="en-US" altLang="zh-TW" sz="700" b="0" i="1" smtClean="0">
                          <a:solidFill>
                            <a:sysClr val="windowText" lastClr="000000"/>
                          </a:solidFill>
                          <a:latin typeface="Cambria Math" panose="02040503050406030204" pitchFamily="18" charset="0"/>
                        </a:rPr>
                        <m:t>)</m:t>
                      </m:r>
                    </m:oMath>
                  </m:oMathPara>
                </a14:m>
                <a:endParaRPr kumimoji="1" lang="zh-TW" altLang="en-US" sz="700" dirty="0">
                  <a:solidFill>
                    <a:sysClr val="windowText" lastClr="000000"/>
                  </a:solidFill>
                </a:endParaRPr>
              </a:p>
            </p:txBody>
          </p:sp>
        </mc:Choice>
        <mc:Fallback>
          <p:sp>
            <p:nvSpPr>
              <p:cNvPr id="178" name="矩形 177">
                <a:extLst>
                  <a:ext uri="{FF2B5EF4-FFF2-40B4-BE49-F238E27FC236}">
                    <a16:creationId xmlns:a16="http://schemas.microsoft.com/office/drawing/2014/main" id="{59C81CBB-8215-A4DE-C319-6A5A1A4C7EA5}"/>
                  </a:ext>
                </a:extLst>
              </p:cNvPr>
              <p:cNvSpPr>
                <a:spLocks noRot="1" noChangeAspect="1" noMove="1" noResize="1" noEditPoints="1" noAdjustHandles="1" noChangeArrowheads="1" noChangeShapeType="1" noTextEdit="1"/>
              </p:cNvSpPr>
              <p:nvPr/>
            </p:nvSpPr>
            <p:spPr>
              <a:xfrm>
                <a:off x="6916849" y="2069797"/>
                <a:ext cx="998120" cy="1787234"/>
              </a:xfrm>
              <a:prstGeom prst="rect">
                <a:avLst/>
              </a:prstGeom>
              <a:blipFill>
                <a:blip r:embed="rId7"/>
                <a:stretch>
                  <a:fillRect r="-1250"/>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C5CB0924-DE4C-0A08-C315-A52D0167D63F}"/>
                  </a:ext>
                </a:extLst>
              </p:cNvPr>
              <p:cNvSpPr txBox="1"/>
              <p:nvPr/>
            </p:nvSpPr>
            <p:spPr>
              <a:xfrm>
                <a:off x="5598362" y="1626508"/>
                <a:ext cx="39601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800" b="0" i="1" smtClean="0">
                              <a:solidFill>
                                <a:sysClr val="windowText" lastClr="000000"/>
                              </a:solidFill>
                              <a:latin typeface="Cambria Math" panose="02040503050406030204" pitchFamily="18" charset="0"/>
                            </a:rPr>
                          </m:ctrlPr>
                        </m:sSubPr>
                        <m:e>
                          <m:acc>
                            <m:accPr>
                              <m:chr m:val="̂"/>
                              <m:ctrlPr>
                                <a:rPr kumimoji="1" lang="en-US" altLang="zh-TW" sz="800" b="0" i="1" smtClean="0">
                                  <a:solidFill>
                                    <a:sysClr val="windowText" lastClr="000000"/>
                                  </a:solidFill>
                                  <a:latin typeface="Cambria Math" panose="02040503050406030204" pitchFamily="18" charset="0"/>
                                </a:rPr>
                              </m:ctrlPr>
                            </m:accPr>
                            <m:e>
                              <m:r>
                                <a:rPr kumimoji="1" lang="en-US" altLang="zh-TW" sz="800" b="0" i="1" smtClean="0">
                                  <a:solidFill>
                                    <a:sysClr val="windowText" lastClr="000000"/>
                                  </a:solidFill>
                                  <a:latin typeface="Cambria Math" panose="02040503050406030204" pitchFamily="18" charset="0"/>
                                </a:rPr>
                                <m:t>𝑦</m:t>
                              </m:r>
                            </m:e>
                          </m:acc>
                        </m:e>
                        <m:sub>
                          <m:r>
                            <a:rPr kumimoji="1" lang="en-US" altLang="zh-TW" sz="800" b="0" i="1" smtClean="0">
                              <a:solidFill>
                                <a:sysClr val="windowText" lastClr="000000"/>
                              </a:solidFill>
                              <a:latin typeface="Cambria Math" panose="02040503050406030204" pitchFamily="18" charset="0"/>
                            </a:rPr>
                            <m:t>𝑠h𝑖𝑓𝑡</m:t>
                          </m:r>
                        </m:sub>
                      </m:sSub>
                    </m:oMath>
                  </m:oMathPara>
                </a14:m>
                <a:endParaRPr lang="zh-TW" altLang="en-US" dirty="0"/>
              </a:p>
            </p:txBody>
          </p:sp>
        </mc:Choice>
        <mc:Fallback xmlns="">
          <p:sp>
            <p:nvSpPr>
              <p:cNvPr id="180" name="文字方塊 179">
                <a:extLst>
                  <a:ext uri="{FF2B5EF4-FFF2-40B4-BE49-F238E27FC236}">
                    <a16:creationId xmlns:a16="http://schemas.microsoft.com/office/drawing/2014/main" id="{C5CB0924-DE4C-0A08-C315-A52D0167D63F}"/>
                  </a:ext>
                </a:extLst>
              </p:cNvPr>
              <p:cNvSpPr txBox="1">
                <a:spLocks noRot="1" noChangeAspect="1" noMove="1" noResize="1" noEditPoints="1" noAdjustHandles="1" noChangeArrowheads="1" noChangeShapeType="1" noTextEdit="1"/>
              </p:cNvSpPr>
              <p:nvPr/>
            </p:nvSpPr>
            <p:spPr>
              <a:xfrm>
                <a:off x="5598362" y="1626508"/>
                <a:ext cx="396017" cy="225383"/>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A175D61C-C5B6-B762-48D6-6B00D820E2C4}"/>
                  </a:ext>
                </a:extLst>
              </p:cNvPr>
              <p:cNvSpPr txBox="1"/>
              <p:nvPr/>
            </p:nvSpPr>
            <p:spPr>
              <a:xfrm>
                <a:off x="5598362" y="2684959"/>
                <a:ext cx="396017"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800" b="0" i="1" smtClean="0">
                              <a:solidFill>
                                <a:sysClr val="windowText" lastClr="000000"/>
                              </a:solidFill>
                              <a:latin typeface="Cambria Math" panose="02040503050406030204" pitchFamily="18" charset="0"/>
                            </a:rPr>
                          </m:ctrlPr>
                        </m:sSubPr>
                        <m:e>
                          <m:acc>
                            <m:accPr>
                              <m:chr m:val="̂"/>
                              <m:ctrlPr>
                                <a:rPr kumimoji="1" lang="en-US" altLang="zh-TW" sz="800" b="0" i="1" smtClean="0">
                                  <a:solidFill>
                                    <a:sysClr val="windowText" lastClr="000000"/>
                                  </a:solidFill>
                                  <a:latin typeface="Cambria Math" panose="02040503050406030204" pitchFamily="18" charset="0"/>
                                </a:rPr>
                              </m:ctrlPr>
                            </m:accPr>
                            <m:e>
                              <m:r>
                                <a:rPr kumimoji="1" lang="en-US" altLang="zh-TW" sz="800" b="0" i="1" smtClean="0">
                                  <a:solidFill>
                                    <a:sysClr val="windowText" lastClr="000000"/>
                                  </a:solidFill>
                                  <a:latin typeface="Cambria Math" panose="02040503050406030204" pitchFamily="18" charset="0"/>
                                </a:rPr>
                                <m:t>𝑦</m:t>
                              </m:r>
                            </m:e>
                          </m:acc>
                        </m:e>
                        <m:sub>
                          <m:r>
                            <a:rPr kumimoji="1" lang="en-US" altLang="zh-TW" sz="800" b="0" i="1" smtClean="0">
                              <a:solidFill>
                                <a:sysClr val="windowText" lastClr="000000"/>
                              </a:solidFill>
                              <a:latin typeface="Cambria Math" panose="02040503050406030204" pitchFamily="18" charset="0"/>
                            </a:rPr>
                            <m:t>𝑏𝑟𝑜𝑘𝑒</m:t>
                          </m:r>
                        </m:sub>
                      </m:sSub>
                    </m:oMath>
                  </m:oMathPara>
                </a14:m>
                <a:endParaRPr lang="zh-TW" altLang="en-US" dirty="0"/>
              </a:p>
            </p:txBody>
          </p:sp>
        </mc:Choice>
        <mc:Fallback xmlns="">
          <p:sp>
            <p:nvSpPr>
              <p:cNvPr id="181" name="文字方塊 180">
                <a:extLst>
                  <a:ext uri="{FF2B5EF4-FFF2-40B4-BE49-F238E27FC236}">
                    <a16:creationId xmlns:a16="http://schemas.microsoft.com/office/drawing/2014/main" id="{A175D61C-C5B6-B762-48D6-6B00D820E2C4}"/>
                  </a:ext>
                </a:extLst>
              </p:cNvPr>
              <p:cNvSpPr txBox="1">
                <a:spLocks noRot="1" noChangeAspect="1" noMove="1" noResize="1" noEditPoints="1" noAdjustHandles="1" noChangeArrowheads="1" noChangeShapeType="1" noTextEdit="1"/>
              </p:cNvSpPr>
              <p:nvPr/>
            </p:nvSpPr>
            <p:spPr>
              <a:xfrm>
                <a:off x="5598362" y="2684959"/>
                <a:ext cx="396017"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5CCB95FB-921F-5965-6F16-843C654A4A30}"/>
                  </a:ext>
                </a:extLst>
              </p:cNvPr>
              <p:cNvSpPr txBox="1"/>
              <p:nvPr/>
            </p:nvSpPr>
            <p:spPr>
              <a:xfrm>
                <a:off x="5598361" y="3774435"/>
                <a:ext cx="396017"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800" b="0" i="1" smtClean="0">
                              <a:solidFill>
                                <a:sysClr val="windowText" lastClr="000000"/>
                              </a:solidFill>
                              <a:latin typeface="Cambria Math" panose="02040503050406030204" pitchFamily="18" charset="0"/>
                            </a:rPr>
                          </m:ctrlPr>
                        </m:sSubPr>
                        <m:e>
                          <m:acc>
                            <m:accPr>
                              <m:chr m:val="̂"/>
                              <m:ctrlPr>
                                <a:rPr kumimoji="1" lang="en-US" altLang="zh-TW" sz="800" b="0" i="1" smtClean="0">
                                  <a:solidFill>
                                    <a:sysClr val="windowText" lastClr="000000"/>
                                  </a:solidFill>
                                  <a:latin typeface="Cambria Math" panose="02040503050406030204" pitchFamily="18" charset="0"/>
                                </a:rPr>
                              </m:ctrlPr>
                            </m:accPr>
                            <m:e>
                              <m:r>
                                <a:rPr kumimoji="1" lang="en-US" altLang="zh-TW" sz="800" b="0" i="1" smtClean="0">
                                  <a:solidFill>
                                    <a:sysClr val="windowText" lastClr="000000"/>
                                  </a:solidFill>
                                  <a:latin typeface="Cambria Math" panose="02040503050406030204" pitchFamily="18" charset="0"/>
                                </a:rPr>
                                <m:t>𝑦</m:t>
                              </m:r>
                            </m:e>
                          </m:acc>
                        </m:e>
                        <m:sub>
                          <m:r>
                            <a:rPr kumimoji="1" lang="en-US" altLang="zh-TW" sz="800" b="0" i="1" smtClean="0">
                              <a:solidFill>
                                <a:sysClr val="windowText" lastClr="000000"/>
                              </a:solidFill>
                              <a:latin typeface="Cambria Math" panose="02040503050406030204" pitchFamily="18" charset="0"/>
                            </a:rPr>
                            <m:t>𝑠h𝑜𝑟𝑡</m:t>
                          </m:r>
                        </m:sub>
                      </m:sSub>
                    </m:oMath>
                  </m:oMathPara>
                </a14:m>
                <a:endParaRPr lang="zh-TW" altLang="en-US" dirty="0"/>
              </a:p>
            </p:txBody>
          </p:sp>
        </mc:Choice>
        <mc:Fallback xmlns="">
          <p:sp>
            <p:nvSpPr>
              <p:cNvPr id="182" name="文字方塊 181">
                <a:extLst>
                  <a:ext uri="{FF2B5EF4-FFF2-40B4-BE49-F238E27FC236}">
                    <a16:creationId xmlns:a16="http://schemas.microsoft.com/office/drawing/2014/main" id="{5CCB95FB-921F-5965-6F16-843C654A4A30}"/>
                  </a:ext>
                </a:extLst>
              </p:cNvPr>
              <p:cNvSpPr txBox="1">
                <a:spLocks noRot="1" noChangeAspect="1" noMove="1" noResize="1" noEditPoints="1" noAdjustHandles="1" noChangeArrowheads="1" noChangeShapeType="1" noTextEdit="1"/>
              </p:cNvSpPr>
              <p:nvPr/>
            </p:nvSpPr>
            <p:spPr>
              <a:xfrm>
                <a:off x="5598361" y="3774435"/>
                <a:ext cx="396017" cy="215444"/>
              </a:xfrm>
              <a:prstGeom prst="rect">
                <a:avLst/>
              </a:prstGeom>
              <a:blipFill>
                <a:blip r:embed="rId10"/>
                <a:stretch>
                  <a:fillRect/>
                </a:stretch>
              </a:blipFill>
            </p:spPr>
            <p:txBody>
              <a:bodyPr/>
              <a:lstStyle/>
              <a:p>
                <a:r>
                  <a:rPr lang="zh-TW" altLang="en-US">
                    <a:noFill/>
                  </a:rPr>
                  <a:t> </a:t>
                </a:r>
              </a:p>
            </p:txBody>
          </p:sp>
        </mc:Fallback>
      </mc:AlternateContent>
      <p:cxnSp>
        <p:nvCxnSpPr>
          <p:cNvPr id="184" name="直線箭頭接點 183">
            <a:extLst>
              <a:ext uri="{FF2B5EF4-FFF2-40B4-BE49-F238E27FC236}">
                <a16:creationId xmlns:a16="http://schemas.microsoft.com/office/drawing/2014/main" id="{61E52F6B-EF32-A7AB-35F7-8C3198D5F290}"/>
              </a:ext>
            </a:extLst>
          </p:cNvPr>
          <p:cNvCxnSpPr>
            <a:cxnSpLocks/>
            <a:stCxn id="178" idx="3"/>
          </p:cNvCxnSpPr>
          <p:nvPr/>
        </p:nvCxnSpPr>
        <p:spPr>
          <a:xfrm>
            <a:off x="7914969" y="2963414"/>
            <a:ext cx="502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文字方塊 184">
                <a:extLst>
                  <a:ext uri="{FF2B5EF4-FFF2-40B4-BE49-F238E27FC236}">
                    <a16:creationId xmlns:a16="http://schemas.microsoft.com/office/drawing/2014/main" id="{F5FDBDBB-5667-696C-7B5E-78AE1BB664FE}"/>
                  </a:ext>
                </a:extLst>
              </p:cNvPr>
              <p:cNvSpPr txBox="1"/>
              <p:nvPr/>
            </p:nvSpPr>
            <p:spPr>
              <a:xfrm>
                <a:off x="7839317" y="2747970"/>
                <a:ext cx="396017"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800" b="0" i="1" smtClean="0">
                              <a:solidFill>
                                <a:sysClr val="windowText" lastClr="000000"/>
                              </a:solidFill>
                              <a:latin typeface="Cambria Math" panose="02040503050406030204" pitchFamily="18" charset="0"/>
                            </a:rPr>
                          </m:ctrlPr>
                        </m:sSubPr>
                        <m:e>
                          <m:acc>
                            <m:accPr>
                              <m:chr m:val="̂"/>
                              <m:ctrlPr>
                                <a:rPr kumimoji="1" lang="en-US" altLang="zh-TW" sz="800" b="0" i="1" smtClean="0">
                                  <a:solidFill>
                                    <a:sysClr val="windowText" lastClr="000000"/>
                                  </a:solidFill>
                                  <a:latin typeface="Cambria Math" panose="02040503050406030204" pitchFamily="18" charset="0"/>
                                </a:rPr>
                              </m:ctrlPr>
                            </m:accPr>
                            <m:e>
                              <m:r>
                                <a:rPr kumimoji="1" lang="en-US" altLang="zh-TW" sz="800" b="0" i="1" smtClean="0">
                                  <a:solidFill>
                                    <a:sysClr val="windowText" lastClr="000000"/>
                                  </a:solidFill>
                                  <a:latin typeface="Cambria Math" panose="02040503050406030204" pitchFamily="18" charset="0"/>
                                </a:rPr>
                                <m:t>𝑦</m:t>
                              </m:r>
                            </m:e>
                          </m:acc>
                        </m:e>
                        <m:sub>
                          <m:r>
                            <a:rPr kumimoji="1" lang="en-US" altLang="zh-TW" sz="800" b="0" i="1" smtClean="0">
                              <a:solidFill>
                                <a:sysClr val="windowText" lastClr="000000"/>
                              </a:solidFill>
                              <a:latin typeface="Cambria Math" panose="02040503050406030204" pitchFamily="18" charset="0"/>
                            </a:rPr>
                            <m:t> </m:t>
                          </m:r>
                        </m:sub>
                      </m:sSub>
                    </m:oMath>
                  </m:oMathPara>
                </a14:m>
                <a:endParaRPr lang="zh-TW" altLang="en-US" dirty="0"/>
              </a:p>
            </p:txBody>
          </p:sp>
        </mc:Choice>
        <mc:Fallback xmlns="">
          <p:sp>
            <p:nvSpPr>
              <p:cNvPr id="185" name="文字方塊 184">
                <a:extLst>
                  <a:ext uri="{FF2B5EF4-FFF2-40B4-BE49-F238E27FC236}">
                    <a16:creationId xmlns:a16="http://schemas.microsoft.com/office/drawing/2014/main" id="{F5FDBDBB-5667-696C-7B5E-78AE1BB664FE}"/>
                  </a:ext>
                </a:extLst>
              </p:cNvPr>
              <p:cNvSpPr txBox="1">
                <a:spLocks noRot="1" noChangeAspect="1" noMove="1" noResize="1" noEditPoints="1" noAdjustHandles="1" noChangeArrowheads="1" noChangeShapeType="1" noTextEdit="1"/>
              </p:cNvSpPr>
              <p:nvPr/>
            </p:nvSpPr>
            <p:spPr>
              <a:xfrm>
                <a:off x="7839317" y="2747970"/>
                <a:ext cx="396017" cy="215444"/>
              </a:xfrm>
              <a:prstGeom prst="rect">
                <a:avLst/>
              </a:prstGeom>
              <a:blipFill>
                <a:blip r:embed="rId11"/>
                <a:stretch>
                  <a:fillRect b="-5556"/>
                </a:stretch>
              </a:blipFill>
            </p:spPr>
            <p:txBody>
              <a:bodyPr/>
              <a:lstStyle/>
              <a:p>
                <a:r>
                  <a:rPr lang="zh-TW" altLang="en-US">
                    <a:noFill/>
                  </a:rPr>
                  <a:t> </a:t>
                </a:r>
              </a:p>
            </p:txBody>
          </p:sp>
        </mc:Fallback>
      </mc:AlternateContent>
      <p:sp>
        <p:nvSpPr>
          <p:cNvPr id="6" name="投影片編號版面配置區 5">
            <a:extLst>
              <a:ext uri="{FF2B5EF4-FFF2-40B4-BE49-F238E27FC236}">
                <a16:creationId xmlns:a16="http://schemas.microsoft.com/office/drawing/2014/main" id="{2A299F97-289B-9BB8-57D3-800756AABA6A}"/>
              </a:ext>
            </a:extLst>
          </p:cNvPr>
          <p:cNvSpPr>
            <a:spLocks noGrp="1"/>
          </p:cNvSpPr>
          <p:nvPr>
            <p:ph type="sldNum" sz="quarter" idx="12"/>
          </p:nvPr>
        </p:nvSpPr>
        <p:spPr/>
        <p:txBody>
          <a:bodyPr/>
          <a:lstStyle/>
          <a:p>
            <a:fld id="{EE3F9CDB-1F21-4789-A81E-8FEA25CE194B}" type="slidenum">
              <a:rPr lang="zh-CN" altLang="en-US" smtClean="0"/>
              <a:t>25</a:t>
            </a:fld>
            <a:endParaRPr lang="zh-CN" altLang="en-US"/>
          </a:p>
        </p:txBody>
      </p:sp>
    </p:spTree>
    <p:extLst>
      <p:ext uri="{BB962C8B-B14F-4D97-AF65-F5344CB8AC3E}">
        <p14:creationId xmlns:p14="http://schemas.microsoft.com/office/powerpoint/2010/main" val="38485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C00926-98A9-7986-5D41-116B0ADD8E80}"/>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kumimoji="1" lang="en-US" altLang="zh-TW" sz="1400" dirty="0"/>
              <a:t>GPCE-hybrid model (gaussian process and cross entropy hybrid model) for shift detector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BFD3C3D1-C204-4D51-F7C1-7498E7F68449}"/>
              </a:ext>
            </a:extLst>
          </p:cNvPr>
          <p:cNvGrpSpPr/>
          <p:nvPr/>
        </p:nvGrpSpPr>
        <p:grpSpPr>
          <a:xfrm>
            <a:off x="888649" y="3166692"/>
            <a:ext cx="7237565" cy="1505531"/>
            <a:chOff x="3719587" y="9555728"/>
            <a:chExt cx="17023195" cy="3633474"/>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D83A787-03A3-7DD0-F87D-66D274A39F2C}"/>
                    </a:ext>
                  </a:extLst>
                </p:cNvPr>
                <p:cNvSpPr>
                  <a:spLocks/>
                </p:cNvSpPr>
                <p:nvPr/>
              </p:nvSpPr>
              <p:spPr>
                <a:xfrm>
                  <a:off x="8164630" y="9782524"/>
                  <a:ext cx="2760379" cy="1024744"/>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1</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2D83A787-03A3-7DD0-F87D-66D274A39F2C}"/>
                    </a:ext>
                  </a:extLst>
                </p:cNvPr>
                <p:cNvSpPr>
                  <a:spLocks noRot="1" noChangeAspect="1" noMove="1" noResize="1" noEditPoints="1" noAdjustHandles="1" noChangeArrowheads="1" noChangeShapeType="1" noTextEdit="1"/>
                </p:cNvSpPr>
                <p:nvPr/>
              </p:nvSpPr>
              <p:spPr>
                <a:xfrm>
                  <a:off x="8164630" y="9782524"/>
                  <a:ext cx="2760379" cy="1024744"/>
                </a:xfrm>
                <a:prstGeom prst="rect">
                  <a:avLst/>
                </a:prstGeom>
                <a:blipFill>
                  <a:blip r:embed="rId3"/>
                  <a:stretch>
                    <a:fillRect b="-285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A3EE6F6-C084-650F-58BD-6A091F728A53}"/>
                    </a:ext>
                  </a:extLst>
                </p:cNvPr>
                <p:cNvSpPr>
                  <a:spLocks noChangeAspect="1"/>
                </p:cNvSpPr>
                <p:nvPr/>
              </p:nvSpPr>
              <p:spPr>
                <a:xfrm>
                  <a:off x="8164632" y="11621787"/>
                  <a:ext cx="2756190" cy="1397998"/>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1</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3A3EE6F6-C084-650F-58BD-6A091F728A53}"/>
                    </a:ext>
                  </a:extLst>
                </p:cNvPr>
                <p:cNvSpPr>
                  <a:spLocks noRot="1" noChangeAspect="1" noMove="1" noResize="1" noEditPoints="1" noAdjustHandles="1" noChangeArrowheads="1" noChangeShapeType="1" noTextEdit="1"/>
                </p:cNvSpPr>
                <p:nvPr/>
              </p:nvSpPr>
              <p:spPr>
                <a:xfrm>
                  <a:off x="8164632" y="11621787"/>
                  <a:ext cx="2756190" cy="1397998"/>
                </a:xfrm>
                <a:prstGeom prst="rect">
                  <a:avLst/>
                </a:prstGeom>
                <a:blipFill>
                  <a:blip r:embed="rId4"/>
                  <a:stretch>
                    <a:fillRect b="-2128"/>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FCFDF83-5777-6879-2F02-E2036440C71D}"/>
                    </a:ext>
                  </a:extLst>
                </p:cNvPr>
                <p:cNvSpPr>
                  <a:spLocks noChangeAspect="1"/>
                </p:cNvSpPr>
                <p:nvPr/>
              </p:nvSpPr>
              <p:spPr>
                <a:xfrm>
                  <a:off x="4430079" y="10669433"/>
                  <a:ext cx="2880000" cy="1219574"/>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1</m:t>
                                    </m:r>
                                  </m:sub>
                                </m:sSub>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DFCFDF83-5777-6879-2F02-E2036440C71D}"/>
                    </a:ext>
                  </a:extLst>
                </p:cNvPr>
                <p:cNvSpPr>
                  <a:spLocks noRot="1" noChangeAspect="1" noMove="1" noResize="1" noEditPoints="1" noAdjustHandles="1" noChangeArrowheads="1" noChangeShapeType="1" noTextEdit="1"/>
                </p:cNvSpPr>
                <p:nvPr/>
              </p:nvSpPr>
              <p:spPr>
                <a:xfrm>
                  <a:off x="4430079" y="10669433"/>
                  <a:ext cx="2880000" cy="1219574"/>
                </a:xfrm>
                <a:prstGeom prst="rect">
                  <a:avLst/>
                </a:prstGeom>
                <a:blipFill>
                  <a:blip r:embed="rId5"/>
                  <a:stretch>
                    <a:fillRect l="-1020" r="-1020" b="-2439"/>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DD21F6EA-6DAB-0E6E-C10B-DE771FF18B2E}"/>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BE08A7C6-FA5D-3601-FDBB-F1AD7F80B05A}"/>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6481782D-119F-3E8A-7223-50CC19EB8D06}"/>
                    </a:ext>
                  </a:extLst>
                </p:cNvPr>
                <p:cNvSpPr>
                  <a:spLocks/>
                </p:cNvSpPr>
                <p:nvPr/>
              </p:nvSpPr>
              <p:spPr>
                <a:xfrm>
                  <a:off x="17105040" y="9713882"/>
                  <a:ext cx="2520001" cy="3475320"/>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𝑠h𝑖𝑓𝑡</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𝑠h𝑖𝑓𝑡</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p:txBody>
            </p:sp>
          </mc:Choice>
          <mc:Fallback>
            <p:sp>
              <p:nvSpPr>
                <p:cNvPr id="9" name="矩形 8">
                  <a:extLst>
                    <a:ext uri="{FF2B5EF4-FFF2-40B4-BE49-F238E27FC236}">
                      <a16:creationId xmlns:a16="http://schemas.microsoft.com/office/drawing/2014/main" id="{6481782D-119F-3E8A-7223-50CC19EB8D06}"/>
                    </a:ext>
                  </a:extLst>
                </p:cNvPr>
                <p:cNvSpPr>
                  <a:spLocks noRot="1" noChangeAspect="1" noMove="1" noResize="1" noEditPoints="1" noAdjustHandles="1" noChangeArrowheads="1" noChangeShapeType="1" noTextEdit="1"/>
                </p:cNvSpPr>
                <p:nvPr/>
              </p:nvSpPr>
              <p:spPr>
                <a:xfrm>
                  <a:off x="17105040" y="9713882"/>
                  <a:ext cx="2520001" cy="3475320"/>
                </a:xfrm>
                <a:prstGeom prst="rect">
                  <a:avLst/>
                </a:prstGeom>
                <a:blipFill>
                  <a:blip r:embed="rId6"/>
                  <a:stretch>
                    <a:fillRect r="-11628"/>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EDD49E72-BE3B-3F2D-6924-6E2AD97BE48B}"/>
                </a:ext>
              </a:extLst>
            </p:cNvPr>
            <p:cNvCxnSpPr>
              <a:cxnSpLocks/>
              <a:stCxn id="6" idx="3"/>
              <a:endCxn id="4" idx="1"/>
            </p:cNvCxnSpPr>
            <p:nvPr/>
          </p:nvCxnSpPr>
          <p:spPr>
            <a:xfrm flipV="1">
              <a:off x="7310079" y="10294897"/>
              <a:ext cx="854551" cy="984324"/>
            </a:xfrm>
            <a:prstGeom prst="bentConnector3">
              <a:avLst>
                <a:gd name="adj1" fmla="val 50000"/>
              </a:avLst>
            </a:prstGeom>
            <a:noFill/>
            <a:ln w="12700" cap="flat">
              <a:solidFill>
                <a:srgbClr val="000000"/>
              </a:solidFill>
              <a:prstDash val="solid"/>
              <a:miter lim="400000"/>
              <a:tailEnd type="triangle"/>
            </a:ln>
            <a:effectLst/>
            <a:sp3d/>
          </p:spPr>
        </p:cxnSp>
        <p:cxnSp>
          <p:nvCxnSpPr>
            <p:cNvPr id="11" name="肘形接點 10">
              <a:extLst>
                <a:ext uri="{FF2B5EF4-FFF2-40B4-BE49-F238E27FC236}">
                  <a16:creationId xmlns:a16="http://schemas.microsoft.com/office/drawing/2014/main" id="{F8EE081D-9D5D-460B-012D-B87C9A235A5E}"/>
                </a:ext>
              </a:extLst>
            </p:cNvPr>
            <p:cNvCxnSpPr>
              <a:cxnSpLocks/>
              <a:stCxn id="6" idx="3"/>
              <a:endCxn id="5" idx="1"/>
            </p:cNvCxnSpPr>
            <p:nvPr/>
          </p:nvCxnSpPr>
          <p:spPr>
            <a:xfrm>
              <a:off x="7310079" y="11279221"/>
              <a:ext cx="854553" cy="1041566"/>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59D7BF9D-BF6B-507D-B600-83958ABF3CAD}"/>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0783C55C-CEB5-3E23-4375-6C5B585EC80C}"/>
                </a:ext>
              </a:extLst>
            </p:cNvPr>
            <p:cNvCxnSpPr>
              <a:stCxn id="5" idx="3"/>
              <a:endCxn id="7" idx="1"/>
            </p:cNvCxnSpPr>
            <p:nvPr/>
          </p:nvCxnSpPr>
          <p:spPr>
            <a:xfrm>
              <a:off x="10920822" y="12320787"/>
              <a:ext cx="1050146" cy="29268"/>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58EBBA42-42DE-5D81-D16D-DAEE5190D886}"/>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0C4F5BE0-4C68-C2CE-0599-38F54ADAFA6E}"/>
                </a:ext>
              </a:extLst>
            </p:cNvPr>
            <p:cNvCxnSpPr>
              <a:cxnSpLocks/>
              <a:stCxn id="4" idx="3"/>
            </p:cNvCxnSpPr>
            <p:nvPr/>
          </p:nvCxnSpPr>
          <p:spPr>
            <a:xfrm flipV="1">
              <a:off x="10925009" y="10257390"/>
              <a:ext cx="6213640" cy="37507"/>
            </a:xfrm>
            <a:prstGeom prst="straightConnector1">
              <a:avLst/>
            </a:prstGeom>
            <a:noFill/>
            <a:ln w="12700" cap="flat">
              <a:solidFill>
                <a:srgbClr val="000000"/>
              </a:solidFill>
              <a:prstDash val="solid"/>
              <a:miter lim="400000"/>
              <a:tailEnd type="triangle"/>
            </a:ln>
            <a:effectLst/>
            <a:sp3d/>
          </p:spPr>
        </p:cxnSp>
        <p:cxnSp>
          <p:nvCxnSpPr>
            <p:cNvPr id="16" name="直線箭頭接點 15">
              <a:extLst>
                <a:ext uri="{FF2B5EF4-FFF2-40B4-BE49-F238E27FC236}">
                  <a16:creationId xmlns:a16="http://schemas.microsoft.com/office/drawing/2014/main" id="{4F1808A2-306F-0B67-97FB-8C57FB85A232}"/>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E64AAF72-B4AF-AF7A-DB93-36D9A71C3D1A}"/>
                </a:ext>
              </a:extLst>
            </p:cNvPr>
            <p:cNvCxnSpPr/>
            <p:nvPr/>
          </p:nvCxnSpPr>
          <p:spPr>
            <a:xfrm>
              <a:off x="19675804" y="11279218"/>
              <a:ext cx="853136"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6BB5E35-E5D6-561A-5EA1-E687875A36AD}"/>
                    </a:ext>
                  </a:extLst>
                </p:cNvPr>
                <p:cNvSpPr txBox="1"/>
                <p:nvPr/>
              </p:nvSpPr>
              <p:spPr>
                <a:xfrm>
                  <a:off x="13499852" y="9555728"/>
                  <a:ext cx="1049821" cy="636944"/>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𝑠h𝑖𝑓𝑡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8" name="文字方塊 17">
                  <a:extLst>
                    <a:ext uri="{FF2B5EF4-FFF2-40B4-BE49-F238E27FC236}">
                      <a16:creationId xmlns:a16="http://schemas.microsoft.com/office/drawing/2014/main" id="{36BB5E35-E5D6-561A-5EA1-E687875A36AD}"/>
                    </a:ext>
                  </a:extLst>
                </p:cNvPr>
                <p:cNvSpPr txBox="1">
                  <a:spLocks noRot="1" noChangeAspect="1" noMove="1" noResize="1" noEditPoints="1" noAdjustHandles="1" noChangeArrowheads="1" noChangeShapeType="1" noTextEdit="1"/>
                </p:cNvSpPr>
                <p:nvPr/>
              </p:nvSpPr>
              <p:spPr>
                <a:xfrm>
                  <a:off x="13499852" y="9555728"/>
                  <a:ext cx="1049821" cy="636944"/>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30D6830-1A89-8FA7-7CC6-7EDD756B6045}"/>
                    </a:ext>
                  </a:extLst>
                </p:cNvPr>
                <p:cNvSpPr txBox="1"/>
                <p:nvPr/>
              </p:nvSpPr>
              <p:spPr>
                <a:xfrm>
                  <a:off x="16213910" y="12335419"/>
                  <a:ext cx="1034740" cy="637564"/>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𝑠h𝑖𝑓𝑡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9" name="文字方塊 18">
                  <a:extLst>
                    <a:ext uri="{FF2B5EF4-FFF2-40B4-BE49-F238E27FC236}">
                      <a16:creationId xmlns:a16="http://schemas.microsoft.com/office/drawing/2014/main" id="{A30D6830-1A89-8FA7-7CC6-7EDD756B6045}"/>
                    </a:ext>
                  </a:extLst>
                </p:cNvPr>
                <p:cNvSpPr txBox="1">
                  <a:spLocks noRot="1" noChangeAspect="1" noMove="1" noResize="1" noEditPoints="1" noAdjustHandles="1" noChangeArrowheads="1" noChangeShapeType="1" noTextEdit="1"/>
                </p:cNvSpPr>
                <p:nvPr/>
              </p:nvSpPr>
              <p:spPr>
                <a:xfrm>
                  <a:off x="16213910" y="12335419"/>
                  <a:ext cx="1034740" cy="637564"/>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2FAFCAE9-1BD1-1772-49E8-0794D9774925}"/>
                    </a:ext>
                  </a:extLst>
                </p:cNvPr>
                <p:cNvSpPr txBox="1"/>
                <p:nvPr/>
              </p:nvSpPr>
              <p:spPr>
                <a:xfrm>
                  <a:off x="13700944" y="12318081"/>
                  <a:ext cx="985758" cy="758732"/>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b>
                            </m:sSub>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0" name="文字方塊 19">
                  <a:extLst>
                    <a:ext uri="{FF2B5EF4-FFF2-40B4-BE49-F238E27FC236}">
                      <a16:creationId xmlns:a16="http://schemas.microsoft.com/office/drawing/2014/main" id="{2FAFCAE9-1BD1-1772-49E8-0794D9774925}"/>
                    </a:ext>
                  </a:extLst>
                </p:cNvPr>
                <p:cNvSpPr txBox="1">
                  <a:spLocks noRot="1" noChangeAspect="1" noMove="1" noResize="1" noEditPoints="1" noAdjustHandles="1" noChangeArrowheads="1" noChangeShapeType="1" noTextEdit="1"/>
                </p:cNvSpPr>
                <p:nvPr/>
              </p:nvSpPr>
              <p:spPr>
                <a:xfrm>
                  <a:off x="13700944" y="12318081"/>
                  <a:ext cx="985758" cy="758732"/>
                </a:xfrm>
                <a:prstGeom prst="rect">
                  <a:avLst/>
                </a:prstGeom>
                <a:blipFill>
                  <a:blip r:embed="rId9"/>
                  <a:stretch>
                    <a:fillRect b="-1538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A59B0ED5-3EB7-7910-54D2-CF8F60DD1FE7}"/>
                    </a:ext>
                  </a:extLst>
                </p:cNvPr>
                <p:cNvSpPr txBox="1"/>
                <p:nvPr/>
              </p:nvSpPr>
              <p:spPr>
                <a:xfrm>
                  <a:off x="10969173" y="12318081"/>
                  <a:ext cx="1131562"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1" name="文字方塊 20">
                  <a:extLst>
                    <a:ext uri="{FF2B5EF4-FFF2-40B4-BE49-F238E27FC236}">
                      <a16:creationId xmlns:a16="http://schemas.microsoft.com/office/drawing/2014/main" id="{A59B0ED5-3EB7-7910-54D2-CF8F60DD1FE7}"/>
                    </a:ext>
                  </a:extLst>
                </p:cNvPr>
                <p:cNvSpPr txBox="1">
                  <a:spLocks noRot="1" noChangeAspect="1" noMove="1" noResize="1" noEditPoints="1" noAdjustHandles="1" noChangeArrowheads="1" noChangeShapeType="1" noTextEdit="1"/>
                </p:cNvSpPr>
                <p:nvPr/>
              </p:nvSpPr>
              <p:spPr>
                <a:xfrm>
                  <a:off x="10969173" y="12318081"/>
                  <a:ext cx="1131562" cy="614661"/>
                </a:xfrm>
                <a:prstGeom prst="rect">
                  <a:avLst/>
                </a:prstGeom>
                <a:blipFill>
                  <a:blip r:embed="rId10"/>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EFA3338E-9AF7-D993-964A-2E2CBABE2529}"/>
                    </a:ext>
                  </a:extLst>
                </p:cNvPr>
                <p:cNvSpPr txBox="1"/>
                <p:nvPr/>
              </p:nvSpPr>
              <p:spPr>
                <a:xfrm>
                  <a:off x="7067078" y="10703945"/>
                  <a:ext cx="952928"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2" name="文字方塊 21">
                  <a:extLst>
                    <a:ext uri="{FF2B5EF4-FFF2-40B4-BE49-F238E27FC236}">
                      <a16:creationId xmlns:a16="http://schemas.microsoft.com/office/drawing/2014/main" id="{EFA3338E-9AF7-D993-964A-2E2CBABE2529}"/>
                    </a:ext>
                  </a:extLst>
                </p:cNvPr>
                <p:cNvSpPr txBox="1">
                  <a:spLocks noRot="1" noChangeAspect="1" noMove="1" noResize="1" noEditPoints="1" noAdjustHandles="1" noChangeArrowheads="1" noChangeShapeType="1" noTextEdit="1"/>
                </p:cNvSpPr>
                <p:nvPr/>
              </p:nvSpPr>
              <p:spPr>
                <a:xfrm>
                  <a:off x="7067078" y="10703945"/>
                  <a:ext cx="952928" cy="715556"/>
                </a:xfrm>
                <a:prstGeom prst="rect">
                  <a:avLst/>
                </a:prstGeom>
                <a:blipFill>
                  <a:blip r:embed="rId11"/>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4345DAAF-5F14-215E-9F7C-465636848BE6}"/>
                    </a:ext>
                  </a:extLst>
                </p:cNvPr>
                <p:cNvSpPr txBox="1"/>
                <p:nvPr/>
              </p:nvSpPr>
              <p:spPr>
                <a:xfrm>
                  <a:off x="15679333" y="10720675"/>
                  <a:ext cx="1348281" cy="6832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1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3" name="文字方塊 22">
                  <a:extLst>
                    <a:ext uri="{FF2B5EF4-FFF2-40B4-BE49-F238E27FC236}">
                      <a16:creationId xmlns:a16="http://schemas.microsoft.com/office/drawing/2014/main" id="{4345DAAF-5F14-215E-9F7C-465636848BE6}"/>
                    </a:ext>
                  </a:extLst>
                </p:cNvPr>
                <p:cNvSpPr txBox="1">
                  <a:spLocks noRot="1" noChangeAspect="1" noMove="1" noResize="1" noEditPoints="1" noAdjustHandles="1" noChangeArrowheads="1" noChangeShapeType="1" noTextEdit="1"/>
                </p:cNvSpPr>
                <p:nvPr/>
              </p:nvSpPr>
              <p:spPr>
                <a:xfrm>
                  <a:off x="15679333" y="10720675"/>
                  <a:ext cx="1348281" cy="683217"/>
                </a:xfrm>
                <a:prstGeom prst="rect">
                  <a:avLst/>
                </a:prstGeom>
                <a:blipFill>
                  <a:blip r:embed="rId12"/>
                  <a:stretch>
                    <a:fillRect b="-8696"/>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E6E5373F-A66C-5077-AA09-331D2738894E}"/>
                    </a:ext>
                  </a:extLst>
                </p:cNvPr>
                <p:cNvSpPr txBox="1"/>
                <p:nvPr/>
              </p:nvSpPr>
              <p:spPr>
                <a:xfrm>
                  <a:off x="19692961" y="10645487"/>
                  <a:ext cx="1049821" cy="619922"/>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𝑠h𝑖𝑓𝑡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4" name="文字方塊 23">
                  <a:extLst>
                    <a:ext uri="{FF2B5EF4-FFF2-40B4-BE49-F238E27FC236}">
                      <a16:creationId xmlns:a16="http://schemas.microsoft.com/office/drawing/2014/main" id="{E6E5373F-A66C-5077-AA09-331D2738894E}"/>
                    </a:ext>
                  </a:extLst>
                </p:cNvPr>
                <p:cNvSpPr txBox="1">
                  <a:spLocks noRot="1" noChangeAspect="1" noMove="1" noResize="1" noEditPoints="1" noAdjustHandles="1" noChangeArrowheads="1" noChangeShapeType="1" noTextEdit="1"/>
                </p:cNvSpPr>
                <p:nvPr/>
              </p:nvSpPr>
              <p:spPr>
                <a:xfrm>
                  <a:off x="19692961" y="10645487"/>
                  <a:ext cx="1049821" cy="619922"/>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F5917973-AD9A-5416-238A-65896D92BA96}"/>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98C03B31-A4B0-82A9-0B78-ED27B212CD0A}"/>
                    </a:ext>
                  </a:extLst>
                </p:cNvPr>
                <p:cNvSpPr txBox="1"/>
                <p:nvPr/>
              </p:nvSpPr>
              <p:spPr>
                <a:xfrm>
                  <a:off x="3756712" y="10597668"/>
                  <a:ext cx="622137"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6" name="文字方塊 25">
                  <a:extLst>
                    <a:ext uri="{FF2B5EF4-FFF2-40B4-BE49-F238E27FC236}">
                      <a16:creationId xmlns:a16="http://schemas.microsoft.com/office/drawing/2014/main" id="{98C03B31-A4B0-82A9-0B78-ED27B212CD0A}"/>
                    </a:ext>
                  </a:extLst>
                </p:cNvPr>
                <p:cNvSpPr txBox="1">
                  <a:spLocks noRot="1" noChangeAspect="1" noMove="1" noResize="1" noEditPoints="1" noAdjustHandles="1" noChangeArrowheads="1" noChangeShapeType="1" noTextEdit="1"/>
                </p:cNvSpPr>
                <p:nvPr/>
              </p:nvSpPr>
              <p:spPr>
                <a:xfrm>
                  <a:off x="3756712" y="10597668"/>
                  <a:ext cx="622137" cy="715556"/>
                </a:xfrm>
                <a:prstGeom prst="rect">
                  <a:avLst/>
                </a:prstGeom>
                <a:blipFill>
                  <a:blip r:embed="rId14"/>
                  <a:stretch>
                    <a:fillRect b="-8333"/>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27" name="Feature extractor   : MobileNetV3 Large Backbone (Pre-training on ImageNet) for feature extraction. (output:  )…">
                <a:extLst>
                  <a:ext uri="{FF2B5EF4-FFF2-40B4-BE49-F238E27FC236}">
                    <a16:creationId xmlns:a16="http://schemas.microsoft.com/office/drawing/2014/main" id="{C6A86D80-CACD-E106-AD76-F618426751A5}"/>
                  </a:ext>
                </a:extLst>
              </p:cNvPr>
              <p:cNvSpPr txBox="1">
                <a:spLocks/>
              </p:cNvSpPr>
              <p:nvPr/>
            </p:nvSpPr>
            <p:spPr>
              <a:xfrm>
                <a:off x="995938" y="998162"/>
                <a:ext cx="6858000" cy="19069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1732" indent="-141732" defTabSz="116586">
                  <a:spcBef>
                    <a:spcPts val="1238"/>
                  </a:spcBef>
                  <a:defRPr sz="2688"/>
                </a:pPr>
                <a:r>
                  <a:rPr lang="en" sz="1100" dirty="0"/>
                  <a:t>Feature extractor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𝑓</m:t>
                        </m:r>
                      </m:e>
                      <m:sub>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𝜃</m:t>
                            </m:r>
                          </m:e>
                          <m:sub>
                            <m:r>
                              <a:rPr lang="ar-AE" sz="1100" i="1">
                                <a:solidFill>
                                  <a:srgbClr val="353828"/>
                                </a:solidFill>
                                <a:latin typeface="Cambria Math" panose="02040503050406030204" pitchFamily="18" charset="0"/>
                              </a:rPr>
                              <m:t>1</m:t>
                            </m:r>
                          </m:sub>
                        </m:sSub>
                      </m:sub>
                    </m:sSub>
                  </m:oMath>
                </a14:m>
                <a:r>
                  <a:rPr lang="ar-AE" sz="1100" dirty="0">
                    <a:ea typeface="Calibri Light"/>
                    <a:cs typeface="Calibri Light"/>
                    <a:sym typeface="Calibri Light"/>
                  </a:rPr>
                  <a:t> : </a:t>
                </a:r>
                <a:r>
                  <a:rPr lang="en" sz="1100" dirty="0"/>
                  <a:t>MobileNetV3 Large Backbone (Pre-training on ImageNet) for feature extraction. (output:</a:t>
                </a:r>
                <a:r>
                  <a:rPr lang="en" sz="1100" dirty="0">
                    <a:ea typeface="Calibri Light"/>
                    <a:cs typeface="Calibri Light"/>
                    <a:sym typeface="Calibri Light"/>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𝑧</m:t>
                        </m:r>
                      </m:e>
                      <m:sub>
                        <m:r>
                          <a:rPr lang="ar-AE" sz="1100" i="1">
                            <a:solidFill>
                              <a:srgbClr val="353828"/>
                            </a:solidFill>
                            <a:latin typeface="Cambria Math" panose="02040503050406030204" pitchFamily="18" charset="0"/>
                          </a:rPr>
                          <m:t>1</m:t>
                        </m:r>
                      </m:sub>
                    </m:sSub>
                    <m:r>
                      <a:rPr lang="en-US" sz="1100" b="0" i="0" smtClean="0">
                        <a:solidFill>
                          <a:srgbClr val="353828"/>
                        </a:solidFill>
                        <a:latin typeface="Cambria Math" panose="02040503050406030204" pitchFamily="18" charset="0"/>
                      </a:rPr>
                      <m:t>)</m:t>
                    </m:r>
                  </m:oMath>
                </a14:m>
                <a:endParaRPr lang="ar-AE" sz="1100" dirty="0"/>
              </a:p>
              <a:p>
                <a:pPr marL="141732" indent="-141732" defTabSz="116586">
                  <a:spcBef>
                    <a:spcPts val="1238"/>
                  </a:spcBef>
                  <a:defRPr sz="2688"/>
                </a:pPr>
                <a:r>
                  <a:rPr lang="en" sz="1100" dirty="0"/>
                  <a:t>MLP classifier</a:t>
                </a:r>
                <a:r>
                  <a:rPr lang="en" sz="1100" dirty="0">
                    <a:ea typeface="Cambria Math"/>
                    <a:cs typeface="Cambria Math"/>
                    <a:sym typeface="Cambria Math"/>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 </a:t>
                </a:r>
                <a:r>
                  <a:rPr lang="en" sz="1100" dirty="0">
                    <a:ea typeface="Cambria"/>
                    <a:cs typeface="Cambria"/>
                    <a:sym typeface="Cambria"/>
                  </a:rPr>
                  <a:t>a fully connected layer with 2 output dimension for </a:t>
                </a:r>
                <a:r>
                  <a:rPr lang="en" sz="1100" dirty="0">
                    <a:solidFill>
                      <a:srgbClr val="FF0000"/>
                    </a:solidFill>
                    <a:ea typeface="Cambria"/>
                    <a:cs typeface="Cambria"/>
                    <a:sym typeface="Cambria"/>
                  </a:rPr>
                  <a:t>single-defect-type classification</a:t>
                </a:r>
                <a:r>
                  <a:rPr lang="en" sz="1100" dirty="0">
                    <a:ea typeface="Cambria"/>
                    <a:cs typeface="Cambria"/>
                    <a:sym typeface="Cambria"/>
                  </a:rPr>
                  <a:t>.</a:t>
                </a:r>
              </a:p>
              <a:p>
                <a:pPr marL="141732" indent="-141732" defTabSz="116586">
                  <a:spcBef>
                    <a:spcPts val="1238"/>
                  </a:spcBef>
                  <a:defRPr sz="2688"/>
                </a:pPr>
                <a:r>
                  <a:rPr lang="en" sz="1100" dirty="0"/>
                  <a:t>Gaussian Process classifier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 </a:t>
                </a:r>
                <a:r>
                  <a:rPr lang="en" sz="1100" dirty="0">
                    <a:ea typeface="Cambria"/>
                    <a:cs typeface="Cambria"/>
                    <a:sym typeface="Cambria"/>
                  </a:rPr>
                  <a:t>Gaussian Process classifier (GPC) for Component classification.</a:t>
                </a:r>
              </a:p>
              <a:p>
                <a:pPr marL="141732" indent="-141732" defTabSz="116586">
                  <a:spcBef>
                    <a:spcPts val="1238"/>
                  </a:spcBef>
                  <a:defRPr sz="2688"/>
                </a:pPr>
                <a:r>
                  <a:rPr lang="en" sz="1100" dirty="0"/>
                  <a:t>Prediction Uncertainty to defect converter</a:t>
                </a:r>
                <a:r>
                  <a:rPr lang="en" sz="1100" dirty="0">
                    <a:ea typeface="Cambria"/>
                    <a:cs typeface="Cambria"/>
                    <a:sym typeface="Cambria"/>
                  </a:rPr>
                  <a:t>: analyze the output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𝑈</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a:t>
                </a:r>
                <a:r>
                  <a:rPr lang="en" sz="1100" dirty="0">
                    <a:ea typeface="Cambria"/>
                    <a:cs typeface="Cambria"/>
                    <a:sym typeface="Cambria"/>
                  </a:rPr>
                  <a:t>for </a:t>
                </a:r>
                <a:r>
                  <a:rPr lang="en" sz="1100" dirty="0">
                    <a:solidFill>
                      <a:srgbClr val="FF0000"/>
                    </a:solidFill>
                    <a:ea typeface="Cambria"/>
                    <a:cs typeface="Cambria"/>
                    <a:sym typeface="Cambria"/>
                  </a:rPr>
                  <a:t>shift, not shift, indeterminate classification</a:t>
                </a:r>
              </a:p>
              <a:p>
                <a:pPr marL="141732" indent="-141732" defTabSz="116586">
                  <a:spcBef>
                    <a:spcPts val="1238"/>
                  </a:spcBef>
                  <a:defRPr sz="2688"/>
                </a:pPr>
                <a:r>
                  <a:rPr lang="en" sz="1100" dirty="0">
                    <a:ea typeface="Cambria"/>
                    <a:cs typeface="Cambria"/>
                    <a:sym typeface="Cambria"/>
                  </a:rPr>
                  <a:t>Prediction Combiner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𝐺</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 </a:t>
                </a:r>
                <a:r>
                  <a:rPr lang="en" sz="1100" dirty="0">
                    <a:ea typeface="Cambria"/>
                    <a:cs typeface="Cambria"/>
                    <a:sym typeface="Cambria"/>
                  </a:rPr>
                  <a:t>combine the prediction result from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a:t>
                </a:r>
                <a:r>
                  <a:rPr lang="en" sz="1100" dirty="0">
                    <a:ea typeface="Cambria"/>
                    <a:cs typeface="Cambria"/>
                    <a:sym typeface="Cambria"/>
                  </a:rPr>
                  <a:t>and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ar-AE" sz="1100" i="1">
                            <a:solidFill>
                              <a:srgbClr val="353828"/>
                            </a:solidFill>
                            <a:latin typeface="Cambria Math" panose="02040503050406030204" pitchFamily="18" charset="0"/>
                          </a:rPr>
                          <m:t>1</m:t>
                        </m:r>
                      </m:sub>
                    </m:sSub>
                  </m:oMath>
                </a14:m>
                <a:r>
                  <a:rPr lang="ar-AE" sz="1100" dirty="0">
                    <a:ea typeface="Cambria"/>
                    <a:cs typeface="Cambria"/>
                    <a:sym typeface="Cambria"/>
                  </a:rPr>
                  <a:t> </a:t>
                </a:r>
                <a:r>
                  <a:rPr lang="en" sz="1100" dirty="0">
                    <a:ea typeface="Cambria"/>
                    <a:cs typeface="Cambria"/>
                    <a:sym typeface="Cambria"/>
                  </a:rPr>
                  <a:t>and yield the final prediction.</a:t>
                </a:r>
              </a:p>
              <a:p>
                <a:pPr marL="141732" indent="-141732" defTabSz="116586">
                  <a:spcBef>
                    <a:spcPts val="1238"/>
                  </a:spcBef>
                  <a:defRPr sz="2688"/>
                </a:pPr>
                <a14:m>
                  <m:oMath xmlns:m="http://schemas.openxmlformats.org/officeDocument/2006/math">
                    <m:r>
                      <a:rPr lang="en" sz="1100" i="1">
                        <a:solidFill>
                          <a:srgbClr val="353828"/>
                        </a:solidFill>
                        <a:latin typeface="Cambria Math" panose="02040503050406030204" pitchFamily="18" charset="0"/>
                      </a:rPr>
                      <m:t>{</m:t>
                    </m:r>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𝑝</m:t>
                        </m:r>
                      </m:e>
                      <m:sub>
                        <m:r>
                          <a:rPr lang="ar-AE" sz="1100" i="1">
                            <a:solidFill>
                              <a:srgbClr val="353828"/>
                            </a:solidFill>
                            <a:latin typeface="Cambria Math" panose="02040503050406030204" pitchFamily="18" charset="0"/>
                          </a:rPr>
                          <m:t>𝑐𝑜𝑚</m:t>
                        </m:r>
                        <m:r>
                          <a:rPr lang="ar-AE" sz="1100" i="1">
                            <a:solidFill>
                              <a:srgbClr val="353828"/>
                            </a:solidFill>
                            <a:latin typeface="Cambria Math" panose="02040503050406030204" pitchFamily="18" charset="0"/>
                          </a:rPr>
                          <m:t>1</m:t>
                        </m:r>
                      </m:sub>
                    </m:sSub>
                    <m:r>
                      <a:rPr lang="ar-AE" sz="1100" i="1">
                        <a:solidFill>
                          <a:srgbClr val="353828"/>
                        </a:solidFill>
                        <a:latin typeface="Cambria Math" panose="02040503050406030204" pitchFamily="18" charset="0"/>
                      </a:rPr>
                      <m:t>}≡</m:t>
                    </m:r>
                  </m:oMath>
                </a14:m>
                <a:r>
                  <a:rPr lang="en" sz="1100" dirty="0"/>
                  <a:t>Output of SoftMax : </a:t>
                </a:r>
                <a:r>
                  <a:rPr lang="en" sz="1100" dirty="0">
                    <a:ea typeface="Cambria Math"/>
                    <a:cs typeface="Cambria Math"/>
                    <a:sym typeface="Cambria Math"/>
                  </a:rPr>
                  <a:t>prediction </a:t>
                </a:r>
                <a14:m>
                  <m:oMath xmlns:m="http://schemas.openxmlformats.org/officeDocument/2006/math">
                    <m:r>
                      <m:rPr>
                        <m:sty m:val="p"/>
                      </m:rPr>
                      <a:rPr lang="en" sz="1100" i="1">
                        <a:solidFill>
                          <a:srgbClr val="000000"/>
                        </a:solidFill>
                        <a:latin typeface="Cambria Math" panose="02040503050406030204" pitchFamily="18" charset="0"/>
                      </a:rPr>
                      <m:t>probabili</m:t>
                    </m:r>
                  </m:oMath>
                </a14:m>
                <a:r>
                  <a:rPr lang="en" sz="1100" dirty="0">
                    <a:ea typeface="Cambria Math"/>
                    <a:cs typeface="Cambria Math"/>
                    <a:sym typeface="Cambria Math"/>
                  </a:rPr>
                  <a:t>ty vector </a:t>
                </a:r>
                <a:r>
                  <a:rPr lang="en" sz="1100" dirty="0"/>
                  <a:t>.</a:t>
                </a:r>
              </a:p>
            </p:txBody>
          </p:sp>
        </mc:Choice>
        <mc:Fallback>
          <p:sp>
            <p:nvSpPr>
              <p:cNvPr id="27" name="Feature extractor   : MobileNetV3 Large Backbone (Pre-training on ImageNet) for feature extraction. (output:  )…">
                <a:extLst>
                  <a:ext uri="{FF2B5EF4-FFF2-40B4-BE49-F238E27FC236}">
                    <a16:creationId xmlns:a16="http://schemas.microsoft.com/office/drawing/2014/main" id="{C6A86D80-CACD-E106-AD76-F618426751A5}"/>
                  </a:ext>
                </a:extLst>
              </p:cNvPr>
              <p:cNvSpPr txBox="1">
                <a:spLocks noRot="1" noChangeAspect="1" noMove="1" noResize="1" noEditPoints="1" noAdjustHandles="1" noChangeArrowheads="1" noChangeShapeType="1" noTextEdit="1"/>
              </p:cNvSpPr>
              <p:nvPr/>
            </p:nvSpPr>
            <p:spPr>
              <a:xfrm>
                <a:off x="995938" y="998162"/>
                <a:ext cx="6858000" cy="1906900"/>
              </a:xfrm>
              <a:prstGeom prst="rect">
                <a:avLst/>
              </a:prstGeom>
              <a:blipFill>
                <a:blip r:embed="rId15"/>
                <a:stretch>
                  <a:fillRect t="-13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E1F0554-6BF2-F1D9-C1EA-CF0FB9EB1C9D}"/>
                  </a:ext>
                </a:extLst>
              </p:cNvPr>
              <p:cNvSpPr txBox="1"/>
              <p:nvPr/>
            </p:nvSpPr>
            <p:spPr>
              <a:xfrm>
                <a:off x="5402173" y="2488384"/>
                <a:ext cx="3442805" cy="654153"/>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lang="en-US" altLang="zh-TW" sz="900" i="1">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𝑠h𝑖𝑓𝑡</m:t>
                          </m:r>
                        </m:sub>
                        <m:sup>
                          <m:r>
                            <a:rPr lang="en-US" altLang="zh-TW" sz="900" i="1">
                              <a:solidFill>
                                <a:srgbClr val="000000"/>
                              </a:solidFill>
                              <a:latin typeface="Cambria Math" panose="02040503050406030204" pitchFamily="18" charset="0"/>
                              <a:sym typeface="Helvetica Neue"/>
                            </a:rPr>
                            <m:t>1</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𝑡𝑟𝑢𝑒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m:rPr>
                              <m:lit/>
                            </m:rP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𝑓𝑎𝑙𝑠𝑒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𝑈</m:t>
                          </m:r>
                        </m:e>
                        <m:sub>
                          <m:r>
                            <a:rPr lang="en-US" altLang="zh-TW" sz="900" i="1">
                              <a:solidFill>
                                <a:srgbClr val="000000"/>
                              </a:solidFill>
                              <a:latin typeface="Cambria Math" panose="02040503050406030204" pitchFamily="18" charset="0"/>
                              <a:sym typeface="Helvetica Neue"/>
                            </a:rPr>
                            <m:t>1</m:t>
                          </m:r>
                        </m:sub>
                      </m:sSub>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ea typeface="Cambria Math" panose="02040503050406030204" pitchFamily="18" charset="0"/>
                          <a:sym typeface="Helvetica Neue"/>
                        </a:rPr>
                        <m:t>ℝ</m:t>
                      </m:r>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𝑠h𝑖𝑓𝑡</m:t>
                          </m:r>
                        </m:sub>
                        <m:sup>
                          <m:r>
                            <a:rPr lang="en-US" altLang="zh-TW" sz="900" i="1">
                              <a:latin typeface="Cambria Math" panose="02040503050406030204" pitchFamily="18" charset="0"/>
                            </a:rPr>
                            <m:t>2</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𝑠h𝑖𝑓𝑡</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i="1">
                              <a:latin typeface="Cambria Math" panose="02040503050406030204" pitchFamily="18" charset="0"/>
                            </a:rPr>
                            <m:t>𝑏𝑟𝑜𝑘𝑒</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𝑠h𝑖𝑓𝑡</m:t>
                          </m:r>
                        </m:sub>
                        <m:sup>
                          <m:r>
                            <a:rPr lang="en-US" altLang="zh-TW" sz="900" i="1">
                              <a:latin typeface="Cambria Math" panose="02040503050406030204" pitchFamily="18" charset="0"/>
                            </a:rPr>
                            <m:t> </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𝑠h𝑖𝑓𝑡</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i="1">
                              <a:latin typeface="Cambria Math" panose="02040503050406030204" pitchFamily="18" charset="0"/>
                            </a:rPr>
                            <m:t>𝑏𝑟𝑜𝑘𝑒</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Para>
                </a14:m>
                <a:endParaRPr lang="en-US" altLang="zh-TW" sz="900" i="1" dirty="0"/>
              </a:p>
            </p:txBody>
          </p:sp>
        </mc:Choice>
        <mc:Fallback xmlns="">
          <p:sp>
            <p:nvSpPr>
              <p:cNvPr id="28" name="文字方塊 27">
                <a:extLst>
                  <a:ext uri="{FF2B5EF4-FFF2-40B4-BE49-F238E27FC236}">
                    <a16:creationId xmlns:a16="http://schemas.microsoft.com/office/drawing/2014/main" id="{7E1F0554-6BF2-F1D9-C1EA-CF0FB9EB1C9D}"/>
                  </a:ext>
                </a:extLst>
              </p:cNvPr>
              <p:cNvSpPr txBox="1">
                <a:spLocks noRot="1" noChangeAspect="1" noMove="1" noResize="1" noEditPoints="1" noAdjustHandles="1" noChangeArrowheads="1" noChangeShapeType="1" noTextEdit="1"/>
              </p:cNvSpPr>
              <p:nvPr/>
            </p:nvSpPr>
            <p:spPr>
              <a:xfrm>
                <a:off x="5402173" y="2488384"/>
                <a:ext cx="3442805" cy="654153"/>
              </a:xfrm>
              <a:prstGeom prst="rect">
                <a:avLst/>
              </a:prstGeom>
              <a:blipFill>
                <a:blip r:embed="rId16"/>
                <a:stretch>
                  <a:fillRect l="-366" b="-1852"/>
                </a:stretch>
              </a:blipFill>
              <a:ln/>
            </p:spPr>
            <p:txBody>
              <a:bodyPr/>
              <a:lstStyle/>
              <a:p>
                <a:r>
                  <a:rPr lang="zh-TW" altLang="en-US">
                    <a:noFill/>
                  </a:rPr>
                  <a:t> </a:t>
                </a:r>
              </a:p>
            </p:txBody>
          </p:sp>
        </mc:Fallback>
      </mc:AlternateContent>
      <p:sp>
        <p:nvSpPr>
          <p:cNvPr id="30" name="閃電 29">
            <a:extLst>
              <a:ext uri="{FF2B5EF4-FFF2-40B4-BE49-F238E27FC236}">
                <a16:creationId xmlns:a16="http://schemas.microsoft.com/office/drawing/2014/main" id="{742A596A-87B0-8DED-FE52-84EF9C0F65F4}"/>
              </a:ext>
            </a:extLst>
          </p:cNvPr>
          <p:cNvSpPr/>
          <p:nvPr/>
        </p:nvSpPr>
        <p:spPr>
          <a:xfrm rot="3066925">
            <a:off x="8838255" y="4904289"/>
            <a:ext cx="146132" cy="155449"/>
          </a:xfrm>
          <a:prstGeom prst="lightningBol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投影片編號版面配置區 30">
            <a:extLst>
              <a:ext uri="{FF2B5EF4-FFF2-40B4-BE49-F238E27FC236}">
                <a16:creationId xmlns:a16="http://schemas.microsoft.com/office/drawing/2014/main" id="{9FD392B8-CE18-11B1-4AA3-92630FCA6866}"/>
              </a:ext>
            </a:extLst>
          </p:cNvPr>
          <p:cNvSpPr>
            <a:spLocks noGrp="1"/>
          </p:cNvSpPr>
          <p:nvPr>
            <p:ph type="sldNum" sz="quarter" idx="12"/>
          </p:nvPr>
        </p:nvSpPr>
        <p:spPr/>
        <p:txBody>
          <a:bodyPr/>
          <a:lstStyle/>
          <a:p>
            <a:fld id="{EE3F9CDB-1F21-4789-A81E-8FEA25CE194B}" type="slidenum">
              <a:rPr lang="zh-CN" altLang="en-US" smtClean="0"/>
              <a:t>26</a:t>
            </a:fld>
            <a:endParaRPr lang="zh-CN" altLang="en-US"/>
          </a:p>
        </p:txBody>
      </p:sp>
      <p:sp>
        <p:nvSpPr>
          <p:cNvPr id="32" name="矩形 31">
            <a:extLst>
              <a:ext uri="{FF2B5EF4-FFF2-40B4-BE49-F238E27FC236}">
                <a16:creationId xmlns:a16="http://schemas.microsoft.com/office/drawing/2014/main" id="{3C5A76DD-85BB-8495-5542-67C856597BDE}"/>
              </a:ext>
            </a:extLst>
          </p:cNvPr>
          <p:cNvSpPr/>
          <p:nvPr/>
        </p:nvSpPr>
        <p:spPr>
          <a:xfrm>
            <a:off x="2700071" y="3098117"/>
            <a:ext cx="1368101"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文字方塊 32">
            <a:extLst>
              <a:ext uri="{FF2B5EF4-FFF2-40B4-BE49-F238E27FC236}">
                <a16:creationId xmlns:a16="http://schemas.microsoft.com/office/drawing/2014/main" id="{5C11F52B-1ED5-9595-8408-2AA4A85DBF48}"/>
              </a:ext>
            </a:extLst>
          </p:cNvPr>
          <p:cNvSpPr txBox="1"/>
          <p:nvPr/>
        </p:nvSpPr>
        <p:spPr>
          <a:xfrm>
            <a:off x="2596839" y="2840273"/>
            <a:ext cx="1910500" cy="300082"/>
          </a:xfrm>
          <a:prstGeom prst="rect">
            <a:avLst/>
          </a:prstGeom>
          <a:noFill/>
        </p:spPr>
        <p:txBody>
          <a:bodyPr wrap="square" rtlCol="0">
            <a:spAutoFit/>
          </a:bodyPr>
          <a:lstStyle/>
          <a:p>
            <a:r>
              <a:rPr kumimoji="1" lang="en-US" altLang="zh-TW" dirty="0">
                <a:solidFill>
                  <a:srgbClr val="FF0000"/>
                </a:solidFill>
              </a:rPr>
              <a:t>classify to shift/not shift</a:t>
            </a:r>
            <a:endParaRPr kumimoji="1" lang="zh-TW" altLang="en-US" dirty="0">
              <a:solidFill>
                <a:srgbClr val="FF0000"/>
              </a:solidFill>
            </a:endParaRPr>
          </a:p>
        </p:txBody>
      </p:sp>
      <p:sp>
        <p:nvSpPr>
          <p:cNvPr id="34" name="矩形 33">
            <a:extLst>
              <a:ext uri="{FF2B5EF4-FFF2-40B4-BE49-F238E27FC236}">
                <a16:creationId xmlns:a16="http://schemas.microsoft.com/office/drawing/2014/main" id="{CEB88F7D-47A4-4BD3-25D7-F04BD9F36979}"/>
              </a:ext>
            </a:extLst>
          </p:cNvPr>
          <p:cNvSpPr/>
          <p:nvPr/>
        </p:nvSpPr>
        <p:spPr>
          <a:xfrm>
            <a:off x="5306352" y="3959149"/>
            <a:ext cx="1213677"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文字方塊 34">
            <a:extLst>
              <a:ext uri="{FF2B5EF4-FFF2-40B4-BE49-F238E27FC236}">
                <a16:creationId xmlns:a16="http://schemas.microsoft.com/office/drawing/2014/main" id="{11412515-53E8-DE84-C49F-CBBC48DA664D}"/>
              </a:ext>
            </a:extLst>
          </p:cNvPr>
          <p:cNvSpPr txBox="1"/>
          <p:nvPr/>
        </p:nvSpPr>
        <p:spPr>
          <a:xfrm>
            <a:off x="5217272" y="4624496"/>
            <a:ext cx="2057400" cy="300082"/>
          </a:xfrm>
          <a:prstGeom prst="rect">
            <a:avLst/>
          </a:prstGeom>
          <a:noFill/>
        </p:spPr>
        <p:txBody>
          <a:bodyPr wrap="square" rtlCol="0">
            <a:spAutoFit/>
          </a:bodyPr>
          <a:lstStyle/>
          <a:p>
            <a:r>
              <a:rPr kumimoji="1" lang="en-US" altLang="zh-TW" dirty="0">
                <a:solidFill>
                  <a:srgbClr val="FF0000"/>
                </a:solidFill>
              </a:rPr>
              <a:t>convert to shift detector</a:t>
            </a:r>
            <a:endParaRPr kumimoji="1" lang="zh-TW" altLang="en-US" dirty="0">
              <a:solidFill>
                <a:srgbClr val="FF0000"/>
              </a:solidFill>
            </a:endParaRPr>
          </a:p>
        </p:txBody>
      </p:sp>
    </p:spTree>
    <p:extLst>
      <p:ext uri="{BB962C8B-B14F-4D97-AF65-F5344CB8AC3E}">
        <p14:creationId xmlns:p14="http://schemas.microsoft.com/office/powerpoint/2010/main" val="29622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4AD26-FA35-7578-FC7F-41A3E11A3D5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E1125FA-3BEA-13AA-3260-7DF3436C30A8}"/>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kumimoji="1" lang="en-US" altLang="zh-TW" sz="1400" dirty="0"/>
              <a:t>GPCE-hybrid model (gaussian process and cross entropy hybrid model) for broke detector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66A08190-5128-CFF0-682A-BC234581EC6C}"/>
              </a:ext>
            </a:extLst>
          </p:cNvPr>
          <p:cNvGrpSpPr/>
          <p:nvPr/>
        </p:nvGrpSpPr>
        <p:grpSpPr>
          <a:xfrm>
            <a:off x="888649" y="3175510"/>
            <a:ext cx="7276350" cy="1499611"/>
            <a:chOff x="3719587" y="9577005"/>
            <a:chExt cx="17114419" cy="3619186"/>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5AF8336-0587-E6F2-0EED-0032119D980A}"/>
                    </a:ext>
                  </a:extLst>
                </p:cNvPr>
                <p:cNvSpPr>
                  <a:spLocks/>
                </p:cNvSpPr>
                <p:nvPr/>
              </p:nvSpPr>
              <p:spPr>
                <a:xfrm>
                  <a:off x="8164630" y="9782524"/>
                  <a:ext cx="2760379" cy="1024744"/>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2</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C5AF8336-0587-E6F2-0EED-0032119D980A}"/>
                    </a:ext>
                  </a:extLst>
                </p:cNvPr>
                <p:cNvSpPr>
                  <a:spLocks noRot="1" noChangeAspect="1" noMove="1" noResize="1" noEditPoints="1" noAdjustHandles="1" noChangeArrowheads="1" noChangeShapeType="1" noTextEdit="1"/>
                </p:cNvSpPr>
                <p:nvPr/>
              </p:nvSpPr>
              <p:spPr>
                <a:xfrm>
                  <a:off x="8164630" y="9782524"/>
                  <a:ext cx="2760379" cy="1024744"/>
                </a:xfrm>
                <a:prstGeom prst="rect">
                  <a:avLst/>
                </a:prstGeom>
                <a:blipFill>
                  <a:blip r:embed="rId3"/>
                  <a:stretch>
                    <a:fillRect b="-285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15072B4-8595-82F1-5810-33AA76C213FC}"/>
                    </a:ext>
                  </a:extLst>
                </p:cNvPr>
                <p:cNvSpPr>
                  <a:spLocks noChangeAspect="1"/>
                </p:cNvSpPr>
                <p:nvPr/>
              </p:nvSpPr>
              <p:spPr>
                <a:xfrm>
                  <a:off x="8164632" y="11621787"/>
                  <a:ext cx="2756190" cy="1397998"/>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2</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A15072B4-8595-82F1-5810-33AA76C213FC}"/>
                    </a:ext>
                  </a:extLst>
                </p:cNvPr>
                <p:cNvSpPr>
                  <a:spLocks noRot="1" noChangeAspect="1" noMove="1" noResize="1" noEditPoints="1" noAdjustHandles="1" noChangeArrowheads="1" noChangeShapeType="1" noTextEdit="1"/>
                </p:cNvSpPr>
                <p:nvPr/>
              </p:nvSpPr>
              <p:spPr>
                <a:xfrm>
                  <a:off x="8164632" y="11621787"/>
                  <a:ext cx="2756190" cy="1397998"/>
                </a:xfrm>
                <a:prstGeom prst="rect">
                  <a:avLst/>
                </a:prstGeom>
                <a:blipFill>
                  <a:blip r:embed="rId4"/>
                  <a:stretch>
                    <a:fillRect b="-2128"/>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25DC35A-17C7-A8A5-02D1-33F7E794C0ED}"/>
                    </a:ext>
                  </a:extLst>
                </p:cNvPr>
                <p:cNvSpPr>
                  <a:spLocks noChangeAspect="1"/>
                </p:cNvSpPr>
                <p:nvPr/>
              </p:nvSpPr>
              <p:spPr>
                <a:xfrm>
                  <a:off x="4430079" y="10660612"/>
                  <a:ext cx="2880000" cy="1237216"/>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2</m:t>
                                    </m:r>
                                  </m:sub>
                                </m:sSub>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725DC35A-17C7-A8A5-02D1-33F7E794C0ED}"/>
                    </a:ext>
                  </a:extLst>
                </p:cNvPr>
                <p:cNvSpPr>
                  <a:spLocks noRot="1" noChangeAspect="1" noMove="1" noResize="1" noEditPoints="1" noAdjustHandles="1" noChangeArrowheads="1" noChangeShapeType="1" noTextEdit="1"/>
                </p:cNvSpPr>
                <p:nvPr/>
              </p:nvSpPr>
              <p:spPr>
                <a:xfrm>
                  <a:off x="4430079" y="10660612"/>
                  <a:ext cx="2880000" cy="1237216"/>
                </a:xfrm>
                <a:prstGeom prst="rect">
                  <a:avLst/>
                </a:prstGeom>
                <a:blipFill>
                  <a:blip r:embed="rId5"/>
                  <a:stretch>
                    <a:fillRect l="-1020" r="-1020"/>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B5DFA495-7DA7-9CBD-01A1-AA5F846DFA5F}"/>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7171D1EC-F145-C588-EC08-ACF703BEF42E}"/>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936EEF38-F532-48E7-9609-AF0E5897DD2D}"/>
                    </a:ext>
                  </a:extLst>
                </p:cNvPr>
                <p:cNvSpPr>
                  <a:spLocks/>
                </p:cNvSpPr>
                <p:nvPr/>
              </p:nvSpPr>
              <p:spPr>
                <a:xfrm>
                  <a:off x="17117025" y="9720871"/>
                  <a:ext cx="2540226" cy="3475320"/>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𝐺</m:t>
                            </m:r>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𝑏𝑟𝑜𝑘𝑒</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𝑏𝑟𝑜𝑘𝑒</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p:txBody>
            </p:sp>
          </mc:Choice>
          <mc:Fallback>
            <p:sp>
              <p:nvSpPr>
                <p:cNvPr id="9" name="矩形 8">
                  <a:extLst>
                    <a:ext uri="{FF2B5EF4-FFF2-40B4-BE49-F238E27FC236}">
                      <a16:creationId xmlns:a16="http://schemas.microsoft.com/office/drawing/2014/main" id="{936EEF38-F532-48E7-9609-AF0E5897DD2D}"/>
                    </a:ext>
                  </a:extLst>
                </p:cNvPr>
                <p:cNvSpPr>
                  <a:spLocks noRot="1" noChangeAspect="1" noMove="1" noResize="1" noEditPoints="1" noAdjustHandles="1" noChangeArrowheads="1" noChangeShapeType="1" noTextEdit="1"/>
                </p:cNvSpPr>
                <p:nvPr/>
              </p:nvSpPr>
              <p:spPr>
                <a:xfrm>
                  <a:off x="17117025" y="9720871"/>
                  <a:ext cx="2540226" cy="3475320"/>
                </a:xfrm>
                <a:prstGeom prst="rect">
                  <a:avLst/>
                </a:prstGeom>
                <a:blipFill>
                  <a:blip r:embed="rId6"/>
                  <a:stretch>
                    <a:fillRect r="-18605"/>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54A668B5-FDCD-AA2E-394C-77D7BEA5DA1F}"/>
                </a:ext>
              </a:extLst>
            </p:cNvPr>
            <p:cNvCxnSpPr>
              <a:cxnSpLocks/>
              <a:stCxn id="6" idx="3"/>
              <a:endCxn id="4" idx="1"/>
            </p:cNvCxnSpPr>
            <p:nvPr/>
          </p:nvCxnSpPr>
          <p:spPr>
            <a:xfrm flipV="1">
              <a:off x="7310079" y="10294897"/>
              <a:ext cx="854551" cy="984324"/>
            </a:xfrm>
            <a:prstGeom prst="bentConnector3">
              <a:avLst>
                <a:gd name="adj1" fmla="val 50000"/>
              </a:avLst>
            </a:prstGeom>
            <a:noFill/>
            <a:ln w="12700" cap="flat">
              <a:solidFill>
                <a:srgbClr val="000000"/>
              </a:solidFill>
              <a:prstDash val="solid"/>
              <a:miter lim="400000"/>
              <a:tailEnd type="triangle"/>
            </a:ln>
            <a:effectLst/>
            <a:sp3d/>
          </p:spPr>
        </p:cxnSp>
        <p:cxnSp>
          <p:nvCxnSpPr>
            <p:cNvPr id="11" name="肘形接點 10">
              <a:extLst>
                <a:ext uri="{FF2B5EF4-FFF2-40B4-BE49-F238E27FC236}">
                  <a16:creationId xmlns:a16="http://schemas.microsoft.com/office/drawing/2014/main" id="{9B16CA06-CA38-D65A-2D48-1F40F2358B1E}"/>
                </a:ext>
              </a:extLst>
            </p:cNvPr>
            <p:cNvCxnSpPr>
              <a:cxnSpLocks/>
              <a:stCxn id="6" idx="3"/>
              <a:endCxn id="5" idx="1"/>
            </p:cNvCxnSpPr>
            <p:nvPr/>
          </p:nvCxnSpPr>
          <p:spPr>
            <a:xfrm>
              <a:off x="7310079" y="11279221"/>
              <a:ext cx="854553" cy="1041565"/>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D380C0FD-9636-763E-15B1-C9C42438A0E4}"/>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B74C96BD-41A5-E230-E900-F36E597288A6}"/>
                </a:ext>
              </a:extLst>
            </p:cNvPr>
            <p:cNvCxnSpPr>
              <a:stCxn id="5" idx="3"/>
              <a:endCxn id="7" idx="1"/>
            </p:cNvCxnSpPr>
            <p:nvPr/>
          </p:nvCxnSpPr>
          <p:spPr>
            <a:xfrm>
              <a:off x="10920822" y="12320787"/>
              <a:ext cx="1050146" cy="29268"/>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06B02CE3-FC8E-D869-7EE3-B59682C43DC8}"/>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C6DAB181-660F-08FE-6394-0C70FBEC30AA}"/>
                </a:ext>
              </a:extLst>
            </p:cNvPr>
            <p:cNvCxnSpPr>
              <a:cxnSpLocks/>
              <a:stCxn id="4" idx="3"/>
            </p:cNvCxnSpPr>
            <p:nvPr/>
          </p:nvCxnSpPr>
          <p:spPr>
            <a:xfrm flipV="1">
              <a:off x="10925009" y="10257390"/>
              <a:ext cx="6213640" cy="37507"/>
            </a:xfrm>
            <a:prstGeom prst="straightConnector1">
              <a:avLst/>
            </a:prstGeom>
            <a:noFill/>
            <a:ln w="12700" cap="flat">
              <a:solidFill>
                <a:srgbClr val="000000"/>
              </a:solidFill>
              <a:prstDash val="solid"/>
              <a:miter lim="400000"/>
              <a:tailEnd type="triangle"/>
            </a:ln>
            <a:effectLst/>
            <a:sp3d/>
          </p:spPr>
        </p:cxnSp>
        <p:cxnSp>
          <p:nvCxnSpPr>
            <p:cNvPr id="16" name="直線箭頭接點 15">
              <a:extLst>
                <a:ext uri="{FF2B5EF4-FFF2-40B4-BE49-F238E27FC236}">
                  <a16:creationId xmlns:a16="http://schemas.microsoft.com/office/drawing/2014/main" id="{3816584A-3E3D-0660-5089-98EA8C384BDD}"/>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34505EE4-0023-87AA-149D-AED3FC143CB8}"/>
                </a:ext>
              </a:extLst>
            </p:cNvPr>
            <p:cNvCxnSpPr/>
            <p:nvPr/>
          </p:nvCxnSpPr>
          <p:spPr>
            <a:xfrm>
              <a:off x="19848220" y="11308844"/>
              <a:ext cx="853135"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B5585580-0ADB-3EBF-E3A6-FEE4E42672D8}"/>
                    </a:ext>
                  </a:extLst>
                </p:cNvPr>
                <p:cNvSpPr txBox="1"/>
                <p:nvPr/>
              </p:nvSpPr>
              <p:spPr>
                <a:xfrm>
                  <a:off x="13499852" y="9577005"/>
                  <a:ext cx="1118440" cy="59439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𝑏𝑟𝑜𝑘𝑒</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8" name="文字方塊 17">
                  <a:extLst>
                    <a:ext uri="{FF2B5EF4-FFF2-40B4-BE49-F238E27FC236}">
                      <a16:creationId xmlns:a16="http://schemas.microsoft.com/office/drawing/2014/main" id="{B5585580-0ADB-3EBF-E3A6-FEE4E42672D8}"/>
                    </a:ext>
                  </a:extLst>
                </p:cNvPr>
                <p:cNvSpPr txBox="1">
                  <a:spLocks noRot="1" noChangeAspect="1" noMove="1" noResize="1" noEditPoints="1" noAdjustHandles="1" noChangeArrowheads="1" noChangeShapeType="1" noTextEdit="1"/>
                </p:cNvSpPr>
                <p:nvPr/>
              </p:nvSpPr>
              <p:spPr>
                <a:xfrm>
                  <a:off x="13499852" y="9577005"/>
                  <a:ext cx="1118440" cy="594391"/>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8355CDD-6768-746B-20FF-590375DECB30}"/>
                    </a:ext>
                  </a:extLst>
                </p:cNvPr>
                <p:cNvSpPr txBox="1"/>
                <p:nvPr/>
              </p:nvSpPr>
              <p:spPr>
                <a:xfrm>
                  <a:off x="16213910" y="12356619"/>
                  <a:ext cx="1118440" cy="59516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𝑏𝑟𝑜𝑘𝑒</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9" name="文字方塊 18">
                  <a:extLst>
                    <a:ext uri="{FF2B5EF4-FFF2-40B4-BE49-F238E27FC236}">
                      <a16:creationId xmlns:a16="http://schemas.microsoft.com/office/drawing/2014/main" id="{A8355CDD-6768-746B-20FF-590375DECB30}"/>
                    </a:ext>
                  </a:extLst>
                </p:cNvPr>
                <p:cNvSpPr txBox="1">
                  <a:spLocks noRot="1" noChangeAspect="1" noMove="1" noResize="1" noEditPoints="1" noAdjustHandles="1" noChangeArrowheads="1" noChangeShapeType="1" noTextEdit="1"/>
                </p:cNvSpPr>
                <p:nvPr/>
              </p:nvSpPr>
              <p:spPr>
                <a:xfrm>
                  <a:off x="16213910" y="12356619"/>
                  <a:ext cx="1118440" cy="595163"/>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14BD888B-AD12-26A3-0078-461FD96B1404}"/>
                    </a:ext>
                  </a:extLst>
                </p:cNvPr>
                <p:cNvSpPr txBox="1"/>
                <p:nvPr/>
              </p:nvSpPr>
              <p:spPr>
                <a:xfrm>
                  <a:off x="13700944" y="12318081"/>
                  <a:ext cx="985758" cy="758732"/>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b>
                            </m:sSub>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0" name="文字方塊 19">
                  <a:extLst>
                    <a:ext uri="{FF2B5EF4-FFF2-40B4-BE49-F238E27FC236}">
                      <a16:creationId xmlns:a16="http://schemas.microsoft.com/office/drawing/2014/main" id="{14BD888B-AD12-26A3-0078-461FD96B1404}"/>
                    </a:ext>
                  </a:extLst>
                </p:cNvPr>
                <p:cNvSpPr txBox="1">
                  <a:spLocks noRot="1" noChangeAspect="1" noMove="1" noResize="1" noEditPoints="1" noAdjustHandles="1" noChangeArrowheads="1" noChangeShapeType="1" noTextEdit="1"/>
                </p:cNvSpPr>
                <p:nvPr/>
              </p:nvSpPr>
              <p:spPr>
                <a:xfrm>
                  <a:off x="13700944" y="12318081"/>
                  <a:ext cx="985758" cy="758732"/>
                </a:xfrm>
                <a:prstGeom prst="rect">
                  <a:avLst/>
                </a:prstGeom>
                <a:blipFill>
                  <a:blip r:embed="rId9"/>
                  <a:stretch>
                    <a:fillRect b="-1538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6D0A22C-FD07-92DE-8757-0520AF798A04}"/>
                    </a:ext>
                  </a:extLst>
                </p:cNvPr>
                <p:cNvSpPr txBox="1"/>
                <p:nvPr/>
              </p:nvSpPr>
              <p:spPr>
                <a:xfrm>
                  <a:off x="10969173" y="12318081"/>
                  <a:ext cx="1116481"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1" name="文字方塊 20">
                  <a:extLst>
                    <a:ext uri="{FF2B5EF4-FFF2-40B4-BE49-F238E27FC236}">
                      <a16:creationId xmlns:a16="http://schemas.microsoft.com/office/drawing/2014/main" id="{16D0A22C-FD07-92DE-8757-0520AF798A04}"/>
                    </a:ext>
                  </a:extLst>
                </p:cNvPr>
                <p:cNvSpPr txBox="1">
                  <a:spLocks noRot="1" noChangeAspect="1" noMove="1" noResize="1" noEditPoints="1" noAdjustHandles="1" noChangeArrowheads="1" noChangeShapeType="1" noTextEdit="1"/>
                </p:cNvSpPr>
                <p:nvPr/>
              </p:nvSpPr>
              <p:spPr>
                <a:xfrm>
                  <a:off x="10969173" y="12318081"/>
                  <a:ext cx="1116481" cy="614661"/>
                </a:xfrm>
                <a:prstGeom prst="rect">
                  <a:avLst/>
                </a:prstGeom>
                <a:blipFill>
                  <a:blip r:embed="rId10"/>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8EBD1DF7-2F1E-270B-1928-501C17DC8F38}"/>
                    </a:ext>
                  </a:extLst>
                </p:cNvPr>
                <p:cNvSpPr txBox="1"/>
                <p:nvPr/>
              </p:nvSpPr>
              <p:spPr>
                <a:xfrm>
                  <a:off x="7067078" y="10703945"/>
                  <a:ext cx="952928"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2" name="文字方塊 21">
                  <a:extLst>
                    <a:ext uri="{FF2B5EF4-FFF2-40B4-BE49-F238E27FC236}">
                      <a16:creationId xmlns:a16="http://schemas.microsoft.com/office/drawing/2014/main" id="{8EBD1DF7-2F1E-270B-1928-501C17DC8F38}"/>
                    </a:ext>
                  </a:extLst>
                </p:cNvPr>
                <p:cNvSpPr txBox="1">
                  <a:spLocks noRot="1" noChangeAspect="1" noMove="1" noResize="1" noEditPoints="1" noAdjustHandles="1" noChangeArrowheads="1" noChangeShapeType="1" noTextEdit="1"/>
                </p:cNvSpPr>
                <p:nvPr/>
              </p:nvSpPr>
              <p:spPr>
                <a:xfrm>
                  <a:off x="7067078" y="10703945"/>
                  <a:ext cx="952928" cy="715556"/>
                </a:xfrm>
                <a:prstGeom prst="rect">
                  <a:avLst/>
                </a:prstGeom>
                <a:blipFill>
                  <a:blip r:embed="rId11"/>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8310C4F3-4E9B-EB30-7371-353E0FBD28BD}"/>
                    </a:ext>
                  </a:extLst>
                </p:cNvPr>
                <p:cNvSpPr txBox="1"/>
                <p:nvPr/>
              </p:nvSpPr>
              <p:spPr>
                <a:xfrm>
                  <a:off x="15679333" y="10720675"/>
                  <a:ext cx="1348281" cy="683217"/>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2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3" name="文字方塊 22">
                  <a:extLst>
                    <a:ext uri="{FF2B5EF4-FFF2-40B4-BE49-F238E27FC236}">
                      <a16:creationId xmlns:a16="http://schemas.microsoft.com/office/drawing/2014/main" id="{8310C4F3-4E9B-EB30-7371-353E0FBD28BD}"/>
                    </a:ext>
                  </a:extLst>
                </p:cNvPr>
                <p:cNvSpPr txBox="1">
                  <a:spLocks noRot="1" noChangeAspect="1" noMove="1" noResize="1" noEditPoints="1" noAdjustHandles="1" noChangeArrowheads="1" noChangeShapeType="1" noTextEdit="1"/>
                </p:cNvSpPr>
                <p:nvPr/>
              </p:nvSpPr>
              <p:spPr>
                <a:xfrm>
                  <a:off x="15679333" y="10720675"/>
                  <a:ext cx="1348281" cy="683217"/>
                </a:xfrm>
                <a:prstGeom prst="rect">
                  <a:avLst/>
                </a:prstGeom>
                <a:blipFill>
                  <a:blip r:embed="rId12"/>
                  <a:stretch>
                    <a:fillRect b="-8696"/>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F780126B-C0CC-5268-6A32-2791B1492E63}"/>
                    </a:ext>
                  </a:extLst>
                </p:cNvPr>
                <p:cNvSpPr txBox="1"/>
                <p:nvPr/>
              </p:nvSpPr>
              <p:spPr>
                <a:xfrm>
                  <a:off x="19715566" y="10692438"/>
                  <a:ext cx="1118440" cy="581855"/>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𝑏𝑟𝑜𝑘𝑒</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4" name="文字方塊 23">
                  <a:extLst>
                    <a:ext uri="{FF2B5EF4-FFF2-40B4-BE49-F238E27FC236}">
                      <a16:creationId xmlns:a16="http://schemas.microsoft.com/office/drawing/2014/main" id="{F780126B-C0CC-5268-6A32-2791B1492E63}"/>
                    </a:ext>
                  </a:extLst>
                </p:cNvPr>
                <p:cNvSpPr txBox="1">
                  <a:spLocks noRot="1" noChangeAspect="1" noMove="1" noResize="1" noEditPoints="1" noAdjustHandles="1" noChangeArrowheads="1" noChangeShapeType="1" noTextEdit="1"/>
                </p:cNvSpPr>
                <p:nvPr/>
              </p:nvSpPr>
              <p:spPr>
                <a:xfrm>
                  <a:off x="19715566" y="10692438"/>
                  <a:ext cx="1118440" cy="581855"/>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50B91014-B7E1-52DF-C57A-68C97B077611}"/>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5F46798E-0E3D-F019-5FE0-28EB5AE18C48}"/>
                    </a:ext>
                  </a:extLst>
                </p:cNvPr>
                <p:cNvSpPr txBox="1"/>
                <p:nvPr/>
              </p:nvSpPr>
              <p:spPr>
                <a:xfrm>
                  <a:off x="3756712" y="10597668"/>
                  <a:ext cx="622137"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6" name="文字方塊 25">
                  <a:extLst>
                    <a:ext uri="{FF2B5EF4-FFF2-40B4-BE49-F238E27FC236}">
                      <a16:creationId xmlns:a16="http://schemas.microsoft.com/office/drawing/2014/main" id="{5F46798E-0E3D-F019-5FE0-28EB5AE18C48}"/>
                    </a:ext>
                  </a:extLst>
                </p:cNvPr>
                <p:cNvSpPr txBox="1">
                  <a:spLocks noRot="1" noChangeAspect="1" noMove="1" noResize="1" noEditPoints="1" noAdjustHandles="1" noChangeArrowheads="1" noChangeShapeType="1" noTextEdit="1"/>
                </p:cNvSpPr>
                <p:nvPr/>
              </p:nvSpPr>
              <p:spPr>
                <a:xfrm>
                  <a:off x="3756712" y="10597668"/>
                  <a:ext cx="622137" cy="715556"/>
                </a:xfrm>
                <a:prstGeom prst="rect">
                  <a:avLst/>
                </a:prstGeom>
                <a:blipFill>
                  <a:blip r:embed="rId14"/>
                  <a:stretch>
                    <a:fillRect b="-8333"/>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27" name="Feature extractor   : MobileNetV3 Large Backbone (Pre-training on ImageNet) for feature extraction. (output:  )…">
                <a:extLst>
                  <a:ext uri="{FF2B5EF4-FFF2-40B4-BE49-F238E27FC236}">
                    <a16:creationId xmlns:a16="http://schemas.microsoft.com/office/drawing/2014/main" id="{40A78FF6-1D6C-9B23-C57C-9427C7E1FF42}"/>
                  </a:ext>
                </a:extLst>
              </p:cNvPr>
              <p:cNvSpPr txBox="1">
                <a:spLocks/>
              </p:cNvSpPr>
              <p:nvPr/>
            </p:nvSpPr>
            <p:spPr>
              <a:xfrm>
                <a:off x="995938" y="998162"/>
                <a:ext cx="6858000" cy="19069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1732" indent="-141732" defTabSz="116586">
                  <a:spcBef>
                    <a:spcPts val="1238"/>
                  </a:spcBef>
                  <a:defRPr sz="2688"/>
                </a:pPr>
                <a:r>
                  <a:rPr lang="en" sz="1100" dirty="0"/>
                  <a:t>Feature extractor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𝑓</m:t>
                        </m:r>
                      </m:e>
                      <m:sub>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𝜃</m:t>
                            </m:r>
                          </m:e>
                          <m:sub>
                            <m:r>
                              <a:rPr lang="en-US" sz="1100" b="0" i="1" smtClean="0">
                                <a:solidFill>
                                  <a:srgbClr val="353828"/>
                                </a:solidFill>
                                <a:latin typeface="Cambria Math" panose="02040503050406030204" pitchFamily="18" charset="0"/>
                              </a:rPr>
                              <m:t>2</m:t>
                            </m:r>
                          </m:sub>
                        </m:sSub>
                      </m:sub>
                    </m:sSub>
                  </m:oMath>
                </a14:m>
                <a:r>
                  <a:rPr lang="ar-AE" sz="1100" dirty="0">
                    <a:ea typeface="Calibri Light"/>
                    <a:cs typeface="Calibri Light"/>
                    <a:sym typeface="Calibri Light"/>
                  </a:rPr>
                  <a:t> : </a:t>
                </a:r>
                <a:r>
                  <a:rPr lang="en" sz="1100" dirty="0"/>
                  <a:t>MobileNetV3 Large Backbone (Pre-training on ImageNet) for feature extraction. (output:</a:t>
                </a:r>
                <a:r>
                  <a:rPr lang="en" sz="1100" dirty="0">
                    <a:ea typeface="Calibri Light"/>
                    <a:cs typeface="Calibri Light"/>
                    <a:sym typeface="Calibri Light"/>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𝑧</m:t>
                        </m:r>
                      </m:e>
                      <m:sub>
                        <m:r>
                          <a:rPr lang="en-US" sz="1100" b="0" i="1" smtClean="0">
                            <a:solidFill>
                              <a:srgbClr val="353828"/>
                            </a:solidFill>
                            <a:latin typeface="Cambria Math" panose="02040503050406030204" pitchFamily="18" charset="0"/>
                          </a:rPr>
                          <m:t>2</m:t>
                        </m:r>
                      </m:sub>
                    </m:sSub>
                    <m:r>
                      <a:rPr lang="en-US" sz="1100" b="0" i="0" smtClean="0">
                        <a:solidFill>
                          <a:srgbClr val="353828"/>
                        </a:solidFill>
                        <a:latin typeface="Cambria Math" panose="02040503050406030204" pitchFamily="18" charset="0"/>
                      </a:rPr>
                      <m:t>)</m:t>
                    </m:r>
                  </m:oMath>
                </a14:m>
                <a:endParaRPr lang="ar-AE" sz="1100" dirty="0"/>
              </a:p>
              <a:p>
                <a:pPr marL="141732" indent="-141732" defTabSz="116586">
                  <a:spcBef>
                    <a:spcPts val="1238"/>
                  </a:spcBef>
                  <a:defRPr sz="2688"/>
                </a:pPr>
                <a:r>
                  <a:rPr lang="en" sz="1100" dirty="0"/>
                  <a:t>MLP classifier</a:t>
                </a:r>
                <a:r>
                  <a:rPr lang="en" sz="1100" dirty="0">
                    <a:ea typeface="Cambria Math"/>
                    <a:cs typeface="Cambria Math"/>
                    <a:sym typeface="Cambria Math"/>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 </a:t>
                </a:r>
                <a:r>
                  <a:rPr lang="en" sz="1100" dirty="0">
                    <a:ea typeface="Cambria"/>
                    <a:cs typeface="Cambria"/>
                    <a:sym typeface="Cambria"/>
                  </a:rPr>
                  <a:t>a fully connected layer with 2 output dimension for </a:t>
                </a:r>
                <a:r>
                  <a:rPr lang="en" sz="1100" dirty="0">
                    <a:solidFill>
                      <a:srgbClr val="FF0000"/>
                    </a:solidFill>
                    <a:ea typeface="Cambria"/>
                    <a:cs typeface="Cambria"/>
                    <a:sym typeface="Cambria"/>
                  </a:rPr>
                  <a:t>single-defect-type classification</a:t>
                </a:r>
                <a:r>
                  <a:rPr lang="en" sz="1100" dirty="0">
                    <a:ea typeface="Cambria"/>
                    <a:cs typeface="Cambria"/>
                    <a:sym typeface="Cambria"/>
                  </a:rPr>
                  <a:t>.</a:t>
                </a:r>
              </a:p>
              <a:p>
                <a:pPr marL="141732" indent="-141732" defTabSz="116586">
                  <a:spcBef>
                    <a:spcPts val="1238"/>
                  </a:spcBef>
                  <a:defRPr sz="2688"/>
                </a:pPr>
                <a:r>
                  <a:rPr lang="en" sz="1100" dirty="0"/>
                  <a:t>Gaussian Process classifier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 </a:t>
                </a:r>
                <a:r>
                  <a:rPr lang="en" sz="1100" dirty="0">
                    <a:ea typeface="Cambria"/>
                    <a:cs typeface="Cambria"/>
                    <a:sym typeface="Cambria"/>
                  </a:rPr>
                  <a:t>Gaussian Process classifier (GPC) for Component classification.</a:t>
                </a:r>
              </a:p>
              <a:p>
                <a:pPr marL="141732" indent="-141732" defTabSz="116586">
                  <a:spcBef>
                    <a:spcPts val="1238"/>
                  </a:spcBef>
                  <a:defRPr sz="2688"/>
                </a:pPr>
                <a:r>
                  <a:rPr lang="en" sz="1100" dirty="0"/>
                  <a:t>Prediction Uncertainty to defect converter</a:t>
                </a:r>
                <a:r>
                  <a:rPr lang="en" sz="1100" dirty="0">
                    <a:ea typeface="Cambria"/>
                    <a:cs typeface="Cambria"/>
                    <a:sym typeface="Cambria"/>
                  </a:rPr>
                  <a:t>: analyze the output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𝑈</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a:t>
                </a:r>
                <a:r>
                  <a:rPr lang="en" sz="1100" dirty="0">
                    <a:ea typeface="Cambria"/>
                    <a:cs typeface="Cambria"/>
                    <a:sym typeface="Cambria"/>
                  </a:rPr>
                  <a:t>for </a:t>
                </a:r>
                <a:r>
                  <a:rPr lang="en" sz="1100" dirty="0">
                    <a:solidFill>
                      <a:srgbClr val="FF0000"/>
                    </a:solidFill>
                    <a:ea typeface="Cambria"/>
                    <a:cs typeface="Cambria"/>
                    <a:sym typeface="Cambria"/>
                  </a:rPr>
                  <a:t>broke, not broke, indeterminate classification</a:t>
                </a:r>
              </a:p>
              <a:p>
                <a:pPr marL="141732" indent="-141732" defTabSz="116586">
                  <a:spcBef>
                    <a:spcPts val="1238"/>
                  </a:spcBef>
                  <a:defRPr sz="2688"/>
                </a:pPr>
                <a:r>
                  <a:rPr lang="en" sz="1100" dirty="0">
                    <a:ea typeface="Cambria"/>
                    <a:cs typeface="Cambria"/>
                    <a:sym typeface="Cambria"/>
                  </a:rPr>
                  <a:t>Prediction Combiner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𝐺</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 </a:t>
                </a:r>
                <a:r>
                  <a:rPr lang="en" sz="1100" dirty="0">
                    <a:ea typeface="Cambria"/>
                    <a:cs typeface="Cambria"/>
                    <a:sym typeface="Cambria"/>
                  </a:rPr>
                  <a:t>combine the prediction result from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a:t>
                </a:r>
                <a:r>
                  <a:rPr lang="en" sz="1100" dirty="0">
                    <a:ea typeface="Cambria"/>
                    <a:cs typeface="Cambria"/>
                    <a:sym typeface="Cambria"/>
                  </a:rPr>
                  <a:t>and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en-US" sz="1100" b="0" i="1" smtClean="0">
                            <a:solidFill>
                              <a:srgbClr val="353828"/>
                            </a:solidFill>
                            <a:latin typeface="Cambria Math" panose="02040503050406030204" pitchFamily="18" charset="0"/>
                          </a:rPr>
                          <m:t>2</m:t>
                        </m:r>
                      </m:sub>
                    </m:sSub>
                  </m:oMath>
                </a14:m>
                <a:r>
                  <a:rPr lang="ar-AE" sz="1100" dirty="0">
                    <a:ea typeface="Cambria"/>
                    <a:cs typeface="Cambria"/>
                    <a:sym typeface="Cambria"/>
                  </a:rPr>
                  <a:t> </a:t>
                </a:r>
                <a:r>
                  <a:rPr lang="en" sz="1100" dirty="0">
                    <a:ea typeface="Cambria"/>
                    <a:cs typeface="Cambria"/>
                    <a:sym typeface="Cambria"/>
                  </a:rPr>
                  <a:t>and yield the final prediction.</a:t>
                </a:r>
              </a:p>
              <a:p>
                <a:pPr marL="141732" indent="-141732" defTabSz="116586">
                  <a:spcBef>
                    <a:spcPts val="1238"/>
                  </a:spcBef>
                  <a:defRPr sz="2688"/>
                </a:pPr>
                <a14:m>
                  <m:oMath xmlns:m="http://schemas.openxmlformats.org/officeDocument/2006/math">
                    <m:r>
                      <a:rPr lang="en" sz="1100" i="1">
                        <a:solidFill>
                          <a:srgbClr val="353828"/>
                        </a:solidFill>
                        <a:latin typeface="Cambria Math" panose="02040503050406030204" pitchFamily="18" charset="0"/>
                      </a:rPr>
                      <m:t>{</m:t>
                    </m:r>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𝑝</m:t>
                        </m:r>
                      </m:e>
                      <m:sub>
                        <m:r>
                          <a:rPr lang="ar-AE" sz="1100" i="1">
                            <a:solidFill>
                              <a:srgbClr val="353828"/>
                            </a:solidFill>
                            <a:latin typeface="Cambria Math" panose="02040503050406030204" pitchFamily="18" charset="0"/>
                          </a:rPr>
                          <m:t>𝑐𝑜𝑚</m:t>
                        </m:r>
                        <m:r>
                          <a:rPr lang="en-US" sz="1100" b="0" i="1" smtClean="0">
                            <a:solidFill>
                              <a:srgbClr val="353828"/>
                            </a:solidFill>
                            <a:latin typeface="Cambria Math" panose="02040503050406030204" pitchFamily="18" charset="0"/>
                          </a:rPr>
                          <m:t>2</m:t>
                        </m:r>
                      </m:sub>
                    </m:sSub>
                    <m:r>
                      <a:rPr lang="ar-AE" sz="1100" i="1">
                        <a:solidFill>
                          <a:srgbClr val="353828"/>
                        </a:solidFill>
                        <a:latin typeface="Cambria Math" panose="02040503050406030204" pitchFamily="18" charset="0"/>
                      </a:rPr>
                      <m:t>}≡</m:t>
                    </m:r>
                  </m:oMath>
                </a14:m>
                <a:r>
                  <a:rPr lang="en" sz="1100" dirty="0"/>
                  <a:t>Output of SoftMax : </a:t>
                </a:r>
                <a:r>
                  <a:rPr lang="en" sz="1100" dirty="0">
                    <a:ea typeface="Cambria Math"/>
                    <a:cs typeface="Cambria Math"/>
                    <a:sym typeface="Cambria Math"/>
                  </a:rPr>
                  <a:t>prediction </a:t>
                </a:r>
                <a14:m>
                  <m:oMath xmlns:m="http://schemas.openxmlformats.org/officeDocument/2006/math">
                    <m:r>
                      <m:rPr>
                        <m:sty m:val="p"/>
                      </m:rPr>
                      <a:rPr lang="en" sz="1100" i="1">
                        <a:solidFill>
                          <a:srgbClr val="000000"/>
                        </a:solidFill>
                        <a:latin typeface="Cambria Math" panose="02040503050406030204" pitchFamily="18" charset="0"/>
                      </a:rPr>
                      <m:t>probabili</m:t>
                    </m:r>
                  </m:oMath>
                </a14:m>
                <a:r>
                  <a:rPr lang="en" sz="1100" dirty="0">
                    <a:ea typeface="Cambria Math"/>
                    <a:cs typeface="Cambria Math"/>
                    <a:sym typeface="Cambria Math"/>
                  </a:rPr>
                  <a:t>ty vector </a:t>
                </a:r>
                <a:r>
                  <a:rPr lang="en" sz="1100" dirty="0"/>
                  <a:t>.</a:t>
                </a:r>
              </a:p>
            </p:txBody>
          </p:sp>
        </mc:Choice>
        <mc:Fallback>
          <p:sp>
            <p:nvSpPr>
              <p:cNvPr id="27" name="Feature extractor   : MobileNetV3 Large Backbone (Pre-training on ImageNet) for feature extraction. (output:  )…">
                <a:extLst>
                  <a:ext uri="{FF2B5EF4-FFF2-40B4-BE49-F238E27FC236}">
                    <a16:creationId xmlns:a16="http://schemas.microsoft.com/office/drawing/2014/main" id="{40A78FF6-1D6C-9B23-C57C-9427C7E1FF42}"/>
                  </a:ext>
                </a:extLst>
              </p:cNvPr>
              <p:cNvSpPr txBox="1">
                <a:spLocks noRot="1" noChangeAspect="1" noMove="1" noResize="1" noEditPoints="1" noAdjustHandles="1" noChangeArrowheads="1" noChangeShapeType="1" noTextEdit="1"/>
              </p:cNvSpPr>
              <p:nvPr/>
            </p:nvSpPr>
            <p:spPr>
              <a:xfrm>
                <a:off x="995938" y="998162"/>
                <a:ext cx="6858000" cy="1906900"/>
              </a:xfrm>
              <a:prstGeom prst="rect">
                <a:avLst/>
              </a:prstGeom>
              <a:blipFill>
                <a:blip r:embed="rId15"/>
                <a:stretch>
                  <a:fillRect t="-13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6D761B85-A478-534B-13C8-6453F9408AF5}"/>
                  </a:ext>
                </a:extLst>
              </p:cNvPr>
              <p:cNvSpPr txBox="1"/>
              <p:nvPr/>
            </p:nvSpPr>
            <p:spPr>
              <a:xfrm>
                <a:off x="5341865" y="2432728"/>
                <a:ext cx="3628515" cy="60343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b="0" i="1" smtClean="0">
                              <a:solidFill>
                                <a:srgbClr val="000000"/>
                              </a:solidFill>
                              <a:latin typeface="Cambria Math" panose="02040503050406030204" pitchFamily="18" charset="0"/>
                              <a:sym typeface="Helvetica Neue"/>
                            </a:rPr>
                            <m:t>𝑏𝑟𝑜𝑘𝑒</m:t>
                          </m:r>
                        </m:sub>
                        <m:sup>
                          <m:r>
                            <a:rPr lang="en-US" altLang="zh-TW" sz="900" i="1">
                              <a:solidFill>
                                <a:srgbClr val="000000"/>
                              </a:solidFill>
                              <a:latin typeface="Cambria Math" panose="02040503050406030204" pitchFamily="18" charset="0"/>
                              <a:sym typeface="Helvetica Neue"/>
                            </a:rPr>
                            <m:t>1</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𝑡𝑟𝑢𝑒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r>
                            <m:rPr>
                              <m:lit/>
                            </m:rP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𝑓𝑎𝑙𝑠𝑒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𝑠h𝑜𝑟𝑡</m:t>
                          </m:r>
                          <m:r>
                            <a:rPr lang="en-US" altLang="zh-TW" sz="900" i="1">
                              <a:solidFill>
                                <a:srgbClr val="000000"/>
                              </a:solidFill>
                              <a:latin typeface="Cambria Math" panose="02040503050406030204" pitchFamily="18" charset="0"/>
                              <a:sym typeface="Helvetica Neue"/>
                            </a:rPr>
                            <m:t>)</m:t>
                          </m:r>
                        </m:e>
                      </m:d>
                    </m:oMath>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𝑈</m:t>
                          </m:r>
                        </m:e>
                        <m:sub>
                          <m:r>
                            <a:rPr lang="en-US" altLang="zh-TW" sz="900" b="0" i="1" smtClean="0">
                              <a:solidFill>
                                <a:srgbClr val="000000"/>
                              </a:solidFill>
                              <a:latin typeface="Cambria Math" panose="02040503050406030204" pitchFamily="18" charset="0"/>
                              <a:sym typeface="Helvetica Neue"/>
                            </a:rPr>
                            <m:t>2</m:t>
                          </m:r>
                        </m:sub>
                      </m:sSub>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ea typeface="Cambria Math" panose="02040503050406030204" pitchFamily="18" charset="0"/>
                          <a:sym typeface="Helvetica Neue"/>
                        </a:rPr>
                        <m:t>ℝ</m:t>
                      </m:r>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b="0" i="1" smtClean="0">
                              <a:latin typeface="Cambria Math" panose="02040503050406030204" pitchFamily="18" charset="0"/>
                            </a:rPr>
                            <m:t>𝑏𝑟𝑜𝑘𝑒</m:t>
                          </m:r>
                        </m:sub>
                        <m:sup>
                          <m:r>
                            <a:rPr lang="en-US" altLang="zh-TW" sz="900" i="1">
                              <a:latin typeface="Cambria Math" panose="02040503050406030204" pitchFamily="18" charset="0"/>
                            </a:rPr>
                            <m:t>2</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b="0" i="1" smtClean="0">
                              <a:latin typeface="Cambria Math" panose="02040503050406030204" pitchFamily="18" charset="0"/>
                            </a:rPr>
                            <m:t>𝑏𝑟𝑜𝑘𝑒</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b="0" i="1" smtClean="0">
                              <a:latin typeface="Cambria Math" panose="02040503050406030204" pitchFamily="18" charset="0"/>
                            </a:rPr>
                            <m:t>𝑠h𝑖𝑓𝑡</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b="0" i="1" smtClean="0">
                              <a:latin typeface="Cambria Math" panose="02040503050406030204" pitchFamily="18" charset="0"/>
                            </a:rPr>
                            <m:t>𝑏𝑟𝑜𝑘𝑒</m:t>
                          </m:r>
                        </m:sub>
                        <m:sup>
                          <m:r>
                            <a:rPr lang="en-US" altLang="zh-TW" sz="900" i="1">
                              <a:latin typeface="Cambria Math" panose="02040503050406030204" pitchFamily="18" charset="0"/>
                            </a:rPr>
                            <m:t> </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b="0" i="1" smtClean="0">
                              <a:latin typeface="Cambria Math" panose="02040503050406030204" pitchFamily="18" charset="0"/>
                            </a:rPr>
                            <m:t>𝑏𝑟𝑜𝑘𝑒</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b="0" i="1" smtClean="0">
                              <a:latin typeface="Cambria Math" panose="02040503050406030204" pitchFamily="18" charset="0"/>
                            </a:rPr>
                            <m:t>𝑠h𝑖𝑓𝑡</m:t>
                          </m:r>
                          <m:r>
                            <a:rPr lang="en-US" altLang="zh-TW" sz="900" i="1">
                              <a:latin typeface="Cambria Math" panose="02040503050406030204" pitchFamily="18" charset="0"/>
                            </a:rPr>
                            <m:t>,</m:t>
                          </m:r>
                          <m:r>
                            <a:rPr lang="en-US" altLang="zh-TW" sz="900" i="1">
                              <a:latin typeface="Cambria Math" panose="02040503050406030204" pitchFamily="18" charset="0"/>
                            </a:rPr>
                            <m:t>𝑠h𝑜𝑟𝑡</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Para>
                </a14:m>
                <a:endParaRPr lang="en-US" altLang="zh-TW" sz="900" i="1" dirty="0"/>
              </a:p>
            </p:txBody>
          </p:sp>
        </mc:Choice>
        <mc:Fallback xmlns="">
          <p:sp>
            <p:nvSpPr>
              <p:cNvPr id="28" name="文字方塊 27">
                <a:extLst>
                  <a:ext uri="{FF2B5EF4-FFF2-40B4-BE49-F238E27FC236}">
                    <a16:creationId xmlns:a16="http://schemas.microsoft.com/office/drawing/2014/main" id="{6D761B85-A478-534B-13C8-6453F9408AF5}"/>
                  </a:ext>
                </a:extLst>
              </p:cNvPr>
              <p:cNvSpPr txBox="1">
                <a:spLocks noRot="1" noChangeAspect="1" noMove="1" noResize="1" noEditPoints="1" noAdjustHandles="1" noChangeArrowheads="1" noChangeShapeType="1" noTextEdit="1"/>
              </p:cNvSpPr>
              <p:nvPr/>
            </p:nvSpPr>
            <p:spPr>
              <a:xfrm>
                <a:off x="5341865" y="2432728"/>
                <a:ext cx="3628515" cy="603435"/>
              </a:xfrm>
              <a:prstGeom prst="rect">
                <a:avLst/>
              </a:prstGeom>
              <a:blipFill>
                <a:blip r:embed="rId16"/>
                <a:stretch>
                  <a:fillRect l="-347" b="-4082"/>
                </a:stretch>
              </a:blipFill>
              <a:ln/>
            </p:spPr>
            <p:txBody>
              <a:bodyPr/>
              <a:lstStyle/>
              <a:p>
                <a:r>
                  <a:rPr lang="zh-TW" altLang="en-US">
                    <a:noFill/>
                  </a:rPr>
                  <a:t> </a:t>
                </a:r>
              </a:p>
            </p:txBody>
          </p:sp>
        </mc:Fallback>
      </mc:AlternateContent>
      <p:sp>
        <p:nvSpPr>
          <p:cNvPr id="30" name="閃電 29">
            <a:extLst>
              <a:ext uri="{FF2B5EF4-FFF2-40B4-BE49-F238E27FC236}">
                <a16:creationId xmlns:a16="http://schemas.microsoft.com/office/drawing/2014/main" id="{F5DC4340-DA5F-E878-B5BB-D1029C8055C9}"/>
              </a:ext>
            </a:extLst>
          </p:cNvPr>
          <p:cNvSpPr/>
          <p:nvPr/>
        </p:nvSpPr>
        <p:spPr>
          <a:xfrm rot="3066925">
            <a:off x="8838255" y="4904289"/>
            <a:ext cx="146132" cy="155449"/>
          </a:xfrm>
          <a:prstGeom prst="lightningBol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投影片編號版面配置區 30">
            <a:extLst>
              <a:ext uri="{FF2B5EF4-FFF2-40B4-BE49-F238E27FC236}">
                <a16:creationId xmlns:a16="http://schemas.microsoft.com/office/drawing/2014/main" id="{9C775FF6-9341-3DE8-88B9-6FD9A0BECF5F}"/>
              </a:ext>
            </a:extLst>
          </p:cNvPr>
          <p:cNvSpPr>
            <a:spLocks noGrp="1"/>
          </p:cNvSpPr>
          <p:nvPr>
            <p:ph type="sldNum" sz="quarter" idx="12"/>
          </p:nvPr>
        </p:nvSpPr>
        <p:spPr/>
        <p:txBody>
          <a:bodyPr/>
          <a:lstStyle/>
          <a:p>
            <a:fld id="{EE3F9CDB-1F21-4789-A81E-8FEA25CE194B}" type="slidenum">
              <a:rPr lang="zh-CN" altLang="en-US" smtClean="0"/>
              <a:t>27</a:t>
            </a:fld>
            <a:endParaRPr lang="zh-CN" altLang="en-US"/>
          </a:p>
        </p:txBody>
      </p:sp>
      <p:sp>
        <p:nvSpPr>
          <p:cNvPr id="32" name="矩形 31">
            <a:extLst>
              <a:ext uri="{FF2B5EF4-FFF2-40B4-BE49-F238E27FC236}">
                <a16:creationId xmlns:a16="http://schemas.microsoft.com/office/drawing/2014/main" id="{0B4DE2F9-9AA7-66F8-0C93-4B50439BB13E}"/>
              </a:ext>
            </a:extLst>
          </p:cNvPr>
          <p:cNvSpPr/>
          <p:nvPr/>
        </p:nvSpPr>
        <p:spPr>
          <a:xfrm>
            <a:off x="2700071" y="3098117"/>
            <a:ext cx="1368101"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文字方塊 32">
            <a:extLst>
              <a:ext uri="{FF2B5EF4-FFF2-40B4-BE49-F238E27FC236}">
                <a16:creationId xmlns:a16="http://schemas.microsoft.com/office/drawing/2014/main" id="{290B3B96-4911-07C8-B8DC-C78E5F564EFA}"/>
              </a:ext>
            </a:extLst>
          </p:cNvPr>
          <p:cNvSpPr txBox="1"/>
          <p:nvPr/>
        </p:nvSpPr>
        <p:spPr>
          <a:xfrm>
            <a:off x="2596839" y="2840273"/>
            <a:ext cx="2200792" cy="300082"/>
          </a:xfrm>
          <a:prstGeom prst="rect">
            <a:avLst/>
          </a:prstGeom>
          <a:noFill/>
        </p:spPr>
        <p:txBody>
          <a:bodyPr wrap="square" rtlCol="0">
            <a:spAutoFit/>
          </a:bodyPr>
          <a:lstStyle/>
          <a:p>
            <a:r>
              <a:rPr kumimoji="1" lang="en-US" altLang="zh-TW" dirty="0">
                <a:solidFill>
                  <a:srgbClr val="FF0000"/>
                </a:solidFill>
              </a:rPr>
              <a:t>classify to broke/not broke</a:t>
            </a:r>
            <a:endParaRPr kumimoji="1" lang="zh-TW" altLang="en-US" dirty="0">
              <a:solidFill>
                <a:srgbClr val="FF0000"/>
              </a:solidFill>
            </a:endParaRPr>
          </a:p>
        </p:txBody>
      </p:sp>
      <p:sp>
        <p:nvSpPr>
          <p:cNvPr id="34" name="矩形 33">
            <a:extLst>
              <a:ext uri="{FF2B5EF4-FFF2-40B4-BE49-F238E27FC236}">
                <a16:creationId xmlns:a16="http://schemas.microsoft.com/office/drawing/2014/main" id="{46247D67-C628-5ACE-D60C-1A1CB881EB19}"/>
              </a:ext>
            </a:extLst>
          </p:cNvPr>
          <p:cNvSpPr/>
          <p:nvPr/>
        </p:nvSpPr>
        <p:spPr>
          <a:xfrm>
            <a:off x="5306352" y="3959149"/>
            <a:ext cx="1213677"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文字方塊 34">
            <a:extLst>
              <a:ext uri="{FF2B5EF4-FFF2-40B4-BE49-F238E27FC236}">
                <a16:creationId xmlns:a16="http://schemas.microsoft.com/office/drawing/2014/main" id="{4C50231B-1BA2-A317-5D25-B82A43F5F12D}"/>
              </a:ext>
            </a:extLst>
          </p:cNvPr>
          <p:cNvSpPr txBox="1"/>
          <p:nvPr/>
        </p:nvSpPr>
        <p:spPr>
          <a:xfrm>
            <a:off x="5217272" y="4624496"/>
            <a:ext cx="2057400" cy="300082"/>
          </a:xfrm>
          <a:prstGeom prst="rect">
            <a:avLst/>
          </a:prstGeom>
          <a:noFill/>
        </p:spPr>
        <p:txBody>
          <a:bodyPr wrap="square" rtlCol="0">
            <a:spAutoFit/>
          </a:bodyPr>
          <a:lstStyle/>
          <a:p>
            <a:r>
              <a:rPr kumimoji="1" lang="en-US" altLang="zh-TW" dirty="0">
                <a:solidFill>
                  <a:srgbClr val="FF0000"/>
                </a:solidFill>
              </a:rPr>
              <a:t>convert to broke detector</a:t>
            </a:r>
            <a:endParaRPr kumimoji="1" lang="zh-TW" altLang="en-US" dirty="0">
              <a:solidFill>
                <a:srgbClr val="FF0000"/>
              </a:solidFill>
            </a:endParaRPr>
          </a:p>
        </p:txBody>
      </p:sp>
    </p:spTree>
    <p:extLst>
      <p:ext uri="{BB962C8B-B14F-4D97-AF65-F5344CB8AC3E}">
        <p14:creationId xmlns:p14="http://schemas.microsoft.com/office/powerpoint/2010/main" val="108626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71583-BF97-3FA9-1611-B37460EE75F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A1179F2-4484-7AF6-9B7B-A7EE1251805E}"/>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kumimoji="1" lang="en-US" altLang="zh-TW" sz="1400" dirty="0"/>
              <a:t>GPCE-hybrid model (gaussian process and cross entropy hybrid model) for short detector</a:t>
            </a:r>
            <a:br>
              <a:rPr lang="en-US" altLang="zh-TW" sz="1200" dirty="0"/>
            </a:br>
            <a:endParaRPr lang="en" altLang="zh-TW" sz="1400" dirty="0">
              <a:solidFill>
                <a:srgbClr val="292C1F"/>
              </a:solidFill>
              <a:effectLst/>
              <a:latin typeface="+mn-ea"/>
            </a:endParaRPr>
          </a:p>
        </p:txBody>
      </p:sp>
      <p:grpSp>
        <p:nvGrpSpPr>
          <p:cNvPr id="3" name="群組 2">
            <a:extLst>
              <a:ext uri="{FF2B5EF4-FFF2-40B4-BE49-F238E27FC236}">
                <a16:creationId xmlns:a16="http://schemas.microsoft.com/office/drawing/2014/main" id="{1F435903-4381-B2D4-FCD4-0E97131516E9}"/>
              </a:ext>
            </a:extLst>
          </p:cNvPr>
          <p:cNvGrpSpPr/>
          <p:nvPr/>
        </p:nvGrpSpPr>
        <p:grpSpPr>
          <a:xfrm>
            <a:off x="888649" y="3175509"/>
            <a:ext cx="7311339" cy="1525157"/>
            <a:chOff x="3719587" y="9577005"/>
            <a:chExt cx="17196715" cy="368083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9B093E-7E8D-AB2D-F437-11434FBEAA67}"/>
                    </a:ext>
                  </a:extLst>
                </p:cNvPr>
                <p:cNvSpPr>
                  <a:spLocks/>
                </p:cNvSpPr>
                <p:nvPr/>
              </p:nvSpPr>
              <p:spPr>
                <a:xfrm>
                  <a:off x="8164630" y="9782524"/>
                  <a:ext cx="2760379" cy="1024744"/>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MLP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𝛼</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3</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4" name="矩形 3">
                  <a:extLst>
                    <a:ext uri="{FF2B5EF4-FFF2-40B4-BE49-F238E27FC236}">
                      <a16:creationId xmlns:a16="http://schemas.microsoft.com/office/drawing/2014/main" id="{779B093E-7E8D-AB2D-F437-11434FBEAA67}"/>
                    </a:ext>
                  </a:extLst>
                </p:cNvPr>
                <p:cNvSpPr>
                  <a:spLocks noRot="1" noChangeAspect="1" noMove="1" noResize="1" noEditPoints="1" noAdjustHandles="1" noChangeArrowheads="1" noChangeShapeType="1" noTextEdit="1"/>
                </p:cNvSpPr>
                <p:nvPr/>
              </p:nvSpPr>
              <p:spPr>
                <a:xfrm>
                  <a:off x="8164630" y="9782524"/>
                  <a:ext cx="2760379" cy="1024744"/>
                </a:xfrm>
                <a:prstGeom prst="rect">
                  <a:avLst/>
                </a:prstGeom>
                <a:blipFill>
                  <a:blip r:embed="rId3"/>
                  <a:stretch>
                    <a:fillRect b="-285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80F96E0-7CF8-EF76-FD90-5690A80606E9}"/>
                    </a:ext>
                  </a:extLst>
                </p:cNvPr>
                <p:cNvSpPr>
                  <a:spLocks noChangeAspect="1"/>
                </p:cNvSpPr>
                <p:nvPr/>
              </p:nvSpPr>
              <p:spPr>
                <a:xfrm>
                  <a:off x="8164632" y="11621787"/>
                  <a:ext cx="2756190" cy="1397998"/>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Gaussian process classifier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𝛽</m:t>
                                </m:r>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3</m:t>
                                </m:r>
                              </m:sub>
                            </m:sSub>
                          </m:e>
                          <m: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𝑧</m:t>
                        </m:r>
                        <m:r>
                          <a:rPr kumimoji="0" lang="en-US" altLang="zh-TW" sz="10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0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5" name="矩形 4">
                  <a:extLst>
                    <a:ext uri="{FF2B5EF4-FFF2-40B4-BE49-F238E27FC236}">
                      <a16:creationId xmlns:a16="http://schemas.microsoft.com/office/drawing/2014/main" id="{A80F96E0-7CF8-EF76-FD90-5690A80606E9}"/>
                    </a:ext>
                  </a:extLst>
                </p:cNvPr>
                <p:cNvSpPr>
                  <a:spLocks noRot="1" noChangeAspect="1" noMove="1" noResize="1" noEditPoints="1" noAdjustHandles="1" noChangeArrowheads="1" noChangeShapeType="1" noTextEdit="1"/>
                </p:cNvSpPr>
                <p:nvPr/>
              </p:nvSpPr>
              <p:spPr>
                <a:xfrm>
                  <a:off x="8164632" y="11621787"/>
                  <a:ext cx="2756190" cy="1397998"/>
                </a:xfrm>
                <a:prstGeom prst="rect">
                  <a:avLst/>
                </a:prstGeom>
                <a:blipFill>
                  <a:blip r:embed="rId4"/>
                  <a:stretch>
                    <a:fillRect b="-2128"/>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F1839F9-1EB6-2565-78A2-45BFEE6D7507}"/>
                    </a:ext>
                  </a:extLst>
                </p:cNvPr>
                <p:cNvSpPr>
                  <a:spLocks noChangeAspect="1"/>
                </p:cNvSpPr>
                <p:nvPr/>
              </p:nvSpPr>
              <p:spPr>
                <a:xfrm>
                  <a:off x="4430079" y="10660612"/>
                  <a:ext cx="2880000" cy="1237216"/>
                </a:xfrm>
                <a:prstGeom prst="rect">
                  <a:avLst/>
                </a:prstGeom>
                <a:solidFill>
                  <a:srgbClr val="00A2FF"/>
                </a:solidFill>
                <a:ln w="12700" cap="flat">
                  <a:solidFill>
                    <a:srgbClr val="00A2FF"/>
                  </a:solid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Feature extractor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𝑓</m:t>
                            </m:r>
                          </m:e>
                          <m:sub>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sSub>
                                  <m:sSubPr>
                                    <m:ctrlP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ctrlPr>
                                  </m:sSubPr>
                                  <m:e>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𝜃</m:t>
                                    </m:r>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3</m:t>
                                    </m:r>
                                  </m:sub>
                                </m:sSub>
                              </m:e>
                              <m: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 </m:t>
                                </m:r>
                              </m:sub>
                            </m:sSub>
                          </m:sub>
                        </m:sSub>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𝑥</m:t>
                        </m:r>
                        <m:r>
                          <a:rPr kumimoji="0" lang="en-US" altLang="zh-TW" sz="1200" b="0" i="1" u="none" strike="noStrike" kern="0" cap="none" spc="0" normalizeH="0" baseline="0" noProof="0" smtClean="0">
                            <a:ln>
                              <a:noFill/>
                            </a:ln>
                            <a:solidFill>
                              <a:srgbClr val="FFFFFF"/>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zh-TW" altLang="en-US" sz="12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Choice>
          <mc:Fallback xmlns="">
            <p:sp>
              <p:nvSpPr>
                <p:cNvPr id="6" name="矩形 5">
                  <a:extLst>
                    <a:ext uri="{FF2B5EF4-FFF2-40B4-BE49-F238E27FC236}">
                      <a16:creationId xmlns:a16="http://schemas.microsoft.com/office/drawing/2014/main" id="{EF1839F9-1EB6-2565-78A2-45BFEE6D7507}"/>
                    </a:ext>
                  </a:extLst>
                </p:cNvPr>
                <p:cNvSpPr>
                  <a:spLocks noRot="1" noChangeAspect="1" noMove="1" noResize="1" noEditPoints="1" noAdjustHandles="1" noChangeArrowheads="1" noChangeShapeType="1" noTextEdit="1"/>
                </p:cNvSpPr>
                <p:nvPr/>
              </p:nvSpPr>
              <p:spPr>
                <a:xfrm>
                  <a:off x="4430079" y="10660612"/>
                  <a:ext cx="2880000" cy="1237216"/>
                </a:xfrm>
                <a:prstGeom prst="rect">
                  <a:avLst/>
                </a:prstGeom>
                <a:blipFill>
                  <a:blip r:embed="rId5"/>
                  <a:stretch>
                    <a:fillRect l="-1020" r="-1020"/>
                  </a:stretch>
                </a:blipFill>
                <a:ln w="12700" cap="flat">
                  <a:solidFill>
                    <a:srgbClr val="00A2FF"/>
                  </a:solidFill>
                  <a:miter lim="400000"/>
                </a:ln>
                <a:effectLst/>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F4CF3BC0-5B09-8AD0-5C88-B0865D493A14}"/>
                </a:ext>
              </a:extLst>
            </p:cNvPr>
            <p:cNvSpPr>
              <a:spLocks/>
            </p:cNvSpPr>
            <p:nvPr/>
          </p:nvSpPr>
          <p:spPr>
            <a:xfrm>
              <a:off x="11970968" y="11557741"/>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Probabilities to predict uncertainty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FB905D1B-1308-E9EC-2B96-D57D7277C9B9}"/>
                </a:ext>
              </a:extLst>
            </p:cNvPr>
            <p:cNvSpPr>
              <a:spLocks/>
            </p:cNvSpPr>
            <p:nvPr/>
          </p:nvSpPr>
          <p:spPr>
            <a:xfrm>
              <a:off x="14634707" y="11557739"/>
              <a:ext cx="1799999" cy="1584626"/>
            </a:xfrm>
            <a:prstGeom prst="rect">
              <a:avLst/>
            </a:prstGeom>
            <a:solidFill>
              <a:srgbClr val="00B050"/>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FFFFFF"/>
                  </a:solidFill>
                  <a:effectLst/>
                  <a:uLnTx/>
                  <a:uFillTx/>
                  <a:ea typeface="Helvetica Neue Medium"/>
                  <a:cs typeface="Helvetica Neue Medium"/>
                  <a:sym typeface="Helvetica Neue Medium"/>
                </a:rPr>
                <a:t>predict uncertainty to defect converter </a:t>
              </a:r>
              <a:endParaRPr kumimoji="0" lang="zh-TW" altLang="en-US" sz="900" b="0" i="0" u="none" strike="noStrike" kern="0" cap="none" spc="0" normalizeH="0" baseline="0" noProof="0" dirty="0">
                <a:ln>
                  <a:noFill/>
                </a:ln>
                <a:solidFill>
                  <a:srgbClr val="FFFFFF"/>
                </a:solidFill>
                <a:effectLst/>
                <a:uLnTx/>
                <a:uFillTx/>
                <a:ea typeface="Helvetica Neue Medium"/>
                <a:cs typeface="Helvetica Neue Medium"/>
                <a:sym typeface="Helvetica Neue Medium"/>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772BF698-4768-AD02-C4C1-6E288E9F9D40}"/>
                    </a:ext>
                  </a:extLst>
                </p:cNvPr>
                <p:cNvSpPr>
                  <a:spLocks/>
                </p:cNvSpPr>
                <p:nvPr/>
              </p:nvSpPr>
              <p:spPr>
                <a:xfrm>
                  <a:off x="17134285" y="9782524"/>
                  <a:ext cx="2540226" cy="3475320"/>
                </a:xfrm>
                <a:prstGeom prst="rect">
                  <a:avLst/>
                </a:prstGeom>
                <a:solidFill>
                  <a:srgbClr val="FFD932">
                    <a:lumMod val="7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D5D5D5">
                          <a:lumMod val="25000"/>
                        </a:srgbClr>
                      </a:solidFill>
                      <a:effectLst/>
                      <a:uLnTx/>
                      <a:uFillTx/>
                      <a:ea typeface="Helvetica Neue Medium"/>
                      <a:cs typeface="Helvetica Neue Medium"/>
                      <a:sym typeface="Helvetica Neue Medium"/>
                    </a:rPr>
                    <a:t>Prediction combiner</a:t>
                  </a:r>
                </a:p>
                <a:p>
                  <a:pPr marL="0" marR="0" lvl="0" indent="0" algn="ctr" defTabSz="8255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200" b="0" i="1" kern="0" smtClean="0">
                                <a:solidFill>
                                  <a:srgbClr val="D5D5D5">
                                    <a:lumMod val="25000"/>
                                  </a:srgbClr>
                                </a:solidFill>
                                <a:latin typeface="Cambria Math" panose="02040503050406030204" pitchFamily="18" charset="0"/>
                                <a:ea typeface="Helvetica Neue Medium"/>
                                <a:cs typeface="Helvetica Neue Medium"/>
                                <a:sym typeface="Helvetica Neue Medium"/>
                              </a:rPr>
                            </m:ctrlPr>
                          </m:sSubPr>
                          <m:e>
                            <m:r>
                              <m:rPr>
                                <m:sty m:val="p"/>
                              </m:rPr>
                              <a:rPr lang="en-US" altLang="zh-TW" sz="1200" i="1" kern="0">
                                <a:solidFill>
                                  <a:srgbClr val="D5D5D5">
                                    <a:lumMod val="25000"/>
                                  </a:srgbClr>
                                </a:solidFill>
                                <a:latin typeface="Cambria Math" panose="02040503050406030204" pitchFamily="18" charset="0"/>
                                <a:ea typeface="Helvetica Neue Medium"/>
                                <a:cs typeface="Helvetica Neue Medium"/>
                                <a:sym typeface="Helvetica Neue Medium"/>
                              </a:rPr>
                              <m:t>G</m:t>
                            </m:r>
                          </m:e>
                          <m:sub>
                            <m:r>
                              <a:rPr lang="en-US" altLang="zh-TW" sz="1200" b="0" i="1" kern="0" smtClean="0">
                                <a:solidFill>
                                  <a:srgbClr val="D5D5D5">
                                    <a:lumMod val="25000"/>
                                  </a:srgbClr>
                                </a:solidFill>
                                <a:latin typeface="Cambria Math" panose="02040503050406030204" pitchFamily="18" charset="0"/>
                                <a:ea typeface="Helvetica Neue Medium"/>
                                <a:cs typeface="Helvetica Neue Medium"/>
                                <a:sym typeface="Helvetica Neue Medium"/>
                              </a:rPr>
                              <m:t>3</m:t>
                            </m:r>
                          </m:sub>
                        </m:s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𝑠h𝑜𝑟𝑡</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1</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sSubSup>
                          <m:sSubSupPr>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sSubSupPr>
                          <m:e>
                            <m:acc>
                              <m:accPr>
                                <m:chr m:val="̂"/>
                                <m:ctrlP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ctrlPr>
                              </m:accPr>
                              <m:e>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𝑦</m:t>
                                </m:r>
                              </m:e>
                            </m:acc>
                          </m:e>
                          <m:sub>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𝑠h𝑜𝑟𝑡</m:t>
                            </m:r>
                          </m:sub>
                          <m: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2</m:t>
                            </m:r>
                          </m:sup>
                        </m:sSubSup>
                        <m:r>
                          <a:rPr kumimoji="0" lang="en-US" altLang="zh-TW" sz="1200" b="0" i="1" u="none" strike="noStrike" kern="0" cap="none" spc="0" normalizeH="0" baseline="0" noProof="0" smtClean="0">
                            <a:ln>
                              <a:noFill/>
                            </a:ln>
                            <a:solidFill>
                              <a:srgbClr val="D5D5D5">
                                <a:lumMod val="25000"/>
                              </a:srgbClr>
                            </a:solidFill>
                            <a:effectLst/>
                            <a:uLnTx/>
                            <a:uFillTx/>
                            <a:latin typeface="Cambria Math" panose="02040503050406030204" pitchFamily="18" charset="0"/>
                            <a:ea typeface="Helvetica Neue Medium"/>
                            <a:cs typeface="Helvetica Neue Medium"/>
                            <a:sym typeface="Helvetica Neue Medium"/>
                          </a:rPr>
                          <m:t>)</m:t>
                        </m:r>
                      </m:oMath>
                    </m:oMathPara>
                  </a14:m>
                  <a:endParaRPr kumimoji="0" lang="en-US" altLang="zh-TW"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a:p>
                  <a:pPr marL="0" marR="0" lvl="0" indent="0" algn="ctr" defTabSz="825500" eaLnBrk="1" fontAlgn="auto" latinLnBrk="0" hangingPunct="0">
                    <a:lnSpc>
                      <a:spcPct val="100000"/>
                    </a:lnSpc>
                    <a:spcBef>
                      <a:spcPts val="0"/>
                    </a:spcBef>
                    <a:spcAft>
                      <a:spcPts val="0"/>
                    </a:spcAft>
                    <a:buClrTx/>
                    <a:buSzTx/>
                    <a:buFontTx/>
                    <a:buNone/>
                    <a:tabLst/>
                    <a:defRPr/>
                  </a:pPr>
                  <a:endParaRPr kumimoji="0" lang="zh-TW" altLang="en-US" sz="1200" b="0" i="0" u="none" strike="noStrike" kern="0" cap="none" spc="0" normalizeH="0" baseline="-25000" noProof="0" dirty="0">
                    <a:ln>
                      <a:noFill/>
                    </a:ln>
                    <a:solidFill>
                      <a:srgbClr val="D5D5D5">
                        <a:lumMod val="25000"/>
                      </a:srgbClr>
                    </a:solidFill>
                    <a:effectLst/>
                    <a:uLnTx/>
                    <a:uFillTx/>
                    <a:ea typeface="Helvetica Neue Medium"/>
                    <a:cs typeface="Helvetica Neue Medium"/>
                    <a:sym typeface="Helvetica Neue Medium"/>
                  </a:endParaRPr>
                </a:p>
              </p:txBody>
            </p:sp>
          </mc:Choice>
          <mc:Fallback>
            <p:sp>
              <p:nvSpPr>
                <p:cNvPr id="9" name="矩形 8">
                  <a:extLst>
                    <a:ext uri="{FF2B5EF4-FFF2-40B4-BE49-F238E27FC236}">
                      <a16:creationId xmlns:a16="http://schemas.microsoft.com/office/drawing/2014/main" id="{772BF698-4768-AD02-C4C1-6E288E9F9D40}"/>
                    </a:ext>
                  </a:extLst>
                </p:cNvPr>
                <p:cNvSpPr>
                  <a:spLocks noRot="1" noChangeAspect="1" noMove="1" noResize="1" noEditPoints="1" noAdjustHandles="1" noChangeArrowheads="1" noChangeShapeType="1" noTextEdit="1"/>
                </p:cNvSpPr>
                <p:nvPr/>
              </p:nvSpPr>
              <p:spPr>
                <a:xfrm>
                  <a:off x="17134285" y="9782524"/>
                  <a:ext cx="2540226" cy="3475320"/>
                </a:xfrm>
                <a:prstGeom prst="rect">
                  <a:avLst/>
                </a:prstGeom>
                <a:blipFill>
                  <a:blip r:embed="rId6"/>
                  <a:stretch>
                    <a:fillRect r="-14943"/>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72555F7C-B530-BFAD-6E6F-90660F58500D}"/>
                </a:ext>
              </a:extLst>
            </p:cNvPr>
            <p:cNvCxnSpPr>
              <a:cxnSpLocks/>
              <a:stCxn id="6" idx="3"/>
              <a:endCxn id="4" idx="1"/>
            </p:cNvCxnSpPr>
            <p:nvPr/>
          </p:nvCxnSpPr>
          <p:spPr>
            <a:xfrm flipV="1">
              <a:off x="7310079" y="10294897"/>
              <a:ext cx="854551" cy="984324"/>
            </a:xfrm>
            <a:prstGeom prst="bentConnector3">
              <a:avLst>
                <a:gd name="adj1" fmla="val 50000"/>
              </a:avLst>
            </a:prstGeom>
            <a:noFill/>
            <a:ln w="12700" cap="flat">
              <a:solidFill>
                <a:srgbClr val="000000"/>
              </a:solidFill>
              <a:prstDash val="solid"/>
              <a:miter lim="400000"/>
              <a:tailEnd type="triangle"/>
            </a:ln>
            <a:effectLst/>
            <a:sp3d/>
          </p:spPr>
        </p:cxnSp>
        <p:cxnSp>
          <p:nvCxnSpPr>
            <p:cNvPr id="11" name="肘形接點 10">
              <a:extLst>
                <a:ext uri="{FF2B5EF4-FFF2-40B4-BE49-F238E27FC236}">
                  <a16:creationId xmlns:a16="http://schemas.microsoft.com/office/drawing/2014/main" id="{37551573-9F11-D486-4615-0EA6242B3803}"/>
                </a:ext>
              </a:extLst>
            </p:cNvPr>
            <p:cNvCxnSpPr>
              <a:cxnSpLocks/>
              <a:stCxn id="6" idx="3"/>
              <a:endCxn id="5" idx="1"/>
            </p:cNvCxnSpPr>
            <p:nvPr/>
          </p:nvCxnSpPr>
          <p:spPr>
            <a:xfrm>
              <a:off x="7310079" y="11279221"/>
              <a:ext cx="854553" cy="1041565"/>
            </a:xfrm>
            <a:prstGeom prst="bentConnector3">
              <a:avLst>
                <a:gd name="adj1" fmla="val 50000"/>
              </a:avLst>
            </a:prstGeom>
            <a:noFill/>
            <a:ln w="12700" cap="flat">
              <a:solidFill>
                <a:srgbClr val="000000"/>
              </a:solidFill>
              <a:prstDash val="solid"/>
              <a:miter lim="400000"/>
              <a:tailEnd type="triangle"/>
            </a:ln>
            <a:effectLst/>
            <a:sp3d/>
          </p:spPr>
        </p:cxnSp>
        <p:cxnSp>
          <p:nvCxnSpPr>
            <p:cNvPr id="12" name="肘形接點 11">
              <a:extLst>
                <a:ext uri="{FF2B5EF4-FFF2-40B4-BE49-F238E27FC236}">
                  <a16:creationId xmlns:a16="http://schemas.microsoft.com/office/drawing/2014/main" id="{89303F37-E9C0-018C-A5E4-97C7010C9942}"/>
                </a:ext>
              </a:extLst>
            </p:cNvPr>
            <p:cNvCxnSpPr>
              <a:cxnSpLocks/>
            </p:cNvCxnSpPr>
            <p:nvPr/>
          </p:nvCxnSpPr>
          <p:spPr>
            <a:xfrm rot="16200000" flipH="1">
              <a:off x="14727110" y="10754038"/>
              <a:ext cx="807867" cy="807328"/>
            </a:xfrm>
            <a:prstGeom prst="bentConnector3">
              <a:avLst>
                <a:gd name="adj1" fmla="val -1310"/>
              </a:avLst>
            </a:prstGeom>
            <a:noFill/>
            <a:ln w="12700" cap="flat">
              <a:solidFill>
                <a:srgbClr val="000000"/>
              </a:solidFill>
              <a:prstDash val="solid"/>
              <a:miter lim="400000"/>
              <a:tailEnd type="triangle"/>
            </a:ln>
            <a:effectLst/>
            <a:sp3d/>
          </p:spPr>
        </p:cxnSp>
        <p:cxnSp>
          <p:nvCxnSpPr>
            <p:cNvPr id="13" name="直線箭頭接點 12">
              <a:extLst>
                <a:ext uri="{FF2B5EF4-FFF2-40B4-BE49-F238E27FC236}">
                  <a16:creationId xmlns:a16="http://schemas.microsoft.com/office/drawing/2014/main" id="{AFCAEAE7-8773-FB89-615E-868B920EAD23}"/>
                </a:ext>
              </a:extLst>
            </p:cNvPr>
            <p:cNvCxnSpPr>
              <a:stCxn id="5" idx="3"/>
              <a:endCxn id="7" idx="1"/>
            </p:cNvCxnSpPr>
            <p:nvPr/>
          </p:nvCxnSpPr>
          <p:spPr>
            <a:xfrm>
              <a:off x="10920822" y="12320787"/>
              <a:ext cx="1050146" cy="29268"/>
            </a:xfrm>
            <a:prstGeom prst="straightConnector1">
              <a:avLst/>
            </a:prstGeom>
            <a:noFill/>
            <a:ln w="12700" cap="flat">
              <a:solidFill>
                <a:srgbClr val="000000"/>
              </a:solidFill>
              <a:prstDash val="solid"/>
              <a:miter lim="400000"/>
              <a:tailEnd type="triangle"/>
            </a:ln>
            <a:effectLst/>
            <a:sp3d/>
          </p:spPr>
        </p:cxnSp>
        <p:cxnSp>
          <p:nvCxnSpPr>
            <p:cNvPr id="14" name="直線箭頭接點 13">
              <a:extLst>
                <a:ext uri="{FF2B5EF4-FFF2-40B4-BE49-F238E27FC236}">
                  <a16:creationId xmlns:a16="http://schemas.microsoft.com/office/drawing/2014/main" id="{C2B08A07-1400-175C-AFC6-820CFADB37E7}"/>
                </a:ext>
              </a:extLst>
            </p:cNvPr>
            <p:cNvCxnSpPr/>
            <p:nvPr/>
          </p:nvCxnSpPr>
          <p:spPr>
            <a:xfrm>
              <a:off x="13770968" y="12350054"/>
              <a:ext cx="853136" cy="0"/>
            </a:xfrm>
            <a:prstGeom prst="straightConnector1">
              <a:avLst/>
            </a:prstGeom>
            <a:noFill/>
            <a:ln w="12700" cap="flat">
              <a:solidFill>
                <a:srgbClr val="000000"/>
              </a:solidFill>
              <a:prstDash val="solid"/>
              <a:miter lim="400000"/>
              <a:tailEnd type="triangle"/>
            </a:ln>
            <a:effectLst/>
            <a:sp3d/>
          </p:spPr>
        </p:cxnSp>
        <p:cxnSp>
          <p:nvCxnSpPr>
            <p:cNvPr id="15" name="直線箭頭接點 14">
              <a:extLst>
                <a:ext uri="{FF2B5EF4-FFF2-40B4-BE49-F238E27FC236}">
                  <a16:creationId xmlns:a16="http://schemas.microsoft.com/office/drawing/2014/main" id="{F67A9EDA-B59A-E74B-AB5B-218A1FEC913D}"/>
                </a:ext>
              </a:extLst>
            </p:cNvPr>
            <p:cNvCxnSpPr>
              <a:cxnSpLocks/>
              <a:stCxn id="4" idx="3"/>
            </p:cNvCxnSpPr>
            <p:nvPr/>
          </p:nvCxnSpPr>
          <p:spPr>
            <a:xfrm flipV="1">
              <a:off x="10925009" y="10257390"/>
              <a:ext cx="6213640" cy="37507"/>
            </a:xfrm>
            <a:prstGeom prst="straightConnector1">
              <a:avLst/>
            </a:prstGeom>
            <a:noFill/>
            <a:ln w="12700" cap="flat">
              <a:solidFill>
                <a:srgbClr val="000000"/>
              </a:solidFill>
              <a:prstDash val="solid"/>
              <a:miter lim="400000"/>
              <a:tailEnd type="triangle"/>
            </a:ln>
            <a:effectLst/>
            <a:sp3d/>
          </p:spPr>
        </p:cxnSp>
        <p:cxnSp>
          <p:nvCxnSpPr>
            <p:cNvPr id="16" name="直線箭頭接點 15">
              <a:extLst>
                <a:ext uri="{FF2B5EF4-FFF2-40B4-BE49-F238E27FC236}">
                  <a16:creationId xmlns:a16="http://schemas.microsoft.com/office/drawing/2014/main" id="{027F6C27-2330-14A3-8D78-A6C9BAFBCEAE}"/>
                </a:ext>
              </a:extLst>
            </p:cNvPr>
            <p:cNvCxnSpPr>
              <a:cxnSpLocks/>
            </p:cNvCxnSpPr>
            <p:nvPr/>
          </p:nvCxnSpPr>
          <p:spPr>
            <a:xfrm>
              <a:off x="16434708" y="12350054"/>
              <a:ext cx="710492" cy="0"/>
            </a:xfrm>
            <a:prstGeom prst="straightConnector1">
              <a:avLst/>
            </a:prstGeom>
            <a:noFill/>
            <a:ln w="12700" cap="flat">
              <a:solidFill>
                <a:srgbClr val="000000"/>
              </a:solidFill>
              <a:prstDash val="solid"/>
              <a:miter lim="400000"/>
              <a:tailEnd type="triangle"/>
            </a:ln>
            <a:effectLst/>
            <a:sp3d/>
          </p:spPr>
        </p:cxnSp>
        <p:cxnSp>
          <p:nvCxnSpPr>
            <p:cNvPr id="17" name="直線箭頭接點 16">
              <a:extLst>
                <a:ext uri="{FF2B5EF4-FFF2-40B4-BE49-F238E27FC236}">
                  <a16:creationId xmlns:a16="http://schemas.microsoft.com/office/drawing/2014/main" id="{CC6662CF-5268-1352-8BC2-B2940992F314}"/>
                </a:ext>
              </a:extLst>
            </p:cNvPr>
            <p:cNvCxnSpPr/>
            <p:nvPr/>
          </p:nvCxnSpPr>
          <p:spPr>
            <a:xfrm>
              <a:off x="19843859" y="11300870"/>
              <a:ext cx="853135"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7DA685BF-204E-DA30-30B5-CB4286CA8E7C}"/>
                    </a:ext>
                  </a:extLst>
                </p:cNvPr>
                <p:cNvSpPr txBox="1"/>
                <p:nvPr/>
              </p:nvSpPr>
              <p:spPr>
                <a:xfrm>
                  <a:off x="13499852" y="9577005"/>
                  <a:ext cx="1072443" cy="59439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𝑠h𝑜𝑟𝑡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8" name="文字方塊 17">
                  <a:extLst>
                    <a:ext uri="{FF2B5EF4-FFF2-40B4-BE49-F238E27FC236}">
                      <a16:creationId xmlns:a16="http://schemas.microsoft.com/office/drawing/2014/main" id="{7DA685BF-204E-DA30-30B5-CB4286CA8E7C}"/>
                    </a:ext>
                  </a:extLst>
                </p:cNvPr>
                <p:cNvSpPr txBox="1">
                  <a:spLocks noRot="1" noChangeAspect="1" noMove="1" noResize="1" noEditPoints="1" noAdjustHandles="1" noChangeArrowheads="1" noChangeShapeType="1" noTextEdit="1"/>
                </p:cNvSpPr>
                <p:nvPr/>
              </p:nvSpPr>
              <p:spPr>
                <a:xfrm>
                  <a:off x="13499852" y="9577005"/>
                  <a:ext cx="1072443" cy="594391"/>
                </a:xfrm>
                <a:prstGeom prst="rect">
                  <a:avLst/>
                </a:prstGeom>
                <a:blipFill>
                  <a:blip r:embed="rId7"/>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998B6FE-2AED-2A43-19A5-EC41DD0F9DDA}"/>
                    </a:ext>
                  </a:extLst>
                </p:cNvPr>
                <p:cNvSpPr txBox="1"/>
                <p:nvPr/>
              </p:nvSpPr>
              <p:spPr>
                <a:xfrm>
                  <a:off x="16213910" y="12356619"/>
                  <a:ext cx="1072443" cy="595163"/>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𝑠h𝑜𝑟𝑡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19" name="文字方塊 18">
                  <a:extLst>
                    <a:ext uri="{FF2B5EF4-FFF2-40B4-BE49-F238E27FC236}">
                      <a16:creationId xmlns:a16="http://schemas.microsoft.com/office/drawing/2014/main" id="{1998B6FE-2AED-2A43-19A5-EC41DD0F9DDA}"/>
                    </a:ext>
                  </a:extLst>
                </p:cNvPr>
                <p:cNvSpPr txBox="1">
                  <a:spLocks noRot="1" noChangeAspect="1" noMove="1" noResize="1" noEditPoints="1" noAdjustHandles="1" noChangeArrowheads="1" noChangeShapeType="1" noTextEdit="1"/>
                </p:cNvSpPr>
                <p:nvPr/>
              </p:nvSpPr>
              <p:spPr>
                <a:xfrm>
                  <a:off x="16213910" y="12356619"/>
                  <a:ext cx="1072443" cy="595163"/>
                </a:xfrm>
                <a:prstGeom prst="rect">
                  <a:avLst/>
                </a:prstGeom>
                <a:blipFill>
                  <a:blip r:embed="rId8"/>
                  <a:stretch>
                    <a:fillRect/>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F530E536-A7FF-1AD1-7CB1-0815279736CD}"/>
                    </a:ext>
                  </a:extLst>
                </p:cNvPr>
                <p:cNvSpPr txBox="1"/>
                <p:nvPr/>
              </p:nvSpPr>
              <p:spPr>
                <a:xfrm>
                  <a:off x="13700944" y="12318081"/>
                  <a:ext cx="985758" cy="758732"/>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𝑈</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3</m:t>
                                </m:r>
                              </m:sub>
                            </m:sSub>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0" name="文字方塊 19">
                  <a:extLst>
                    <a:ext uri="{FF2B5EF4-FFF2-40B4-BE49-F238E27FC236}">
                      <a16:creationId xmlns:a16="http://schemas.microsoft.com/office/drawing/2014/main" id="{F530E536-A7FF-1AD1-7CB1-0815279736CD}"/>
                    </a:ext>
                  </a:extLst>
                </p:cNvPr>
                <p:cNvSpPr txBox="1">
                  <a:spLocks noRot="1" noChangeAspect="1" noMove="1" noResize="1" noEditPoints="1" noAdjustHandles="1" noChangeArrowheads="1" noChangeShapeType="1" noTextEdit="1"/>
                </p:cNvSpPr>
                <p:nvPr/>
              </p:nvSpPr>
              <p:spPr>
                <a:xfrm>
                  <a:off x="13700944" y="12318081"/>
                  <a:ext cx="985758" cy="758732"/>
                </a:xfrm>
                <a:prstGeom prst="rect">
                  <a:avLst/>
                </a:prstGeom>
                <a:blipFill>
                  <a:blip r:embed="rId9"/>
                  <a:stretch>
                    <a:fillRect b="-15385"/>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2895101C-6A7C-2CBB-78C6-2597413038F8}"/>
                    </a:ext>
                  </a:extLst>
                </p:cNvPr>
                <p:cNvSpPr txBox="1"/>
                <p:nvPr/>
              </p:nvSpPr>
              <p:spPr>
                <a:xfrm>
                  <a:off x="10969173" y="12318081"/>
                  <a:ext cx="1116481" cy="614661"/>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𝑝</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𝑐𝑜𝑚</m:t>
                                </m:r>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3</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1" name="文字方塊 20">
                  <a:extLst>
                    <a:ext uri="{FF2B5EF4-FFF2-40B4-BE49-F238E27FC236}">
                      <a16:creationId xmlns:a16="http://schemas.microsoft.com/office/drawing/2014/main" id="{2895101C-6A7C-2CBB-78C6-2597413038F8}"/>
                    </a:ext>
                  </a:extLst>
                </p:cNvPr>
                <p:cNvSpPr txBox="1">
                  <a:spLocks noRot="1" noChangeAspect="1" noMove="1" noResize="1" noEditPoints="1" noAdjustHandles="1" noChangeArrowheads="1" noChangeShapeType="1" noTextEdit="1"/>
                </p:cNvSpPr>
                <p:nvPr/>
              </p:nvSpPr>
              <p:spPr>
                <a:xfrm>
                  <a:off x="10969173" y="12318081"/>
                  <a:ext cx="1116481" cy="614661"/>
                </a:xfrm>
                <a:prstGeom prst="rect">
                  <a:avLst/>
                </a:prstGeom>
                <a:blipFill>
                  <a:blip r:embed="rId10"/>
                  <a:stretch>
                    <a:fillRect b="-9524"/>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B16C4D37-08BC-835C-35D0-C53355798D4B}"/>
                    </a:ext>
                  </a:extLst>
                </p:cNvPr>
                <p:cNvSpPr txBox="1"/>
                <p:nvPr/>
              </p:nvSpPr>
              <p:spPr>
                <a:xfrm>
                  <a:off x="7067078" y="10703945"/>
                  <a:ext cx="952928"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𝑧</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2" name="文字方塊 21">
                  <a:extLst>
                    <a:ext uri="{FF2B5EF4-FFF2-40B4-BE49-F238E27FC236}">
                      <a16:creationId xmlns:a16="http://schemas.microsoft.com/office/drawing/2014/main" id="{B16C4D37-08BC-835C-35D0-C53355798D4B}"/>
                    </a:ext>
                  </a:extLst>
                </p:cNvPr>
                <p:cNvSpPr txBox="1">
                  <a:spLocks noRot="1" noChangeAspect="1" noMove="1" noResize="1" noEditPoints="1" noAdjustHandles="1" noChangeArrowheads="1" noChangeShapeType="1" noTextEdit="1"/>
                </p:cNvSpPr>
                <p:nvPr/>
              </p:nvSpPr>
              <p:spPr>
                <a:xfrm>
                  <a:off x="7067078" y="10703945"/>
                  <a:ext cx="952928" cy="715556"/>
                </a:xfrm>
                <a:prstGeom prst="rect">
                  <a:avLst/>
                </a:prstGeom>
                <a:blipFill>
                  <a:blip r:embed="rId11"/>
                  <a:stretch>
                    <a:fillRect b="-4167"/>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A8468095-1ABA-8C8C-8061-0ECCF5E10256}"/>
                    </a:ext>
                  </a:extLst>
                </p:cNvPr>
                <p:cNvSpPr txBox="1"/>
                <p:nvPr/>
              </p:nvSpPr>
              <p:spPr>
                <a:xfrm>
                  <a:off x="15679333" y="10719825"/>
                  <a:ext cx="1348281" cy="684918"/>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3</m:t>
                                    </m:r>
                                  </m:sub>
                                </m:sSub>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1</m:t>
                            </m:r>
                          </m:sup>
                        </m:sSub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m:t>
                        </m:r>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𝑇</m:t>
                                </m:r>
                              </m:e>
                              <m:sub>
                                <m:sSub>
                                  <m:sSub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𝑗</m:t>
                                    </m:r>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3  </m:t>
                                    </m:r>
                                  </m:sub>
                                </m:sSub>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2</m:t>
                                </m:r>
                              </m:sup>
                            </m:sSubSup>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3" name="文字方塊 22">
                  <a:extLst>
                    <a:ext uri="{FF2B5EF4-FFF2-40B4-BE49-F238E27FC236}">
                      <a16:creationId xmlns:a16="http://schemas.microsoft.com/office/drawing/2014/main" id="{A8468095-1ABA-8C8C-8061-0ECCF5E10256}"/>
                    </a:ext>
                  </a:extLst>
                </p:cNvPr>
                <p:cNvSpPr txBox="1">
                  <a:spLocks noRot="1" noChangeAspect="1" noMove="1" noResize="1" noEditPoints="1" noAdjustHandles="1" noChangeArrowheads="1" noChangeShapeType="1" noTextEdit="1"/>
                </p:cNvSpPr>
                <p:nvPr/>
              </p:nvSpPr>
              <p:spPr>
                <a:xfrm>
                  <a:off x="15679333" y="10719825"/>
                  <a:ext cx="1348281" cy="684918"/>
                </a:xfrm>
                <a:prstGeom prst="rect">
                  <a:avLst/>
                </a:prstGeom>
                <a:blipFill>
                  <a:blip r:embed="rId12"/>
                  <a:stretch>
                    <a:fillRect b="-8696"/>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a:extLst>
                    <a:ext uri="{FF2B5EF4-FFF2-40B4-BE49-F238E27FC236}">
                      <a16:creationId xmlns:a16="http://schemas.microsoft.com/office/drawing/2014/main" id="{A159DFF3-F18B-7C4E-ABC4-FD9B78A010EF}"/>
                    </a:ext>
                  </a:extLst>
                </p:cNvPr>
                <p:cNvSpPr txBox="1"/>
                <p:nvPr/>
              </p:nvSpPr>
              <p:spPr>
                <a:xfrm>
                  <a:off x="19843859" y="10614482"/>
                  <a:ext cx="1072443" cy="581855"/>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SupPr>
                          <m:e>
                            <m:acc>
                              <m:accPr>
                                <m:chr m:val="̂"/>
                                <m:ctrlP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accPr>
                              <m:e>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𝑦</m:t>
                                </m:r>
                              </m:e>
                            </m:acc>
                          </m:e>
                          <m:sub>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𝑠h</m:t>
                            </m:r>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𝑜𝑟</m:t>
                            </m:r>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𝑡</m:t>
                            </m:r>
                          </m:sub>
                          <m:sup>
                            <m:r>
                              <a:rPr kumimoji="0" lang="en-US" altLang="zh-TW" sz="10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p>
                        </m:sSubSup>
                      </m:oMath>
                    </m:oMathPara>
                  </a14:m>
                  <a:endParaRPr kumimoji="0" lang="zh-TW" altLang="en-US" sz="1000" b="0" i="0" u="none" strike="noStrike" kern="0" cap="none" spc="0" normalizeH="0" baseline="0" noProof="0" dirty="0">
                    <a:ln>
                      <a:noFill/>
                    </a:ln>
                    <a:solidFill>
                      <a:srgbClr val="000000"/>
                    </a:solidFill>
                    <a:effectLst/>
                    <a:uLnTx/>
                    <a:uFillTx/>
                    <a:cs typeface="Helvetica Neue"/>
                    <a:sym typeface="Helvetica Neue"/>
                  </a:endParaRPr>
                </a:p>
              </p:txBody>
            </p:sp>
          </mc:Choice>
          <mc:Fallback>
            <p:sp>
              <p:nvSpPr>
                <p:cNvPr id="24" name="文字方塊 23">
                  <a:extLst>
                    <a:ext uri="{FF2B5EF4-FFF2-40B4-BE49-F238E27FC236}">
                      <a16:creationId xmlns:a16="http://schemas.microsoft.com/office/drawing/2014/main" id="{A159DFF3-F18B-7C4E-ABC4-FD9B78A010EF}"/>
                    </a:ext>
                  </a:extLst>
                </p:cNvPr>
                <p:cNvSpPr txBox="1">
                  <a:spLocks noRot="1" noChangeAspect="1" noMove="1" noResize="1" noEditPoints="1" noAdjustHandles="1" noChangeArrowheads="1" noChangeShapeType="1" noTextEdit="1"/>
                </p:cNvSpPr>
                <p:nvPr/>
              </p:nvSpPr>
              <p:spPr>
                <a:xfrm>
                  <a:off x="19843859" y="10614482"/>
                  <a:ext cx="1072443" cy="581855"/>
                </a:xfrm>
                <a:prstGeom prst="rect">
                  <a:avLst/>
                </a:prstGeom>
                <a:blipFill>
                  <a:blip r:embed="rId13"/>
                  <a:stretch>
                    <a:fillRect/>
                  </a:stretch>
                </a:blipFill>
                <a:ln w="12700" cap="flat">
                  <a:noFill/>
                  <a:miter lim="400000"/>
                </a:ln>
                <a:effectLst/>
              </p:spPr>
              <p:txBody>
                <a:bodyPr/>
                <a:lstStyle/>
                <a:p>
                  <a:r>
                    <a:rPr lang="zh-TW" altLang="en-US">
                      <a:noFill/>
                    </a:rPr>
                    <a:t> </a:t>
                  </a:r>
                </a:p>
              </p:txBody>
            </p:sp>
          </mc:Fallback>
        </mc:AlternateContent>
        <p:cxnSp>
          <p:nvCxnSpPr>
            <p:cNvPr id="25" name="直線箭頭接點 24">
              <a:extLst>
                <a:ext uri="{FF2B5EF4-FFF2-40B4-BE49-F238E27FC236}">
                  <a16:creationId xmlns:a16="http://schemas.microsoft.com/office/drawing/2014/main" id="{3ABA9850-E78D-3D7F-1AF3-7CFB90DC24D1}"/>
                </a:ext>
              </a:extLst>
            </p:cNvPr>
            <p:cNvCxnSpPr>
              <a:cxnSpLocks/>
            </p:cNvCxnSpPr>
            <p:nvPr/>
          </p:nvCxnSpPr>
          <p:spPr>
            <a:xfrm>
              <a:off x="3719587" y="11300870"/>
              <a:ext cx="710492" cy="0"/>
            </a:xfrm>
            <a:prstGeom prst="straightConnector1">
              <a:avLst/>
            </a:prstGeom>
            <a:noFill/>
            <a:ln w="12700" cap="flat">
              <a:solidFill>
                <a:srgbClr val="000000"/>
              </a:solidFill>
              <a:prstDash val="solid"/>
              <a:miter lim="400000"/>
              <a:tailEnd type="triangle"/>
            </a:ln>
            <a:effectLst/>
            <a:sp3d/>
          </p:spPr>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DA84F82B-07D3-81A5-3ACB-66FC3AD0B281}"/>
                    </a:ext>
                  </a:extLst>
                </p:cNvPr>
                <p:cNvSpPr txBox="1"/>
                <p:nvPr/>
              </p:nvSpPr>
              <p:spPr>
                <a:xfrm>
                  <a:off x="3756712" y="10597668"/>
                  <a:ext cx="622137" cy="715556"/>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2438338" eaLnBrk="1" fontAlgn="auto" latinLnBrk="0" hangingPunct="0">
                    <a:lnSpc>
                      <a:spcPct val="90000"/>
                    </a:lnSpc>
                    <a:spcBef>
                      <a:spcPts val="45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ctrlPr>
                          </m:sSubPr>
                          <m:e>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𝑥</m:t>
                            </m:r>
                          </m:e>
                          <m:sub>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sym typeface="Helvetica Neue"/>
                              </a:rPr>
                              <m:t> </m:t>
                            </m:r>
                          </m:sub>
                        </m:sSub>
                      </m:oMath>
                    </m:oMathPara>
                  </a14:m>
                  <a:endParaRPr kumimoji="0" lang="zh-TW" altLang="en-US" sz="1400" b="0" i="0" u="none" strike="noStrike" kern="0" cap="none" spc="0" normalizeH="0" baseline="0" noProof="0" dirty="0">
                    <a:ln>
                      <a:noFill/>
                    </a:ln>
                    <a:solidFill>
                      <a:srgbClr val="000000"/>
                    </a:solidFill>
                    <a:effectLst/>
                    <a:uLnTx/>
                    <a:uFillTx/>
                    <a:cs typeface="Helvetica Neue"/>
                    <a:sym typeface="Helvetica Neue"/>
                  </a:endParaRPr>
                </a:p>
              </p:txBody>
            </p:sp>
          </mc:Choice>
          <mc:Fallback xmlns="">
            <p:sp>
              <p:nvSpPr>
                <p:cNvPr id="26" name="文字方塊 25">
                  <a:extLst>
                    <a:ext uri="{FF2B5EF4-FFF2-40B4-BE49-F238E27FC236}">
                      <a16:creationId xmlns:a16="http://schemas.microsoft.com/office/drawing/2014/main" id="{DA84F82B-07D3-81A5-3ACB-66FC3AD0B281}"/>
                    </a:ext>
                  </a:extLst>
                </p:cNvPr>
                <p:cNvSpPr txBox="1">
                  <a:spLocks noRot="1" noChangeAspect="1" noMove="1" noResize="1" noEditPoints="1" noAdjustHandles="1" noChangeArrowheads="1" noChangeShapeType="1" noTextEdit="1"/>
                </p:cNvSpPr>
                <p:nvPr/>
              </p:nvSpPr>
              <p:spPr>
                <a:xfrm>
                  <a:off x="3756712" y="10597668"/>
                  <a:ext cx="622137" cy="715556"/>
                </a:xfrm>
                <a:prstGeom prst="rect">
                  <a:avLst/>
                </a:prstGeom>
                <a:blipFill>
                  <a:blip r:embed="rId14"/>
                  <a:stretch>
                    <a:fillRect b="-8333"/>
                  </a:stretch>
                </a:blipFill>
                <a:ln w="12700" cap="flat">
                  <a:noFill/>
                  <a:miter lim="400000"/>
                </a:ln>
                <a:effectLst/>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27" name="Feature extractor   : MobileNetV3 Large Backbone (Pre-training on ImageNet) for feature extraction. (output:  )…">
                <a:extLst>
                  <a:ext uri="{FF2B5EF4-FFF2-40B4-BE49-F238E27FC236}">
                    <a16:creationId xmlns:a16="http://schemas.microsoft.com/office/drawing/2014/main" id="{9FF7DBB4-987A-9A98-CD19-167AF5CA7F87}"/>
                  </a:ext>
                </a:extLst>
              </p:cNvPr>
              <p:cNvSpPr txBox="1">
                <a:spLocks/>
              </p:cNvSpPr>
              <p:nvPr/>
            </p:nvSpPr>
            <p:spPr>
              <a:xfrm>
                <a:off x="995938" y="998162"/>
                <a:ext cx="6858000" cy="19069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1732" indent="-141732" defTabSz="116586">
                  <a:spcBef>
                    <a:spcPts val="1238"/>
                  </a:spcBef>
                  <a:defRPr sz="2688"/>
                </a:pPr>
                <a:r>
                  <a:rPr lang="en" sz="1100" dirty="0"/>
                  <a:t>Feature extractor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𝑓</m:t>
                        </m:r>
                      </m:e>
                      <m:sub>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𝜃</m:t>
                            </m:r>
                          </m:e>
                          <m:sub>
                            <m:r>
                              <a:rPr lang="en-US" sz="1100" b="0" i="1" smtClean="0">
                                <a:solidFill>
                                  <a:srgbClr val="353828"/>
                                </a:solidFill>
                                <a:latin typeface="Cambria Math" panose="02040503050406030204" pitchFamily="18" charset="0"/>
                              </a:rPr>
                              <m:t>3</m:t>
                            </m:r>
                          </m:sub>
                        </m:sSub>
                      </m:sub>
                    </m:sSub>
                  </m:oMath>
                </a14:m>
                <a:r>
                  <a:rPr lang="ar-AE" sz="1100" dirty="0">
                    <a:ea typeface="Calibri Light"/>
                    <a:cs typeface="Calibri Light"/>
                    <a:sym typeface="Calibri Light"/>
                  </a:rPr>
                  <a:t> : </a:t>
                </a:r>
                <a:r>
                  <a:rPr lang="en" sz="1100" dirty="0"/>
                  <a:t>MobileNetV3 Large Backbone (Pre-training on ImageNet) for feature extraction. (output:</a:t>
                </a:r>
                <a:r>
                  <a:rPr lang="en" sz="1100" dirty="0">
                    <a:ea typeface="Calibri Light"/>
                    <a:cs typeface="Calibri Light"/>
                    <a:sym typeface="Calibri Light"/>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𝑧</m:t>
                        </m:r>
                      </m:e>
                      <m:sub>
                        <m:r>
                          <a:rPr lang="en-US" sz="1100" b="0" i="1" smtClean="0">
                            <a:solidFill>
                              <a:srgbClr val="353828"/>
                            </a:solidFill>
                            <a:latin typeface="Cambria Math" panose="02040503050406030204" pitchFamily="18" charset="0"/>
                          </a:rPr>
                          <m:t>3</m:t>
                        </m:r>
                      </m:sub>
                    </m:sSub>
                  </m:oMath>
                </a14:m>
                <a:r>
                  <a:rPr lang="en-US" sz="1100" dirty="0"/>
                  <a:t>)</a:t>
                </a:r>
                <a:endParaRPr lang="ar-AE" sz="1100" dirty="0"/>
              </a:p>
              <a:p>
                <a:pPr marL="141732" indent="-141732" defTabSz="116586">
                  <a:spcBef>
                    <a:spcPts val="1238"/>
                  </a:spcBef>
                  <a:defRPr sz="2688"/>
                </a:pPr>
                <a:r>
                  <a:rPr lang="en" sz="1100" dirty="0"/>
                  <a:t>MLP classifier</a:t>
                </a:r>
                <a:r>
                  <a:rPr lang="en" sz="1100" dirty="0">
                    <a:ea typeface="Cambria Math"/>
                    <a:cs typeface="Cambria Math"/>
                    <a:sym typeface="Cambria Math"/>
                  </a:rPr>
                  <a: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 </a:t>
                </a:r>
                <a:r>
                  <a:rPr lang="en" sz="1100" dirty="0">
                    <a:ea typeface="Cambria"/>
                    <a:cs typeface="Cambria"/>
                    <a:sym typeface="Cambria"/>
                  </a:rPr>
                  <a:t>a fully connected layer with 2 output dimension for </a:t>
                </a:r>
                <a:r>
                  <a:rPr lang="en" sz="1100" dirty="0">
                    <a:solidFill>
                      <a:srgbClr val="FF0000"/>
                    </a:solidFill>
                    <a:ea typeface="Cambria"/>
                    <a:cs typeface="Cambria"/>
                    <a:sym typeface="Cambria"/>
                  </a:rPr>
                  <a:t>single-defect-type classification</a:t>
                </a:r>
                <a:r>
                  <a:rPr lang="en" sz="1100" dirty="0">
                    <a:ea typeface="Cambria"/>
                    <a:cs typeface="Cambria"/>
                    <a:sym typeface="Cambria"/>
                  </a:rPr>
                  <a:t>.</a:t>
                </a:r>
              </a:p>
              <a:p>
                <a:pPr marL="141732" indent="-141732" defTabSz="116586">
                  <a:spcBef>
                    <a:spcPts val="1238"/>
                  </a:spcBef>
                  <a:defRPr sz="2688"/>
                </a:pPr>
                <a:r>
                  <a:rPr lang="en" sz="1100" dirty="0"/>
                  <a:t>Gaussian Process classifier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 </a:t>
                </a:r>
                <a:r>
                  <a:rPr lang="en" sz="1100" dirty="0">
                    <a:ea typeface="Cambria"/>
                    <a:cs typeface="Cambria"/>
                    <a:sym typeface="Cambria"/>
                  </a:rPr>
                  <a:t>Gaussian Process classifier (GPC) for Component classification.</a:t>
                </a:r>
              </a:p>
              <a:p>
                <a:pPr marL="141732" indent="-141732" defTabSz="116586">
                  <a:spcBef>
                    <a:spcPts val="1238"/>
                  </a:spcBef>
                  <a:defRPr sz="2688"/>
                </a:pPr>
                <a:r>
                  <a:rPr lang="en" sz="1100" dirty="0"/>
                  <a:t>Prediction Uncertainty to defect converter</a:t>
                </a:r>
                <a:r>
                  <a:rPr lang="en" sz="1100" dirty="0">
                    <a:ea typeface="Cambria"/>
                    <a:cs typeface="Cambria"/>
                    <a:sym typeface="Cambria"/>
                  </a:rPr>
                  <a:t>: analyze the output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𝑈</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a:t>
                </a:r>
                <a:r>
                  <a:rPr lang="en" sz="1100" dirty="0">
                    <a:ea typeface="Cambria"/>
                    <a:cs typeface="Cambria"/>
                    <a:sym typeface="Cambria"/>
                  </a:rPr>
                  <a:t>for </a:t>
                </a:r>
                <a:r>
                  <a:rPr lang="en" sz="1100" dirty="0">
                    <a:solidFill>
                      <a:srgbClr val="FF0000"/>
                    </a:solidFill>
                    <a:ea typeface="Cambria"/>
                    <a:cs typeface="Cambria"/>
                    <a:sym typeface="Cambria"/>
                  </a:rPr>
                  <a:t>shift, not shift, indeterminate classification</a:t>
                </a:r>
              </a:p>
              <a:p>
                <a:pPr marL="141732" indent="-141732" defTabSz="116586">
                  <a:spcBef>
                    <a:spcPts val="1238"/>
                  </a:spcBef>
                  <a:defRPr sz="2688"/>
                </a:pPr>
                <a:r>
                  <a:rPr lang="en" sz="1100" dirty="0">
                    <a:ea typeface="Cambria"/>
                    <a:cs typeface="Cambria"/>
                    <a:sym typeface="Cambria"/>
                  </a:rPr>
                  <a:t>Prediction Combiner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𝐺</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 </a:t>
                </a:r>
                <a:r>
                  <a:rPr lang="en" sz="1100" dirty="0">
                    <a:ea typeface="Cambria"/>
                    <a:cs typeface="Cambria"/>
                    <a:sym typeface="Cambria"/>
                  </a:rPr>
                  <a:t>combine the prediction result from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𝛼</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a:t>
                </a:r>
                <a:r>
                  <a:rPr lang="en" sz="1100" dirty="0">
                    <a:ea typeface="Cambria"/>
                    <a:cs typeface="Cambria"/>
                    <a:sym typeface="Cambria"/>
                  </a:rPr>
                  <a:t>and </a:t>
                </a:r>
                <a14:m>
                  <m:oMath xmlns:m="http://schemas.openxmlformats.org/officeDocument/2006/math">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𝛽</m:t>
                        </m:r>
                      </m:e>
                      <m:sub>
                        <m:r>
                          <a:rPr lang="en-US" sz="1100" b="0" i="1" smtClean="0">
                            <a:solidFill>
                              <a:srgbClr val="353828"/>
                            </a:solidFill>
                            <a:latin typeface="Cambria Math" panose="02040503050406030204" pitchFamily="18" charset="0"/>
                          </a:rPr>
                          <m:t>3</m:t>
                        </m:r>
                      </m:sub>
                    </m:sSub>
                  </m:oMath>
                </a14:m>
                <a:r>
                  <a:rPr lang="ar-AE" sz="1100" dirty="0">
                    <a:ea typeface="Cambria"/>
                    <a:cs typeface="Cambria"/>
                    <a:sym typeface="Cambria"/>
                  </a:rPr>
                  <a:t> </a:t>
                </a:r>
                <a:r>
                  <a:rPr lang="en" sz="1100" dirty="0">
                    <a:ea typeface="Cambria"/>
                    <a:cs typeface="Cambria"/>
                    <a:sym typeface="Cambria"/>
                  </a:rPr>
                  <a:t>and yield the final prediction.</a:t>
                </a:r>
              </a:p>
              <a:p>
                <a:pPr marL="141732" indent="-141732" defTabSz="116586">
                  <a:spcBef>
                    <a:spcPts val="1238"/>
                  </a:spcBef>
                  <a:defRPr sz="2688"/>
                </a:pPr>
                <a14:m>
                  <m:oMath xmlns:m="http://schemas.openxmlformats.org/officeDocument/2006/math">
                    <m:r>
                      <a:rPr lang="en" sz="1100" i="1">
                        <a:solidFill>
                          <a:srgbClr val="353828"/>
                        </a:solidFill>
                        <a:latin typeface="Cambria Math" panose="02040503050406030204" pitchFamily="18" charset="0"/>
                      </a:rPr>
                      <m:t>{</m:t>
                    </m:r>
                    <m:sSub>
                      <m:sSubPr>
                        <m:ctrlPr>
                          <a:rPr lang="ar-AE" sz="1100" i="1">
                            <a:solidFill>
                              <a:srgbClr val="353828"/>
                            </a:solidFill>
                            <a:latin typeface="Cambria Math" panose="02040503050406030204" pitchFamily="18" charset="0"/>
                          </a:rPr>
                        </m:ctrlPr>
                      </m:sSubPr>
                      <m:e>
                        <m:r>
                          <a:rPr lang="ar-AE" sz="1100" i="1">
                            <a:solidFill>
                              <a:srgbClr val="353828"/>
                            </a:solidFill>
                            <a:latin typeface="Cambria Math" panose="02040503050406030204" pitchFamily="18" charset="0"/>
                          </a:rPr>
                          <m:t>𝑝</m:t>
                        </m:r>
                      </m:e>
                      <m:sub>
                        <m:r>
                          <a:rPr lang="ar-AE" sz="1100" i="1">
                            <a:solidFill>
                              <a:srgbClr val="353828"/>
                            </a:solidFill>
                            <a:latin typeface="Cambria Math" panose="02040503050406030204" pitchFamily="18" charset="0"/>
                          </a:rPr>
                          <m:t>𝑐𝑜𝑚</m:t>
                        </m:r>
                        <m:r>
                          <a:rPr lang="en-US" sz="1100" b="0" i="1" smtClean="0">
                            <a:solidFill>
                              <a:srgbClr val="353828"/>
                            </a:solidFill>
                            <a:latin typeface="Cambria Math" panose="02040503050406030204" pitchFamily="18" charset="0"/>
                          </a:rPr>
                          <m:t>3</m:t>
                        </m:r>
                      </m:sub>
                    </m:sSub>
                    <m:r>
                      <a:rPr lang="ar-AE" sz="1100" i="1">
                        <a:solidFill>
                          <a:srgbClr val="353828"/>
                        </a:solidFill>
                        <a:latin typeface="Cambria Math" panose="02040503050406030204" pitchFamily="18" charset="0"/>
                      </a:rPr>
                      <m:t>}≡</m:t>
                    </m:r>
                  </m:oMath>
                </a14:m>
                <a:r>
                  <a:rPr lang="en" sz="1100" dirty="0"/>
                  <a:t>Output of SoftMax : </a:t>
                </a:r>
                <a:r>
                  <a:rPr lang="en" sz="1100" dirty="0">
                    <a:ea typeface="Cambria Math"/>
                    <a:cs typeface="Cambria Math"/>
                    <a:sym typeface="Cambria Math"/>
                  </a:rPr>
                  <a:t>prediction </a:t>
                </a:r>
                <a14:m>
                  <m:oMath xmlns:m="http://schemas.openxmlformats.org/officeDocument/2006/math">
                    <m:r>
                      <m:rPr>
                        <m:sty m:val="p"/>
                      </m:rPr>
                      <a:rPr lang="en" sz="1100" i="1">
                        <a:solidFill>
                          <a:srgbClr val="000000"/>
                        </a:solidFill>
                        <a:latin typeface="Cambria Math" panose="02040503050406030204" pitchFamily="18" charset="0"/>
                      </a:rPr>
                      <m:t>probabili</m:t>
                    </m:r>
                  </m:oMath>
                </a14:m>
                <a:r>
                  <a:rPr lang="en" sz="1100" dirty="0">
                    <a:ea typeface="Cambria Math"/>
                    <a:cs typeface="Cambria Math"/>
                    <a:sym typeface="Cambria Math"/>
                  </a:rPr>
                  <a:t>ty vector </a:t>
                </a:r>
                <a:r>
                  <a:rPr lang="en" sz="1100" dirty="0"/>
                  <a:t>.</a:t>
                </a:r>
              </a:p>
            </p:txBody>
          </p:sp>
        </mc:Choice>
        <mc:Fallback>
          <p:sp>
            <p:nvSpPr>
              <p:cNvPr id="27" name="Feature extractor   : MobileNetV3 Large Backbone (Pre-training on ImageNet) for feature extraction. (output:  )…">
                <a:extLst>
                  <a:ext uri="{FF2B5EF4-FFF2-40B4-BE49-F238E27FC236}">
                    <a16:creationId xmlns:a16="http://schemas.microsoft.com/office/drawing/2014/main" id="{9FF7DBB4-987A-9A98-CD19-167AF5CA7F87}"/>
                  </a:ext>
                </a:extLst>
              </p:cNvPr>
              <p:cNvSpPr txBox="1">
                <a:spLocks noRot="1" noChangeAspect="1" noMove="1" noResize="1" noEditPoints="1" noAdjustHandles="1" noChangeArrowheads="1" noChangeShapeType="1" noTextEdit="1"/>
              </p:cNvSpPr>
              <p:nvPr/>
            </p:nvSpPr>
            <p:spPr>
              <a:xfrm>
                <a:off x="995938" y="998162"/>
                <a:ext cx="6858000" cy="1906900"/>
              </a:xfrm>
              <a:prstGeom prst="rect">
                <a:avLst/>
              </a:prstGeom>
              <a:blipFill>
                <a:blip r:embed="rId15"/>
                <a:stretch>
                  <a:fillRect t="-13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617659C-0248-9306-072C-6005B1F495F0}"/>
                  </a:ext>
                </a:extLst>
              </p:cNvPr>
              <p:cNvSpPr txBox="1"/>
              <p:nvPr/>
            </p:nvSpPr>
            <p:spPr>
              <a:xfrm>
                <a:off x="5362147" y="2524553"/>
                <a:ext cx="3442805" cy="60330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spAutoFit/>
              </a:bodyPr>
              <a:lstStyle/>
              <a:p>
                <a:pPr/>
                <a14:m>
                  <m:oMathPara xmlns:m="http://schemas.openxmlformats.org/officeDocument/2006/math">
                    <m:oMathParaPr>
                      <m:jc m:val="left"/>
                    </m:oMathParaPr>
                    <m:oMath xmlns:m="http://schemas.openxmlformats.org/officeDocument/2006/math">
                      <m:sSubSup>
                        <m:sSubSupPr>
                          <m:ctrlPr>
                            <a:rPr lang="en-US" altLang="zh-TW" sz="900" i="1" smtClean="0">
                              <a:solidFill>
                                <a:srgbClr val="000000"/>
                              </a:solidFill>
                              <a:latin typeface="Cambria Math" panose="02040503050406030204" pitchFamily="18" charset="0"/>
                              <a:sym typeface="Helvetica Neue"/>
                            </a:rPr>
                          </m:ctrlPr>
                        </m:sSubSup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𝑠h</m:t>
                          </m:r>
                          <m:r>
                            <a:rPr lang="en-US" altLang="zh-TW" sz="900" b="0" i="1" smtClean="0">
                              <a:solidFill>
                                <a:srgbClr val="000000"/>
                              </a:solidFill>
                              <a:latin typeface="Cambria Math" panose="02040503050406030204" pitchFamily="18" charset="0"/>
                              <a:sym typeface="Helvetica Neue"/>
                            </a:rPr>
                            <m:t>𝑜𝑟</m:t>
                          </m:r>
                          <m:r>
                            <a:rPr lang="en-US" altLang="zh-TW" sz="900" i="1">
                              <a:solidFill>
                                <a:srgbClr val="000000"/>
                              </a:solidFill>
                              <a:latin typeface="Cambria Math" panose="02040503050406030204" pitchFamily="18" charset="0"/>
                              <a:sym typeface="Helvetica Neue"/>
                            </a:rPr>
                            <m:t>𝑡</m:t>
                          </m:r>
                        </m:sub>
                        <m:sup>
                          <m:r>
                            <a:rPr lang="en-US" altLang="zh-TW" sz="900" i="1">
                              <a:solidFill>
                                <a:srgbClr val="000000"/>
                              </a:solidFill>
                              <a:latin typeface="Cambria Math" panose="02040503050406030204" pitchFamily="18" charset="0"/>
                              <a:sym typeface="Helvetica Neue"/>
                            </a:rPr>
                            <m:t>1</m:t>
                          </m:r>
                        </m:sup>
                      </m:sSubSup>
                      <m:r>
                        <a:rPr lang="en-US" altLang="zh-TW" sz="900" i="1">
                          <a:solidFill>
                            <a:srgbClr val="000000"/>
                          </a:solidFill>
                          <a:latin typeface="Cambria Math" panose="02040503050406030204" pitchFamily="18" charset="0"/>
                          <a:sym typeface="Helvetica Neue"/>
                        </a:rPr>
                        <m:t>∈</m:t>
                      </m:r>
                      <m:d>
                        <m:dPr>
                          <m:begChr m:val="{"/>
                          <m:endChr m:val="}"/>
                          <m:ctrlPr>
                            <a:rPr lang="en-US" altLang="zh-TW" sz="900" i="1">
                              <a:solidFill>
                                <a:srgbClr val="000000"/>
                              </a:solidFill>
                              <a:latin typeface="Cambria Math" panose="02040503050406030204" pitchFamily="18" charset="0"/>
                              <a:sym typeface="Helvetica Neue"/>
                            </a:rPr>
                          </m:ctrlPr>
                        </m:dPr>
                        <m:e>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𝑡𝑟𝑢𝑒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𝑠h𝑜𝑟</m:t>
                          </m:r>
                          <m:r>
                            <a:rPr lang="en-US" altLang="zh-TW" sz="900" b="0" i="1" smtClean="0">
                              <a:solidFill>
                                <a:srgbClr val="000000"/>
                              </a:solidFill>
                              <a:latin typeface="Cambria Math" panose="02040503050406030204" pitchFamily="18" charset="0"/>
                              <a:sym typeface="Helvetica Neue"/>
                            </a:rPr>
                            <m:t>𝑡</m:t>
                          </m:r>
                          <m:r>
                            <a:rPr lang="en-US" altLang="zh-TW" sz="900" i="1">
                              <a:solidFill>
                                <a:srgbClr val="000000"/>
                              </a:solidFill>
                              <a:latin typeface="Cambria Math" panose="02040503050406030204" pitchFamily="18" charset="0"/>
                              <a:sym typeface="Helvetica Neue"/>
                            </a:rPr>
                            <m:t>),</m:t>
                          </m:r>
                          <m:r>
                            <m:rPr>
                              <m:lit/>
                            </m:rPr>
                            <a:rPr lang="en-US" altLang="zh-TW" sz="900" i="1">
                              <a:solidFill>
                                <a:srgbClr val="000000"/>
                              </a:solidFill>
                              <a:latin typeface="Cambria Math" panose="02040503050406030204" pitchFamily="18" charset="0"/>
                              <a:sym typeface="Helvetica Neue"/>
                            </a:rPr>
                            <m:t> ‘</m:t>
                          </m:r>
                          <m:r>
                            <a:rPr lang="en-US" altLang="zh-TW" sz="900" i="1">
                              <a:solidFill>
                                <a:srgbClr val="000000"/>
                              </a:solidFill>
                              <a:latin typeface="Cambria Math" panose="02040503050406030204" pitchFamily="18" charset="0"/>
                              <a:sym typeface="Helvetica Neue"/>
                            </a:rPr>
                            <m:t>𝑓𝑎𝑙𝑠𝑒</m:t>
                          </m:r>
                          <m:r>
                            <m:rPr>
                              <m:lit/>
                            </m:rP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sym typeface="Helvetica Neue"/>
                            </a:rPr>
                            <m:t>𝑔𝑜𝑜𝑑</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𝑠h𝑖𝑓𝑡</m:t>
                          </m:r>
                          <m:r>
                            <a:rPr lang="en-US" altLang="zh-TW" sz="900" i="1">
                              <a:solidFill>
                                <a:srgbClr val="000000"/>
                              </a:solidFill>
                              <a:latin typeface="Cambria Math" panose="02040503050406030204" pitchFamily="18" charset="0"/>
                              <a:sym typeface="Helvetica Neue"/>
                            </a:rPr>
                            <m:t>,</m:t>
                          </m:r>
                          <m:r>
                            <a:rPr lang="en-US" altLang="zh-TW" sz="900" b="0" i="1" smtClean="0">
                              <a:solidFill>
                                <a:srgbClr val="000000"/>
                              </a:solidFill>
                              <a:latin typeface="Cambria Math" panose="02040503050406030204" pitchFamily="18" charset="0"/>
                              <a:sym typeface="Helvetica Neue"/>
                            </a:rPr>
                            <m:t>𝑏𝑟𝑜𝑘𝑒</m:t>
                          </m:r>
                          <m:r>
                            <a:rPr lang="en-US" altLang="zh-TW" sz="900" i="1">
                              <a:solidFill>
                                <a:srgbClr val="000000"/>
                              </a:solidFill>
                              <a:latin typeface="Cambria Math" panose="02040503050406030204" pitchFamily="18" charset="0"/>
                              <a:sym typeface="Helvetica Neue"/>
                            </a:rPr>
                            <m:t>)</m:t>
                          </m:r>
                        </m:e>
                      </m:d>
                    </m:oMath>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r>
                            <a:rPr lang="en-US" altLang="zh-TW" sz="900" i="1">
                              <a:solidFill>
                                <a:srgbClr val="000000"/>
                              </a:solidFill>
                              <a:latin typeface="Cambria Math" panose="02040503050406030204" pitchFamily="18" charset="0"/>
                              <a:sym typeface="Helvetica Neue"/>
                            </a:rPr>
                            <m:t>𝑈</m:t>
                          </m:r>
                        </m:e>
                        <m:sub>
                          <m:r>
                            <a:rPr lang="en-US" altLang="zh-TW" sz="900" b="0" i="1" smtClean="0">
                              <a:solidFill>
                                <a:srgbClr val="000000"/>
                              </a:solidFill>
                              <a:latin typeface="Cambria Math" panose="02040503050406030204" pitchFamily="18" charset="0"/>
                              <a:sym typeface="Helvetica Neue"/>
                            </a:rPr>
                            <m:t>3</m:t>
                          </m:r>
                        </m:sub>
                      </m:sSub>
                      <m:r>
                        <a:rPr lang="en-US" altLang="zh-TW" sz="900" i="1">
                          <a:solidFill>
                            <a:srgbClr val="000000"/>
                          </a:solidFill>
                          <a:latin typeface="Cambria Math" panose="02040503050406030204" pitchFamily="18" charset="0"/>
                          <a:sym typeface="Helvetica Neue"/>
                        </a:rPr>
                        <m:t>∈</m:t>
                      </m:r>
                      <m:r>
                        <a:rPr lang="en-US" altLang="zh-TW" sz="900" i="1">
                          <a:solidFill>
                            <a:srgbClr val="000000"/>
                          </a:solidFill>
                          <a:latin typeface="Cambria Math" panose="02040503050406030204" pitchFamily="18" charset="0"/>
                          <a:ea typeface="Cambria Math" panose="02040503050406030204" pitchFamily="18" charset="0"/>
                          <a:sym typeface="Helvetica Neue"/>
                        </a:rPr>
                        <m:t>ℝ</m:t>
                      </m:r>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m:t>
                          </m:r>
                          <m:r>
                            <a:rPr lang="en-US" altLang="zh-TW" sz="900" b="0" i="1" smtClean="0">
                              <a:latin typeface="Cambria Math" panose="02040503050406030204" pitchFamily="18" charset="0"/>
                            </a:rPr>
                            <m:t>𝑜𝑟</m:t>
                          </m:r>
                          <m:r>
                            <a:rPr lang="en-US" altLang="zh-TW" sz="900" i="1">
                              <a:latin typeface="Cambria Math" panose="02040503050406030204" pitchFamily="18" charset="0"/>
                            </a:rPr>
                            <m:t>𝑡</m:t>
                          </m:r>
                        </m:sub>
                        <m:sup>
                          <m:r>
                            <a:rPr lang="en-US" altLang="zh-TW" sz="900" i="1">
                              <a:latin typeface="Cambria Math" panose="02040503050406030204" pitchFamily="18" charset="0"/>
                            </a:rPr>
                            <m:t>2</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𝑠h𝑜𝑟</m:t>
                          </m:r>
                          <m:r>
                            <a:rPr lang="en-US" altLang="zh-TW" sz="900" b="0" i="1" smtClean="0">
                              <a:latin typeface="Cambria Math" panose="02040503050406030204" pitchFamily="18" charset="0"/>
                            </a:rPr>
                            <m:t>𝑡</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b="0" i="1" smtClean="0">
                              <a:latin typeface="Cambria Math" panose="02040503050406030204" pitchFamily="18" charset="0"/>
                            </a:rPr>
                            <m:t>𝑠h𝑖𝑓𝑡</m:t>
                          </m:r>
                          <m:r>
                            <a:rPr lang="en-US" altLang="zh-TW" sz="900" i="1">
                              <a:latin typeface="Cambria Math" panose="02040503050406030204" pitchFamily="18" charset="0"/>
                            </a:rPr>
                            <m:t>,</m:t>
                          </m:r>
                          <m:r>
                            <a:rPr lang="en-US" altLang="zh-TW" sz="900" b="0" i="1" smtClean="0">
                              <a:latin typeface="Cambria Math" panose="02040503050406030204" pitchFamily="18" charset="0"/>
                            </a:rPr>
                            <m:t>𝑏𝑟𝑜𝑘𝑒</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m:t>
                          </m:r>
                          <m:r>
                            <a:rPr lang="en-US" altLang="zh-TW" sz="900" b="0" i="1" smtClean="0">
                              <a:latin typeface="Cambria Math" panose="02040503050406030204" pitchFamily="18" charset="0"/>
                            </a:rPr>
                            <m:t>𝑜𝑟</m:t>
                          </m:r>
                          <m:r>
                            <a:rPr lang="en-US" altLang="zh-TW" sz="900" i="1">
                              <a:latin typeface="Cambria Math" panose="02040503050406030204" pitchFamily="18" charset="0"/>
                            </a:rPr>
                            <m:t>𝑡</m:t>
                          </m:r>
                        </m:sub>
                        <m:sup>
                          <m:r>
                            <a:rPr lang="en-US" altLang="zh-TW" sz="900" i="1">
                              <a:latin typeface="Cambria Math" panose="02040503050406030204" pitchFamily="18" charset="0"/>
                            </a:rPr>
                            <m:t> </m:t>
                          </m:r>
                        </m:sup>
                      </m:sSubSup>
                      <m:r>
                        <a:rPr lang="en-US" altLang="zh-TW" sz="900" i="1">
                          <a:latin typeface="Cambria Math" panose="02040503050406030204" pitchFamily="18" charset="0"/>
                        </a:rPr>
                        <m:t>∈</m:t>
                      </m:r>
                      <m:d>
                        <m:dPr>
                          <m:begChr m:val="{"/>
                          <m:endChr m:val="}"/>
                          <m:ctrlPr>
                            <a:rPr lang="en-US" altLang="zh-TW" sz="900" i="1">
                              <a:latin typeface="Cambria Math" panose="02040503050406030204" pitchFamily="18" charset="0"/>
                            </a:rPr>
                          </m:ctrlPr>
                        </m:dPr>
                        <m:e>
                          <m:r>
                            <m:rPr>
                              <m:lit/>
                            </m:rPr>
                            <a:rPr lang="en-US" altLang="zh-TW" sz="900" i="1">
                              <a:latin typeface="Cambria Math" panose="02040503050406030204" pitchFamily="18" charset="0"/>
                            </a:rPr>
                            <m:t>’</m:t>
                          </m:r>
                          <m:r>
                            <a:rPr lang="en-US" altLang="zh-TW" sz="900" i="1">
                              <a:latin typeface="Cambria Math" panose="02040503050406030204" pitchFamily="18" charset="0"/>
                            </a:rPr>
                            <m:t>𝑡𝑟𝑢𝑒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𝑠h𝑜𝑟</m:t>
                          </m:r>
                          <m:r>
                            <a:rPr lang="en-US" altLang="zh-TW" sz="900" b="0" i="1" smtClean="0">
                              <a:latin typeface="Cambria Math" panose="02040503050406030204" pitchFamily="18" charset="0"/>
                            </a:rPr>
                            <m:t>𝑡</m:t>
                          </m:r>
                          <m:r>
                            <a:rPr lang="en-US" altLang="zh-TW" sz="900" i="1">
                              <a:latin typeface="Cambria Math" panose="02040503050406030204" pitchFamily="18" charset="0"/>
                            </a:rPr>
                            <m:t>),</m:t>
                          </m:r>
                          <m:r>
                            <m:rPr>
                              <m:lit/>
                            </m:rPr>
                            <a:rPr lang="en-US" altLang="zh-TW" sz="900" i="1">
                              <a:latin typeface="Cambria Math" panose="02040503050406030204" pitchFamily="18" charset="0"/>
                            </a:rPr>
                            <m:t> ‘</m:t>
                          </m:r>
                          <m:r>
                            <a:rPr lang="en-US" altLang="zh-TW" sz="900" i="1">
                              <a:latin typeface="Cambria Math" panose="02040503050406030204" pitchFamily="18" charset="0"/>
                            </a:rPr>
                            <m:t>𝑓𝑎𝑙𝑠𝑒</m:t>
                          </m:r>
                          <m:r>
                            <m:rPr>
                              <m:lit/>
                            </m:rPr>
                            <a:rPr lang="en-US" altLang="zh-TW" sz="900" i="1">
                              <a:latin typeface="Cambria Math" panose="02040503050406030204" pitchFamily="18" charset="0"/>
                            </a:rPr>
                            <m:t>’</m:t>
                          </m:r>
                          <m:r>
                            <a:rPr lang="en-US" altLang="zh-TW" sz="900" i="1">
                              <a:latin typeface="Cambria Math" panose="02040503050406030204" pitchFamily="18" charset="0"/>
                            </a:rPr>
                            <m:t>(</m:t>
                          </m:r>
                          <m:r>
                            <a:rPr lang="en-US" altLang="zh-TW" sz="900" i="1">
                              <a:latin typeface="Cambria Math" panose="02040503050406030204" pitchFamily="18" charset="0"/>
                            </a:rPr>
                            <m:t>𝑔𝑜𝑜𝑑</m:t>
                          </m:r>
                          <m:r>
                            <a:rPr lang="en-US" altLang="zh-TW" sz="900" i="1">
                              <a:latin typeface="Cambria Math" panose="02040503050406030204" pitchFamily="18" charset="0"/>
                            </a:rPr>
                            <m:t>,</m:t>
                          </m:r>
                          <m:r>
                            <a:rPr lang="en-US" altLang="zh-TW" sz="900" b="0" i="1" smtClean="0">
                              <a:latin typeface="Cambria Math" panose="02040503050406030204" pitchFamily="18" charset="0"/>
                            </a:rPr>
                            <m:t>𝑠h𝑖𝑓𝑡</m:t>
                          </m:r>
                          <m:r>
                            <a:rPr lang="en-US" altLang="zh-TW" sz="900" i="1">
                              <a:latin typeface="Cambria Math" panose="02040503050406030204" pitchFamily="18" charset="0"/>
                            </a:rPr>
                            <m:t>,</m:t>
                          </m:r>
                          <m:r>
                            <a:rPr lang="en-US" altLang="zh-TW" sz="900" b="0" i="1" smtClean="0">
                              <a:latin typeface="Cambria Math" panose="02040503050406030204" pitchFamily="18" charset="0"/>
                            </a:rPr>
                            <m:t>𝑏𝑟𝑜𝑘𝑒</m:t>
                          </m:r>
                          <m:r>
                            <a:rPr lang="en-US" altLang="zh-TW" sz="900" i="1">
                              <a:latin typeface="Cambria Math" panose="02040503050406030204" pitchFamily="18" charset="0"/>
                            </a:rPr>
                            <m:t>),’</m:t>
                          </m:r>
                          <m:r>
                            <a:rPr lang="en-US" altLang="zh-TW" sz="900" i="1">
                              <a:latin typeface="Cambria Math" panose="02040503050406030204" pitchFamily="18" charset="0"/>
                            </a:rPr>
                            <m:t>𝑖𝑛𝑑𝑒𝑡𝑒𝑟𝑚𝑖𝑛𝑎𝑡𝑒</m:t>
                          </m:r>
                          <m:r>
                            <a:rPr lang="en-US" altLang="zh-TW" sz="900" i="1">
                              <a:latin typeface="Cambria Math" panose="02040503050406030204" pitchFamily="18" charset="0"/>
                            </a:rPr>
                            <m:t>’</m:t>
                          </m:r>
                        </m:e>
                      </m:d>
                    </m:oMath>
                  </m:oMathPara>
                </a14:m>
                <a:endParaRPr lang="en-US" altLang="zh-TW" sz="900" i="1" dirty="0"/>
              </a:p>
            </p:txBody>
          </p:sp>
        </mc:Choice>
        <mc:Fallback xmlns="">
          <p:sp>
            <p:nvSpPr>
              <p:cNvPr id="28" name="文字方塊 27">
                <a:extLst>
                  <a:ext uri="{FF2B5EF4-FFF2-40B4-BE49-F238E27FC236}">
                    <a16:creationId xmlns:a16="http://schemas.microsoft.com/office/drawing/2014/main" id="{9617659C-0248-9306-072C-6005B1F495F0}"/>
                  </a:ext>
                </a:extLst>
              </p:cNvPr>
              <p:cNvSpPr txBox="1">
                <a:spLocks noRot="1" noChangeAspect="1" noMove="1" noResize="1" noEditPoints="1" noAdjustHandles="1" noChangeArrowheads="1" noChangeShapeType="1" noTextEdit="1"/>
              </p:cNvSpPr>
              <p:nvPr/>
            </p:nvSpPr>
            <p:spPr>
              <a:xfrm>
                <a:off x="5362147" y="2524553"/>
                <a:ext cx="3442805" cy="603307"/>
              </a:xfrm>
              <a:prstGeom prst="rect">
                <a:avLst/>
              </a:prstGeom>
              <a:blipFill>
                <a:blip r:embed="rId16"/>
                <a:stretch>
                  <a:fillRect l="-366" b="-6122"/>
                </a:stretch>
              </a:blipFill>
              <a:ln/>
            </p:spPr>
            <p:txBody>
              <a:bodyPr/>
              <a:lstStyle/>
              <a:p>
                <a:r>
                  <a:rPr lang="zh-TW" altLang="en-US">
                    <a:noFill/>
                  </a:rPr>
                  <a:t> </a:t>
                </a:r>
              </a:p>
            </p:txBody>
          </p:sp>
        </mc:Fallback>
      </mc:AlternateContent>
      <p:sp>
        <p:nvSpPr>
          <p:cNvPr id="30" name="閃電 29">
            <a:extLst>
              <a:ext uri="{FF2B5EF4-FFF2-40B4-BE49-F238E27FC236}">
                <a16:creationId xmlns:a16="http://schemas.microsoft.com/office/drawing/2014/main" id="{A5B9643D-A250-F455-CEFA-43551B5FFD6F}"/>
              </a:ext>
            </a:extLst>
          </p:cNvPr>
          <p:cNvSpPr/>
          <p:nvPr/>
        </p:nvSpPr>
        <p:spPr>
          <a:xfrm rot="3066925">
            <a:off x="8838255" y="4902182"/>
            <a:ext cx="146132" cy="155449"/>
          </a:xfrm>
          <a:prstGeom prst="lightningBol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投影片編號版面配置區 30">
            <a:extLst>
              <a:ext uri="{FF2B5EF4-FFF2-40B4-BE49-F238E27FC236}">
                <a16:creationId xmlns:a16="http://schemas.microsoft.com/office/drawing/2014/main" id="{07C8F51E-F3F3-CC7D-27FA-9AD55ACC3F31}"/>
              </a:ext>
            </a:extLst>
          </p:cNvPr>
          <p:cNvSpPr>
            <a:spLocks noGrp="1"/>
          </p:cNvSpPr>
          <p:nvPr>
            <p:ph type="sldNum" sz="quarter" idx="12"/>
          </p:nvPr>
        </p:nvSpPr>
        <p:spPr/>
        <p:txBody>
          <a:bodyPr/>
          <a:lstStyle/>
          <a:p>
            <a:fld id="{EE3F9CDB-1F21-4789-A81E-8FEA25CE194B}" type="slidenum">
              <a:rPr lang="zh-CN" altLang="en-US" smtClean="0"/>
              <a:t>28</a:t>
            </a:fld>
            <a:endParaRPr lang="zh-CN" altLang="en-US"/>
          </a:p>
        </p:txBody>
      </p:sp>
      <p:sp>
        <p:nvSpPr>
          <p:cNvPr id="34" name="矩形 33">
            <a:extLst>
              <a:ext uri="{FF2B5EF4-FFF2-40B4-BE49-F238E27FC236}">
                <a16:creationId xmlns:a16="http://schemas.microsoft.com/office/drawing/2014/main" id="{BA140F9C-D119-B9AE-5BE1-A0AF738EADDC}"/>
              </a:ext>
            </a:extLst>
          </p:cNvPr>
          <p:cNvSpPr/>
          <p:nvPr/>
        </p:nvSpPr>
        <p:spPr>
          <a:xfrm>
            <a:off x="2700071" y="3098117"/>
            <a:ext cx="1368101"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文字方塊 34">
            <a:extLst>
              <a:ext uri="{FF2B5EF4-FFF2-40B4-BE49-F238E27FC236}">
                <a16:creationId xmlns:a16="http://schemas.microsoft.com/office/drawing/2014/main" id="{9D9A372D-3311-8144-9474-681D0BF9EA6D}"/>
              </a:ext>
            </a:extLst>
          </p:cNvPr>
          <p:cNvSpPr txBox="1"/>
          <p:nvPr/>
        </p:nvSpPr>
        <p:spPr>
          <a:xfrm>
            <a:off x="2596838" y="2840273"/>
            <a:ext cx="2224543" cy="300082"/>
          </a:xfrm>
          <a:prstGeom prst="rect">
            <a:avLst/>
          </a:prstGeom>
          <a:noFill/>
        </p:spPr>
        <p:txBody>
          <a:bodyPr wrap="square" rtlCol="0">
            <a:spAutoFit/>
          </a:bodyPr>
          <a:lstStyle/>
          <a:p>
            <a:r>
              <a:rPr kumimoji="1" lang="en-US" altLang="zh-TW" dirty="0">
                <a:solidFill>
                  <a:srgbClr val="FF0000"/>
                </a:solidFill>
              </a:rPr>
              <a:t>classify to short/not short</a:t>
            </a:r>
            <a:endParaRPr kumimoji="1" lang="zh-TW" altLang="en-US" dirty="0">
              <a:solidFill>
                <a:srgbClr val="FF0000"/>
              </a:solidFill>
            </a:endParaRPr>
          </a:p>
        </p:txBody>
      </p:sp>
      <p:sp>
        <p:nvSpPr>
          <p:cNvPr id="36" name="矩形 35">
            <a:extLst>
              <a:ext uri="{FF2B5EF4-FFF2-40B4-BE49-F238E27FC236}">
                <a16:creationId xmlns:a16="http://schemas.microsoft.com/office/drawing/2014/main" id="{DED77A2C-82CC-4D2A-9C79-D79A037BA1E3}"/>
              </a:ext>
            </a:extLst>
          </p:cNvPr>
          <p:cNvSpPr/>
          <p:nvPr/>
        </p:nvSpPr>
        <p:spPr>
          <a:xfrm>
            <a:off x="5306352" y="3959149"/>
            <a:ext cx="1213677" cy="71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文字方塊 36">
            <a:extLst>
              <a:ext uri="{FF2B5EF4-FFF2-40B4-BE49-F238E27FC236}">
                <a16:creationId xmlns:a16="http://schemas.microsoft.com/office/drawing/2014/main" id="{0676757D-76CB-DA80-9578-C66E6E18069E}"/>
              </a:ext>
            </a:extLst>
          </p:cNvPr>
          <p:cNvSpPr txBox="1"/>
          <p:nvPr/>
        </p:nvSpPr>
        <p:spPr>
          <a:xfrm>
            <a:off x="5217272" y="4624496"/>
            <a:ext cx="2057400" cy="300082"/>
          </a:xfrm>
          <a:prstGeom prst="rect">
            <a:avLst/>
          </a:prstGeom>
          <a:noFill/>
        </p:spPr>
        <p:txBody>
          <a:bodyPr wrap="square" rtlCol="0">
            <a:spAutoFit/>
          </a:bodyPr>
          <a:lstStyle/>
          <a:p>
            <a:r>
              <a:rPr kumimoji="1" lang="en-US" altLang="zh-TW" dirty="0">
                <a:solidFill>
                  <a:srgbClr val="FF0000"/>
                </a:solidFill>
              </a:rPr>
              <a:t>convert to short detector</a:t>
            </a:r>
            <a:endParaRPr kumimoji="1" lang="zh-TW" altLang="en-US" dirty="0">
              <a:solidFill>
                <a:srgbClr val="FF0000"/>
              </a:solidFill>
            </a:endParaRPr>
          </a:p>
        </p:txBody>
      </p:sp>
    </p:spTree>
    <p:extLst>
      <p:ext uri="{BB962C8B-B14F-4D97-AF65-F5344CB8AC3E}">
        <p14:creationId xmlns:p14="http://schemas.microsoft.com/office/powerpoint/2010/main" val="175786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23F1CDC-3519-6C80-F644-DDDCC445659D}"/>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method</a:t>
                </a:r>
                <a:endParaRPr lang="zh-CN" altLang="en-US" sz="1800" dirty="0">
                  <a:solidFill>
                    <a:schemeClr val="accent1"/>
                  </a:solidFill>
                  <a:latin typeface="+mj-ea"/>
                  <a:ea typeface="+mj-ea"/>
                </a:endParaRPr>
              </a:p>
              <a:p>
                <a:pPr marL="7938">
                  <a:defRPr/>
                </a:pPr>
                <a:r>
                  <a:rPr lang="en-US" altLang="zh-TW" sz="1400" b="1" dirty="0"/>
                  <a:t>Method 2</a:t>
                </a:r>
                <a:r>
                  <a:rPr lang="zh-TW" altLang="en-US" sz="1400" b="1" dirty="0"/>
                  <a:t> </a:t>
                </a:r>
                <a:r>
                  <a:rPr lang="en-US" altLang="zh-TW" sz="1400" b="1" dirty="0"/>
                  <a:t>: </a:t>
                </a:r>
                <a:r>
                  <a:rPr lang="en" altLang="zh-TW" sz="1400" dirty="0">
                    <a:ea typeface="Cambria"/>
                    <a:cs typeface="Cambria"/>
                    <a:sym typeface="Cambria"/>
                  </a:rPr>
                  <a:t>Prediction Combiner </a:t>
                </a:r>
                <a14:m>
                  <m:oMath xmlns:m="http://schemas.openxmlformats.org/officeDocument/2006/math">
                    <m:sSub>
                      <m:sSubPr>
                        <m:ctrlPr>
                          <a:rPr lang="ar-AE" altLang="zh-TW" sz="1400" i="1">
                            <a:solidFill>
                              <a:srgbClr val="353828"/>
                            </a:solidFill>
                            <a:latin typeface="Cambria Math" panose="02040503050406030204" pitchFamily="18" charset="0"/>
                          </a:rPr>
                        </m:ctrlPr>
                      </m:sSubPr>
                      <m:e>
                        <m:r>
                          <a:rPr lang="ar-AE" altLang="zh-TW" sz="1400" i="1">
                            <a:solidFill>
                              <a:srgbClr val="353828"/>
                            </a:solidFill>
                            <a:latin typeface="Cambria Math" panose="02040503050406030204" pitchFamily="18" charset="0"/>
                          </a:rPr>
                          <m:t>𝐺</m:t>
                        </m:r>
                      </m:e>
                      <m:sub>
                        <m:r>
                          <a:rPr lang="en-US" altLang="zh-TW" sz="1400" b="0" i="1" smtClean="0">
                            <a:solidFill>
                              <a:srgbClr val="353828"/>
                            </a:solidFill>
                            <a:latin typeface="Cambria Math" panose="02040503050406030204" pitchFamily="18" charset="0"/>
                          </a:rPr>
                          <m:t> </m:t>
                        </m:r>
                      </m:sub>
                    </m:sSub>
                  </m:oMath>
                </a14:m>
                <a:r>
                  <a:rPr lang="ar-AE" altLang="zh-TW" sz="1400" dirty="0">
                    <a:ea typeface="Cambria"/>
                    <a:cs typeface="Cambria"/>
                    <a:sym typeface="Cambria"/>
                  </a:rPr>
                  <a:t> </a:t>
                </a:r>
                <a:r>
                  <a:rPr lang="en" altLang="zh-TW" sz="1400" dirty="0">
                    <a:ea typeface="Cambria"/>
                    <a:cs typeface="Cambria"/>
                    <a:sym typeface="Cambria"/>
                  </a:rPr>
                  <a:t>in method2</a:t>
                </a:r>
                <a:br>
                  <a:rPr lang="en-US" altLang="zh-TW" sz="1200" dirty="0"/>
                </a:br>
                <a:endParaRPr lang="en" altLang="zh-TW" sz="1400" dirty="0">
                  <a:solidFill>
                    <a:srgbClr val="292C1F"/>
                  </a:solidFill>
                  <a:effectLst/>
                  <a:latin typeface="+mn-ea"/>
                </a:endParaRPr>
              </a:p>
            </p:txBody>
          </p:sp>
        </mc:Choice>
        <mc:Fallback xmlns="">
          <p:sp>
            <p:nvSpPr>
              <p:cNvPr id="2" name="矩形 1">
                <a:extLst>
                  <a:ext uri="{FF2B5EF4-FFF2-40B4-BE49-F238E27FC236}">
                    <a16:creationId xmlns:a16="http://schemas.microsoft.com/office/drawing/2014/main" id="{C23F1CDC-3519-6C80-F644-DDDCC445659D}"/>
                  </a:ext>
                </a:extLst>
              </p:cNvPr>
              <p:cNvSpPr>
                <a:spLocks noRot="1" noChangeAspect="1" noMove="1" noResize="1" noEditPoints="1" noAdjustHandles="1" noChangeArrowheads="1" noChangeShapeType="1" noTextEdit="1"/>
              </p:cNvSpPr>
              <p:nvPr/>
            </p:nvSpPr>
            <p:spPr bwMode="auto">
              <a:xfrm>
                <a:off x="90837" y="99301"/>
                <a:ext cx="8714115" cy="800219"/>
              </a:xfrm>
              <a:prstGeom prst="rect">
                <a:avLst/>
              </a:prstGeom>
              <a:blipFill>
                <a:blip r:embed="rId3"/>
                <a:stretch>
                  <a:fillRect l="-728" t="-307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 name="If   = shift and   = not broke and   = not short, then   = shift…">
                <a:extLst>
                  <a:ext uri="{FF2B5EF4-FFF2-40B4-BE49-F238E27FC236}">
                    <a16:creationId xmlns:a16="http://schemas.microsoft.com/office/drawing/2014/main" id="{15A9A09C-E196-15B8-B8F5-BC0EF389F71B}"/>
                  </a:ext>
                </a:extLst>
              </p:cNvPr>
              <p:cNvSpPr txBox="1">
                <a:spLocks/>
              </p:cNvSpPr>
              <p:nvPr/>
            </p:nvSpPr>
            <p:spPr>
              <a:xfrm>
                <a:off x="1143000" y="1227881"/>
                <a:ext cx="6858000" cy="3081338"/>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8976" indent="-188976" defTabSz="155448">
                  <a:spcBef>
                    <a:spcPts val="1650"/>
                  </a:spcBef>
                  <a:defRPr sz="3584"/>
                </a:pPr>
                <a:r>
                  <a:rPr lang="en" sz="1350" dirty="0"/>
                  <a:t>If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𝑠h𝑖𝑓𝑡</m:t>
                        </m:r>
                      </m:sub>
                      <m:sup>
                        <m:r>
                          <a:rPr lang="en-US" altLang="zh-TW" sz="1350" i="1" dirty="0">
                            <a:latin typeface="Cambria Math" panose="02040503050406030204" pitchFamily="18" charset="0"/>
                          </a:rPr>
                          <m:t> </m:t>
                        </m:r>
                      </m:sup>
                    </m:sSubSup>
                    <m:r>
                      <a:rPr lang="ar-AE" altLang="zh-TW" sz="1350" i="1" dirty="0">
                        <a:latin typeface="Cambria Math" panose="02040503050406030204" pitchFamily="18" charset="0"/>
                      </a:rPr>
                      <m:t>=</m:t>
                    </m:r>
                    <m:r>
                      <a:rPr lang="ar-AE" altLang="zh-TW" sz="1350" i="1" dirty="0">
                        <a:latin typeface="Cambria Math" panose="02040503050406030204" pitchFamily="18" charset="0"/>
                      </a:rPr>
                      <m:t>𝑡𝑟𝑢𝑒</m:t>
                    </m:r>
                  </m:oMath>
                </a14:m>
                <a:r>
                  <a:rPr lang="ar-AE" altLang="zh-TW" sz="1350" dirty="0"/>
                  <a:t> </a:t>
                </a:r>
                <a:r>
                  <a:rPr lang="en" sz="1350" dirty="0"/>
                  <a:t>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𝑏𝑟𝑜𝑘𝑒</m:t>
                        </m:r>
                      </m:sub>
                      <m:sup>
                        <m:r>
                          <a:rPr lang="en-US" altLang="zh-TW" sz="1350" i="1" dirty="0">
                            <a:latin typeface="Cambria Math" panose="02040503050406030204" pitchFamily="18" charset="0"/>
                          </a:rPr>
                          <m:t> </m:t>
                        </m:r>
                      </m:sup>
                    </m:sSubSup>
                    <m:r>
                      <a:rPr lang="en-US" altLang="zh-TW" sz="1350" b="0" i="1" dirty="0" smtClean="0">
                        <a:latin typeface="Cambria Math" panose="02040503050406030204" pitchFamily="18" charset="0"/>
                      </a:rPr>
                      <m:t>=</m:t>
                    </m:r>
                    <m:r>
                      <a:rPr lang="en-US" altLang="zh-TW" sz="1350" b="0" i="1" dirty="0" smtClean="0">
                        <a:latin typeface="Cambria Math" panose="02040503050406030204" pitchFamily="18" charset="0"/>
                      </a:rPr>
                      <m:t>𝑓𝑎𝑙𝑠𝑒</m:t>
                    </m:r>
                  </m:oMath>
                </a14:m>
                <a:r>
                  <a:rPr lang="ar-AE" altLang="zh-TW" sz="1350" dirty="0"/>
                  <a:t> </a:t>
                </a:r>
                <a:r>
                  <a:rPr lang="en" sz="1350" dirty="0"/>
                  <a:t>and </a:t>
                </a:r>
                <a14:m>
                  <m:oMath xmlns:m="http://schemas.openxmlformats.org/officeDocument/2006/math">
                    <m:sSubSup>
                      <m:sSubSupPr>
                        <m:ctrlPr>
                          <a:rPr lang="ar-AE" altLang="zh-TW" sz="1350" i="1" dirty="0" smtClean="0">
                            <a:latin typeface="Cambria Math" panose="02040503050406030204" pitchFamily="18" charset="0"/>
                          </a:rPr>
                        </m:ctrlPr>
                      </m:sSubSupPr>
                      <m:e>
                        <m:acc>
                          <m:accPr>
                            <m:chr m:val="̂"/>
                            <m:ctrlPr>
                              <a:rPr lang="en-US" altLang="zh-TW" sz="1350" i="1" dirty="0">
                                <a:latin typeface="Cambria Math" panose="02040503050406030204" pitchFamily="18" charset="0"/>
                              </a:rPr>
                            </m:ctrlPr>
                          </m:accPr>
                          <m:e>
                            <m:r>
                              <a:rPr lang="en-US" altLang="zh-TW" sz="1350" i="1" dirty="0">
                                <a:latin typeface="Cambria Math" panose="02040503050406030204" pitchFamily="18" charset="0"/>
                              </a:rPr>
                              <m:t>𝑦</m:t>
                            </m:r>
                          </m:e>
                        </m:acc>
                      </m:e>
                      <m:sub>
                        <m:r>
                          <a:rPr lang="en-US" altLang="zh-TW" sz="1350" i="1">
                            <a:latin typeface="Cambria Math" panose="02040503050406030204" pitchFamily="18" charset="0"/>
                          </a:rPr>
                          <m:t>𝑠h𝑜𝑟𝑡</m:t>
                        </m:r>
                      </m:sub>
                      <m:sup>
                        <m:r>
                          <a:rPr lang="en-US" altLang="zh-TW" sz="1350" i="1" dirty="0">
                            <a:latin typeface="Cambria Math" panose="02040503050406030204" pitchFamily="18" charset="0"/>
                          </a:rPr>
                          <m:t> </m:t>
                        </m:r>
                      </m:sup>
                    </m:sSubSup>
                    <m:r>
                      <a:rPr lang="en-US" altLang="zh-TW" sz="1350" b="0" i="1" dirty="0" smtClean="0">
                        <a:latin typeface="Cambria Math" panose="02040503050406030204" pitchFamily="18" charset="0"/>
                      </a:rPr>
                      <m:t>=</m:t>
                    </m:r>
                    <m:r>
                      <a:rPr lang="en-US" altLang="zh-TW" sz="1350" b="0" i="1" dirty="0" smtClean="0">
                        <a:latin typeface="Cambria Math" panose="02040503050406030204" pitchFamily="18" charset="0"/>
                      </a:rPr>
                      <m:t>𝑓𝑎𝑙𝑠𝑒</m:t>
                    </m:r>
                  </m:oMath>
                </a14:m>
                <a:r>
                  <a:rPr lang="ar-AE" altLang="zh-TW" sz="1350" dirty="0"/>
                  <a:t> </a:t>
                </a:r>
                <a:r>
                  <a:rPr lang="en" sz="1350" dirty="0"/>
                  <a:t>,</a:t>
                </a:r>
                <a:br>
                  <a:rPr lang="en" sz="1350" dirty="0"/>
                </a:br>
                <a:r>
                  <a:rPr lang="en" sz="1350" dirty="0"/>
                  <a:t>then </a:t>
                </a:r>
                <a14:m>
                  <m:oMath xmlns:m="http://schemas.openxmlformats.org/officeDocument/2006/math">
                    <m:acc>
                      <m:accPr>
                        <m:chr m:val="̂"/>
                        <m:ctrlPr>
                          <a:rPr lang="en-US" altLang="zh-TW" sz="1350" i="1">
                            <a:latin typeface="Cambria Math" panose="02040503050406030204" pitchFamily="18" charset="0"/>
                          </a:rPr>
                        </m:ctrlPr>
                      </m:accPr>
                      <m:e>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𝑠h𝑖𝑓𝑡</m:t>
                    </m:r>
                  </m:oMath>
                </a14:m>
                <a:endParaRPr lang="en" sz="1350" dirty="0"/>
              </a:p>
              <a:p>
                <a:pPr marL="188976" indent="-188976" defTabSz="155448">
                  <a:spcBef>
                    <a:spcPts val="1650"/>
                  </a:spcBef>
                  <a:defRPr sz="3584"/>
                </a:pPr>
                <a:r>
                  <a:rPr lang="en" altLang="zh-TW" sz="1350" dirty="0"/>
                  <a:t>Else If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𝑠h𝑖𝑓𝑡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en" altLang="zh-TW" sz="1350" dirty="0"/>
                  <a:t> 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𝑏𝑟𝑜𝑘𝑒</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 </m:t>
                    </m:r>
                    <m:r>
                      <a:rPr lang="en-US" altLang="zh-TW" sz="1350" i="1" dirty="0">
                        <a:latin typeface="Cambria Math" panose="02040503050406030204" pitchFamily="18" charset="0"/>
                      </a:rPr>
                      <m:t>𝑡𝑟𝑢𝑒</m:t>
                    </m:r>
                  </m:oMath>
                </a14:m>
                <a:r>
                  <a:rPr lang="ar-AE" altLang="zh-TW" sz="1350" dirty="0"/>
                  <a:t> </a:t>
                </a:r>
                <a:r>
                  <a:rPr lang="en" altLang="zh-TW" sz="1350" dirty="0"/>
                  <a:t>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en-US" altLang="zh-TW" sz="1350" i="1" dirty="0">
                                <a:latin typeface="Cambria Math" panose="02040503050406030204" pitchFamily="18" charset="0"/>
                              </a:rPr>
                            </m:ctrlPr>
                          </m:accPr>
                          <m:e>
                            <m:r>
                              <a:rPr lang="en-US" altLang="zh-TW" sz="1350" i="1" dirty="0">
                                <a:latin typeface="Cambria Math" panose="02040503050406030204" pitchFamily="18" charset="0"/>
                              </a:rPr>
                              <m:t>𝑦</m:t>
                            </m:r>
                          </m:e>
                        </m:acc>
                      </m:e>
                      <m:sub>
                        <m:r>
                          <a:rPr lang="en-US" altLang="zh-TW" sz="1350" i="1">
                            <a:latin typeface="Cambria Math" panose="02040503050406030204" pitchFamily="18" charset="0"/>
                          </a:rPr>
                          <m:t>𝑠h𝑜𝑟𝑡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en" altLang="zh-TW" sz="1350" dirty="0"/>
                  <a:t>,</a:t>
                </a:r>
                <a:br>
                  <a:rPr lang="en" altLang="zh-TW" sz="1350" dirty="0"/>
                </a:br>
                <a:r>
                  <a:rPr lang="en" altLang="zh-TW" sz="1350" dirty="0"/>
                  <a:t>then </a:t>
                </a:r>
                <a14:m>
                  <m:oMath xmlns:m="http://schemas.openxmlformats.org/officeDocument/2006/math">
                    <m:acc>
                      <m:accPr>
                        <m:chr m:val="̂"/>
                        <m:ctrlPr>
                          <a:rPr lang="en-US" altLang="zh-TW" sz="1350" i="1">
                            <a:latin typeface="Cambria Math" panose="02040503050406030204" pitchFamily="18" charset="0"/>
                          </a:rPr>
                        </m:ctrlPr>
                      </m:accPr>
                      <m:e>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𝑏𝑟𝑜𝑘𝑒</m:t>
                    </m:r>
                  </m:oMath>
                </a14:m>
                <a:endParaRPr lang="en" altLang="zh-TW" sz="1350" dirty="0"/>
              </a:p>
              <a:p>
                <a:pPr marL="188976" indent="-188976" defTabSz="155448">
                  <a:spcBef>
                    <a:spcPts val="1650"/>
                  </a:spcBef>
                  <a:defRPr sz="3584"/>
                </a:pPr>
                <a:r>
                  <a:rPr lang="en" altLang="zh-TW" sz="1350" dirty="0"/>
                  <a:t>Else If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𝑠h𝑖𝑓𝑡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en" altLang="zh-TW" sz="1350" dirty="0"/>
                  <a:t> 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𝑏𝑟𝑜𝑘𝑒</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en" altLang="zh-TW" sz="1350" dirty="0"/>
                  <a:t> 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en-US" altLang="zh-TW" sz="1350" i="1" dirty="0">
                                <a:latin typeface="Cambria Math" panose="02040503050406030204" pitchFamily="18" charset="0"/>
                              </a:rPr>
                            </m:ctrlPr>
                          </m:accPr>
                          <m:e>
                            <m:r>
                              <a:rPr lang="en-US" altLang="zh-TW" sz="1350" i="1" dirty="0">
                                <a:latin typeface="Cambria Math" panose="02040503050406030204" pitchFamily="18" charset="0"/>
                              </a:rPr>
                              <m:t>𝑦</m:t>
                            </m:r>
                          </m:e>
                        </m:acc>
                      </m:e>
                      <m:sub>
                        <m:r>
                          <a:rPr lang="en-US" altLang="zh-TW" sz="1350" i="1">
                            <a:latin typeface="Cambria Math" panose="02040503050406030204" pitchFamily="18" charset="0"/>
                          </a:rPr>
                          <m:t>𝑠h𝑜𝑟𝑡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𝑡𝑟𝑢𝑒</m:t>
                    </m:r>
                  </m:oMath>
                </a14:m>
                <a:r>
                  <a:rPr lang="ar-AE" altLang="zh-TW" sz="1350" dirty="0"/>
                  <a:t> </a:t>
                </a:r>
                <a:r>
                  <a:rPr lang="en" altLang="zh-TW" sz="1350" dirty="0"/>
                  <a:t>,</a:t>
                </a:r>
                <a:br>
                  <a:rPr lang="en" altLang="zh-TW" sz="1350" dirty="0"/>
                </a:br>
                <a:r>
                  <a:rPr lang="en" altLang="zh-TW" sz="1350" dirty="0"/>
                  <a:t>then </a:t>
                </a:r>
                <a14:m>
                  <m:oMath xmlns:m="http://schemas.openxmlformats.org/officeDocument/2006/math">
                    <m:acc>
                      <m:accPr>
                        <m:chr m:val="̂"/>
                        <m:ctrlPr>
                          <a:rPr lang="en-US" altLang="zh-TW" sz="1350" i="1">
                            <a:latin typeface="Cambria Math" panose="02040503050406030204" pitchFamily="18" charset="0"/>
                          </a:rPr>
                        </m:ctrlPr>
                      </m:accPr>
                      <m:e>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𝑠h𝑜𝑟𝑡</m:t>
                    </m:r>
                  </m:oMath>
                </a14:m>
                <a:endParaRPr lang="en" altLang="zh-TW" sz="1350" dirty="0"/>
              </a:p>
              <a:p>
                <a:pPr marL="188976" indent="-188976" defTabSz="155448">
                  <a:spcBef>
                    <a:spcPts val="1650"/>
                  </a:spcBef>
                  <a:defRPr sz="3584"/>
                </a:pPr>
                <a:r>
                  <a:rPr lang="en" altLang="zh-TW" sz="1350" dirty="0"/>
                  <a:t>Else If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𝑠h𝑖𝑓𝑡</m:t>
                        </m:r>
                      </m:sub>
                      <m:sup>
                        <m:r>
                          <a:rPr lang="en-US" altLang="zh-TW" sz="1350" i="1" dirty="0">
                            <a:latin typeface="Cambria Math" panose="02040503050406030204" pitchFamily="18" charset="0"/>
                          </a:rPr>
                          <m:t> </m:t>
                        </m:r>
                      </m:sup>
                    </m:sSubSup>
                    <m:r>
                      <a:rPr lang="ar-AE"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ar-AE" altLang="zh-TW" sz="1350" dirty="0"/>
                  <a:t> </a:t>
                </a:r>
                <a:r>
                  <a:rPr lang="en" altLang="zh-TW" sz="1350" dirty="0"/>
                  <a:t>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ar-AE" altLang="zh-TW" sz="1350" i="1">
                                <a:latin typeface="Cambria Math" panose="02040503050406030204" pitchFamily="18" charset="0"/>
                              </a:rPr>
                            </m:ctrlPr>
                          </m:accPr>
                          <m:e>
                            <m:r>
                              <a:rPr lang="ar-AE" altLang="zh-TW" sz="1350" i="1">
                                <a:latin typeface="Cambria Math" panose="02040503050406030204" pitchFamily="18" charset="0"/>
                              </a:rPr>
                              <m:t>𝑦</m:t>
                            </m:r>
                          </m:e>
                        </m:acc>
                      </m:e>
                      <m:sub>
                        <m:r>
                          <a:rPr lang="en-US" altLang="zh-TW" sz="1350" i="1">
                            <a:latin typeface="Cambria Math" panose="02040503050406030204" pitchFamily="18" charset="0"/>
                          </a:rPr>
                          <m:t>𝑏𝑟𝑜𝑘𝑒</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ar-AE" altLang="zh-TW" sz="1350" dirty="0"/>
                  <a:t> </a:t>
                </a:r>
                <a:r>
                  <a:rPr lang="en" altLang="zh-TW" sz="1350" dirty="0"/>
                  <a:t>and </a:t>
                </a:r>
                <a14:m>
                  <m:oMath xmlns:m="http://schemas.openxmlformats.org/officeDocument/2006/math">
                    <m:sSubSup>
                      <m:sSubSupPr>
                        <m:ctrlPr>
                          <a:rPr lang="ar-AE" altLang="zh-TW" sz="1350" i="1" dirty="0">
                            <a:latin typeface="Cambria Math" panose="02040503050406030204" pitchFamily="18" charset="0"/>
                          </a:rPr>
                        </m:ctrlPr>
                      </m:sSubSupPr>
                      <m:e>
                        <m:acc>
                          <m:accPr>
                            <m:chr m:val="̂"/>
                            <m:ctrlPr>
                              <a:rPr lang="en-US" altLang="zh-TW" sz="1350" i="1" dirty="0">
                                <a:latin typeface="Cambria Math" panose="02040503050406030204" pitchFamily="18" charset="0"/>
                              </a:rPr>
                            </m:ctrlPr>
                          </m:accPr>
                          <m:e>
                            <m:r>
                              <a:rPr lang="en-US" altLang="zh-TW" sz="1350" i="1" dirty="0">
                                <a:latin typeface="Cambria Math" panose="02040503050406030204" pitchFamily="18" charset="0"/>
                              </a:rPr>
                              <m:t>𝑦</m:t>
                            </m:r>
                          </m:e>
                        </m:acc>
                      </m:e>
                      <m:sub>
                        <m:r>
                          <a:rPr lang="en-US" altLang="zh-TW" sz="1350" i="1">
                            <a:latin typeface="Cambria Math" panose="02040503050406030204" pitchFamily="18" charset="0"/>
                          </a:rPr>
                          <m:t>𝑠h𝑜𝑟𝑡</m:t>
                        </m:r>
                      </m:sub>
                      <m:sup>
                        <m:r>
                          <a:rPr lang="en-US" altLang="zh-TW" sz="1350" i="1" dirty="0">
                            <a:latin typeface="Cambria Math" panose="02040503050406030204" pitchFamily="18" charset="0"/>
                          </a:rPr>
                          <m:t> </m:t>
                        </m:r>
                      </m:sup>
                    </m:sSubSup>
                    <m:r>
                      <a:rPr lang="en-US" altLang="zh-TW" sz="1350" i="1" dirty="0">
                        <a:latin typeface="Cambria Math" panose="02040503050406030204" pitchFamily="18" charset="0"/>
                      </a:rPr>
                      <m:t>=</m:t>
                    </m:r>
                    <m:r>
                      <a:rPr lang="en-US" altLang="zh-TW" sz="1350" i="1" dirty="0">
                        <a:latin typeface="Cambria Math" panose="02040503050406030204" pitchFamily="18" charset="0"/>
                      </a:rPr>
                      <m:t>𝑓𝑎𝑙𝑠𝑒</m:t>
                    </m:r>
                  </m:oMath>
                </a14:m>
                <a:r>
                  <a:rPr lang="ar-AE" altLang="zh-TW" sz="1350" dirty="0"/>
                  <a:t> </a:t>
                </a:r>
                <a:r>
                  <a:rPr lang="en" altLang="zh-TW" sz="1350" dirty="0"/>
                  <a:t>,</a:t>
                </a:r>
                <a:br>
                  <a:rPr lang="en" altLang="zh-TW" sz="1350" dirty="0"/>
                </a:br>
                <a:r>
                  <a:rPr lang="en" altLang="zh-TW" sz="1350" dirty="0"/>
                  <a:t>then</a:t>
                </a:r>
                <a14:m>
                  <m:oMath xmlns:m="http://schemas.openxmlformats.org/officeDocument/2006/math">
                    <m:acc>
                      <m:accPr>
                        <m:chr m:val="̂"/>
                        <m:ctrlPr>
                          <a:rPr lang="en-US" altLang="zh-TW" sz="1350" i="1">
                            <a:latin typeface="Cambria Math" panose="02040503050406030204" pitchFamily="18" charset="0"/>
                          </a:rPr>
                        </m:ctrlPr>
                      </m:accPr>
                      <m:e>
                        <m:r>
                          <a:rPr lang="en-US" altLang="zh-TW" sz="1350" b="0" i="1" smtClean="0">
                            <a:latin typeface="Cambria Math" panose="02040503050406030204" pitchFamily="18" charset="0"/>
                          </a:rPr>
                          <m:t> </m:t>
                        </m:r>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𝑔𝑜𝑜𝑑</m:t>
                    </m:r>
                  </m:oMath>
                </a14:m>
                <a:endParaRPr lang="en" altLang="zh-TW" sz="1350" dirty="0"/>
              </a:p>
              <a:p>
                <a:pPr marL="188976" indent="-188976" defTabSz="155448">
                  <a:spcBef>
                    <a:spcPts val="1650"/>
                  </a:spcBef>
                  <a:defRPr sz="3584"/>
                </a:pPr>
                <a:r>
                  <a:rPr lang="en" sz="1350" dirty="0"/>
                  <a:t>Else </a:t>
                </a:r>
                <a14:m>
                  <m:oMath xmlns:m="http://schemas.openxmlformats.org/officeDocument/2006/math">
                    <m:acc>
                      <m:accPr>
                        <m:chr m:val="̂"/>
                        <m:ctrlPr>
                          <a:rPr lang="en-US" altLang="zh-TW" sz="1350" i="1">
                            <a:latin typeface="Cambria Math" panose="02040503050406030204" pitchFamily="18" charset="0"/>
                          </a:rPr>
                        </m:ctrlPr>
                      </m:accPr>
                      <m:e>
                        <m:r>
                          <a:rPr lang="en-US" altLang="zh-TW" sz="1350" i="1">
                            <a:latin typeface="Cambria Math" panose="02040503050406030204" pitchFamily="18" charset="0"/>
                          </a:rPr>
                          <m:t>𝑦</m:t>
                        </m:r>
                      </m:e>
                    </m:acc>
                    <m:r>
                      <a:rPr lang="en-US" altLang="zh-TW" sz="1350" i="1" dirty="0">
                        <a:latin typeface="Cambria Math" panose="02040503050406030204" pitchFamily="18" charset="0"/>
                      </a:rPr>
                      <m:t>=</m:t>
                    </m:r>
                    <m:r>
                      <a:rPr lang="en-US" altLang="zh-TW" sz="1350" i="1" dirty="0">
                        <a:latin typeface="Cambria Math" panose="02040503050406030204" pitchFamily="18" charset="0"/>
                      </a:rPr>
                      <m:t>𝑖𝑛𝑑𝑒𝑡𝑒𝑟𝑚𝑖𝑛𝑎𝑡𝑒</m:t>
                    </m:r>
                  </m:oMath>
                </a14:m>
                <a:endParaRPr lang="en" altLang="zh-TW" sz="1350" i="1" dirty="0"/>
              </a:p>
            </p:txBody>
          </p:sp>
        </mc:Choice>
        <mc:Fallback>
          <p:sp>
            <p:nvSpPr>
              <p:cNvPr id="3" name="If   = shift and   = not broke and   = not short, then   = shift…">
                <a:extLst>
                  <a:ext uri="{FF2B5EF4-FFF2-40B4-BE49-F238E27FC236}">
                    <a16:creationId xmlns:a16="http://schemas.microsoft.com/office/drawing/2014/main" id="{15A9A09C-E196-15B8-B8F5-BC0EF389F71B}"/>
                  </a:ext>
                </a:extLst>
              </p:cNvPr>
              <p:cNvSpPr txBox="1">
                <a:spLocks noRot="1" noChangeAspect="1" noMove="1" noResize="1" noEditPoints="1" noAdjustHandles="1" noChangeArrowheads="1" noChangeShapeType="1" noTextEdit="1"/>
              </p:cNvSpPr>
              <p:nvPr/>
            </p:nvSpPr>
            <p:spPr>
              <a:xfrm>
                <a:off x="1143000" y="1227881"/>
                <a:ext cx="6858000" cy="3081338"/>
              </a:xfrm>
              <a:prstGeom prst="rect">
                <a:avLst/>
              </a:prstGeom>
              <a:blipFill>
                <a:blip r:embed="rId4"/>
                <a:stretch>
                  <a:fillRect l="-185" t="-4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B8F1A3F0-85DE-7BF9-27A4-83096F1818E3}"/>
                  </a:ext>
                </a:extLst>
              </p:cNvPr>
              <p:cNvSpPr txBox="1"/>
              <p:nvPr/>
            </p:nvSpPr>
            <p:spPr>
              <a:xfrm>
                <a:off x="2890390" y="4124724"/>
                <a:ext cx="3363219" cy="61459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TW" sz="825" i="1">
                              <a:solidFill>
                                <a:srgbClr val="000000"/>
                              </a:solidFill>
                              <a:latin typeface="Cambria Math" panose="02040503050406030204" pitchFamily="18" charset="0"/>
                              <a:sym typeface="Helvetica Neue"/>
                            </a:rPr>
                          </m:ctrlPr>
                        </m:sSubSupPr>
                        <m:e>
                          <m:acc>
                            <m:accPr>
                              <m:chr m:val="̂"/>
                              <m:ctrlPr>
                                <a:rPr lang="en-US" altLang="zh-TW" sz="825" i="1">
                                  <a:solidFill>
                                    <a:srgbClr val="000000"/>
                                  </a:solidFill>
                                  <a:latin typeface="Cambria Math" panose="02040503050406030204" pitchFamily="18" charset="0"/>
                                  <a:sym typeface="Helvetica Neue"/>
                                </a:rPr>
                              </m:ctrlPr>
                            </m:accPr>
                            <m:e>
                              <m:r>
                                <a:rPr lang="en-US" altLang="zh-TW" sz="825" i="1">
                                  <a:solidFill>
                                    <a:srgbClr val="000000"/>
                                  </a:solidFill>
                                  <a:latin typeface="Cambria Math" panose="02040503050406030204" pitchFamily="18" charset="0"/>
                                  <a:sym typeface="Helvetica Neue"/>
                                </a:rPr>
                                <m:t>𝑦</m:t>
                              </m:r>
                            </m:e>
                          </m:acc>
                        </m:e>
                        <m:sub>
                          <m:r>
                            <a:rPr lang="en-US" altLang="zh-TW" sz="825" i="1">
                              <a:solidFill>
                                <a:srgbClr val="000000"/>
                              </a:solidFill>
                              <a:latin typeface="Cambria Math" panose="02040503050406030204" pitchFamily="18" charset="0"/>
                              <a:sym typeface="Helvetica Neue"/>
                            </a:rPr>
                            <m:t>𝑠h𝑖𝑓𝑡</m:t>
                          </m:r>
                        </m:sub>
                        <m:sup>
                          <m:r>
                            <a:rPr lang="en-US" altLang="zh-TW" sz="825" i="1">
                              <a:solidFill>
                                <a:srgbClr val="000000"/>
                              </a:solidFill>
                              <a:latin typeface="Cambria Math" panose="02040503050406030204" pitchFamily="18" charset="0"/>
                              <a:sym typeface="Helvetica Neue"/>
                            </a:rPr>
                            <m:t> </m:t>
                          </m:r>
                        </m:sup>
                      </m:sSubSup>
                      <m:r>
                        <a:rPr lang="en-US" altLang="zh-TW" sz="825" i="1">
                          <a:solidFill>
                            <a:srgbClr val="000000"/>
                          </a:solidFill>
                          <a:latin typeface="Cambria Math" panose="02040503050406030204" pitchFamily="18" charset="0"/>
                          <a:sym typeface="Helvetica Neue"/>
                        </a:rPr>
                        <m:t>∈</m:t>
                      </m:r>
                      <m:d>
                        <m:dPr>
                          <m:begChr m:val="{"/>
                          <m:endChr m:val="}"/>
                          <m:ctrlPr>
                            <a:rPr lang="en-US" altLang="zh-TW" sz="825" i="1">
                              <a:solidFill>
                                <a:srgbClr val="000000"/>
                              </a:solidFill>
                              <a:latin typeface="Cambria Math" panose="02040503050406030204" pitchFamily="18" charset="0"/>
                              <a:sym typeface="Helvetica Neue"/>
                            </a:rPr>
                          </m:ctrlPr>
                        </m:dPr>
                        <m:e>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𝑡𝑟𝑢𝑒</m:t>
                          </m:r>
                          <m:r>
                            <m:rPr>
                              <m:lit/>
                            </m:rPr>
                            <a:rPr lang="en-US" altLang="zh-TW" sz="825" i="1">
                              <a:solidFill>
                                <a:srgbClr val="000000"/>
                              </a:solidFill>
                              <a:latin typeface="Cambria Math" panose="02040503050406030204" pitchFamily="18" charset="0"/>
                              <a:sym typeface="Helvetica Neue"/>
                            </a:rPr>
                            <m:t>’</m:t>
                          </m:r>
                          <m:d>
                            <m:dPr>
                              <m:ctrlPr>
                                <a:rPr lang="en-US" altLang="zh-TW" sz="825" i="1">
                                  <a:solidFill>
                                    <a:srgbClr val="000000"/>
                                  </a:solidFill>
                                  <a:latin typeface="Cambria Math" panose="02040503050406030204" pitchFamily="18" charset="0"/>
                                  <a:sym typeface="Helvetica Neue"/>
                                </a:rPr>
                              </m:ctrlPr>
                            </m:dPr>
                            <m:e>
                              <m:r>
                                <a:rPr lang="en-US" altLang="zh-TW" sz="825" i="1">
                                  <a:solidFill>
                                    <a:srgbClr val="000000"/>
                                  </a:solidFill>
                                  <a:latin typeface="Cambria Math" panose="02040503050406030204" pitchFamily="18" charset="0"/>
                                  <a:sym typeface="Helvetica Neue"/>
                                </a:rPr>
                                <m:t>𝑠h𝑖𝑓𝑡</m:t>
                              </m:r>
                            </m:e>
                          </m:d>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 ‘</m:t>
                          </m:r>
                          <m:r>
                            <a:rPr lang="en-US" altLang="zh-TW" sz="825" i="1">
                              <a:solidFill>
                                <a:srgbClr val="000000"/>
                              </a:solidFill>
                              <a:latin typeface="Cambria Math" panose="02040503050406030204" pitchFamily="18" charset="0"/>
                              <a:sym typeface="Helvetica Neue"/>
                            </a:rPr>
                            <m:t>𝑓𝑎𝑙𝑠𝑒</m:t>
                          </m:r>
                          <m:r>
                            <m:rPr>
                              <m:lit/>
                            </m:rPr>
                            <a:rPr lang="en-US" altLang="zh-TW" sz="825" i="1">
                              <a:solidFill>
                                <a:srgbClr val="000000"/>
                              </a:solidFill>
                              <a:latin typeface="Cambria Math" panose="02040503050406030204" pitchFamily="18" charset="0"/>
                              <a:sym typeface="Helvetica Neue"/>
                            </a:rPr>
                            <m:t>’</m:t>
                          </m:r>
                          <m:d>
                            <m:dPr>
                              <m:ctrlPr>
                                <a:rPr lang="en-US" altLang="zh-TW" sz="825" i="1">
                                  <a:solidFill>
                                    <a:srgbClr val="000000"/>
                                  </a:solidFill>
                                  <a:latin typeface="Cambria Math" panose="02040503050406030204" pitchFamily="18" charset="0"/>
                                  <a:sym typeface="Helvetica Neue"/>
                                </a:rPr>
                              </m:ctrlPr>
                            </m:dPr>
                            <m:e>
                              <m:r>
                                <a:rPr lang="en-US" altLang="zh-TW" sz="825" i="1">
                                  <a:solidFill>
                                    <a:srgbClr val="000000"/>
                                  </a:solidFill>
                                  <a:latin typeface="Cambria Math" panose="02040503050406030204" pitchFamily="18" charset="0"/>
                                  <a:sym typeface="Helvetica Neue"/>
                                </a:rPr>
                                <m:t>𝑔𝑜𝑜𝑑</m:t>
                              </m:r>
                              <m: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𝑏𝑟𝑜𝑘𝑒</m:t>
                              </m:r>
                              <m: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𝑠h𝑜𝑟𝑡</m:t>
                              </m:r>
                            </m:e>
                          </m:d>
                          <m:r>
                            <a:rPr lang="en-US" altLang="zh-TW" sz="825" i="1">
                              <a:solidFill>
                                <a:srgbClr val="000000"/>
                              </a:solidFill>
                              <a:latin typeface="Cambria Math" panose="02040503050406030204" pitchFamily="18" charset="0"/>
                              <a:sym typeface="Helvetica Neue"/>
                            </a:rPr>
                            <m:t>,’</m:t>
                          </m:r>
                          <m:r>
                            <m:rPr>
                              <m:sty m:val="p"/>
                            </m:rPr>
                            <a:rPr lang="en-US" altLang="zh-TW" sz="825" i="1">
                              <a:solidFill>
                                <a:srgbClr val="000000"/>
                              </a:solidFill>
                              <a:latin typeface="Cambria Math" panose="02040503050406030204" pitchFamily="18" charset="0"/>
                              <a:sym typeface="Helvetica Neue"/>
                            </a:rPr>
                            <m:t>indeterminate</m:t>
                          </m:r>
                          <m:r>
                            <a:rPr lang="en-US" altLang="zh-TW" sz="825" i="1">
                              <a:solidFill>
                                <a:srgbClr val="000000"/>
                              </a:solidFill>
                              <a:latin typeface="Cambria Math" panose="02040503050406030204" pitchFamily="18" charset="0"/>
                              <a:sym typeface="Helvetica Neue"/>
                            </a:rPr>
                            <m:t>’</m:t>
                          </m:r>
                        </m:e>
                      </m:d>
                    </m:oMath>
                    <m:oMath xmlns:m="http://schemas.openxmlformats.org/officeDocument/2006/math">
                      <m:sSubSup>
                        <m:sSubSupPr>
                          <m:ctrlPr>
                            <a:rPr lang="en-US" altLang="zh-TW" sz="825" i="1">
                              <a:latin typeface="Cambria Math" panose="02040503050406030204" pitchFamily="18" charset="0"/>
                            </a:rPr>
                          </m:ctrlPr>
                        </m:sSubSupPr>
                        <m:e>
                          <m:acc>
                            <m:accPr>
                              <m:chr m:val="̂"/>
                              <m:ctrlPr>
                                <a:rPr lang="en-US" altLang="zh-TW" sz="825" i="1">
                                  <a:latin typeface="Cambria Math" panose="02040503050406030204" pitchFamily="18" charset="0"/>
                                </a:rPr>
                              </m:ctrlPr>
                            </m:accPr>
                            <m:e>
                              <m:r>
                                <a:rPr lang="en-US" altLang="zh-TW" sz="825" i="1">
                                  <a:latin typeface="Cambria Math" panose="02040503050406030204" pitchFamily="18" charset="0"/>
                                </a:rPr>
                                <m:t>𝑦</m:t>
                              </m:r>
                            </m:e>
                          </m:acc>
                        </m:e>
                        <m:sub>
                          <m:r>
                            <a:rPr lang="en-US" altLang="zh-TW" sz="825" i="1">
                              <a:latin typeface="Cambria Math" panose="02040503050406030204" pitchFamily="18" charset="0"/>
                            </a:rPr>
                            <m:t>𝑏𝑟𝑜𝑘𝑒</m:t>
                          </m:r>
                        </m:sub>
                        <m:sup>
                          <m:r>
                            <a:rPr lang="en-US" altLang="zh-TW" sz="825" i="1">
                              <a:latin typeface="Cambria Math" panose="02040503050406030204" pitchFamily="18" charset="0"/>
                            </a:rPr>
                            <m:t> </m:t>
                          </m:r>
                        </m:sup>
                      </m:sSubSup>
                      <m:r>
                        <a:rPr lang="en-US" altLang="zh-TW" sz="825" i="1">
                          <a:latin typeface="Cambria Math" panose="02040503050406030204" pitchFamily="18" charset="0"/>
                        </a:rPr>
                        <m:t>∈</m:t>
                      </m:r>
                      <m:d>
                        <m:dPr>
                          <m:begChr m:val="{"/>
                          <m:endChr m:val="}"/>
                          <m:ctrlPr>
                            <a:rPr lang="en-US" altLang="zh-TW" sz="825" i="1">
                              <a:latin typeface="Cambria Math" panose="02040503050406030204" pitchFamily="18" charset="0"/>
                            </a:rPr>
                          </m:ctrlPr>
                        </m:dPr>
                        <m:e>
                          <m:r>
                            <m:rPr>
                              <m:lit/>
                            </m:rPr>
                            <a:rPr lang="en-US" altLang="zh-TW" sz="825" i="1">
                              <a:latin typeface="Cambria Math" panose="02040503050406030204" pitchFamily="18" charset="0"/>
                            </a:rPr>
                            <m:t>’</m:t>
                          </m:r>
                          <m:r>
                            <a:rPr lang="en-US" altLang="zh-TW" sz="825" i="1">
                              <a:latin typeface="Cambria Math" panose="02040503050406030204" pitchFamily="18" charset="0"/>
                            </a:rPr>
                            <m:t>𝑡𝑟𝑢𝑒</m:t>
                          </m:r>
                          <m:r>
                            <m:rPr>
                              <m:lit/>
                            </m:rPr>
                            <a:rPr lang="en-US" altLang="zh-TW" sz="825" i="1">
                              <a:latin typeface="Cambria Math" panose="02040503050406030204" pitchFamily="18" charset="0"/>
                            </a:rPr>
                            <m:t>’</m:t>
                          </m:r>
                          <m:r>
                            <a:rPr lang="en-US" altLang="zh-TW" sz="825" i="1">
                              <a:latin typeface="Cambria Math" panose="02040503050406030204" pitchFamily="18" charset="0"/>
                            </a:rPr>
                            <m:t>(</m:t>
                          </m:r>
                          <m:r>
                            <a:rPr lang="en-US" altLang="zh-TW" sz="825" i="1">
                              <a:latin typeface="Cambria Math" panose="02040503050406030204" pitchFamily="18" charset="0"/>
                            </a:rPr>
                            <m:t>𝑏𝑟𝑜𝑘𝑒</m:t>
                          </m:r>
                          <m:r>
                            <a:rPr lang="en-US" altLang="zh-TW" sz="825" i="1">
                              <a:latin typeface="Cambria Math" panose="02040503050406030204" pitchFamily="18" charset="0"/>
                            </a:rPr>
                            <m:t>),</m:t>
                          </m:r>
                          <m:r>
                            <m:rPr>
                              <m:lit/>
                            </m:rPr>
                            <a:rPr lang="en-US" altLang="zh-TW" sz="825" i="1">
                              <a:latin typeface="Cambria Math" panose="02040503050406030204" pitchFamily="18" charset="0"/>
                            </a:rPr>
                            <m:t> ‘</m:t>
                          </m:r>
                          <m:r>
                            <a:rPr lang="en-US" altLang="zh-TW" sz="825" i="1">
                              <a:latin typeface="Cambria Math" panose="02040503050406030204" pitchFamily="18" charset="0"/>
                            </a:rPr>
                            <m:t>𝑓𝑎𝑙𝑠𝑒</m:t>
                          </m:r>
                          <m:r>
                            <m:rPr>
                              <m:lit/>
                            </m:rPr>
                            <a:rPr lang="en-US" altLang="zh-TW" sz="825" i="1">
                              <a:latin typeface="Cambria Math" panose="02040503050406030204" pitchFamily="18" charset="0"/>
                            </a:rPr>
                            <m:t>’</m:t>
                          </m:r>
                          <m:r>
                            <a:rPr lang="en-US" altLang="zh-TW" sz="825" i="1">
                              <a:latin typeface="Cambria Math" panose="02040503050406030204" pitchFamily="18" charset="0"/>
                            </a:rPr>
                            <m:t>(</m:t>
                          </m:r>
                          <m:r>
                            <a:rPr lang="en-US" altLang="zh-TW" sz="825" i="1">
                              <a:latin typeface="Cambria Math" panose="02040503050406030204" pitchFamily="18" charset="0"/>
                            </a:rPr>
                            <m:t>𝑔𝑜𝑜𝑑</m:t>
                          </m:r>
                          <m:r>
                            <a:rPr lang="en-US" altLang="zh-TW" sz="825" i="1">
                              <a:latin typeface="Cambria Math" panose="02040503050406030204" pitchFamily="18" charset="0"/>
                            </a:rPr>
                            <m:t>,</m:t>
                          </m:r>
                          <m:r>
                            <a:rPr lang="en-US" altLang="zh-TW" sz="825" i="1">
                              <a:latin typeface="Cambria Math" panose="02040503050406030204" pitchFamily="18" charset="0"/>
                            </a:rPr>
                            <m:t>𝑠h𝑖𝑓𝑡</m:t>
                          </m:r>
                          <m:r>
                            <a:rPr lang="en-US" altLang="zh-TW" sz="825" i="1">
                              <a:latin typeface="Cambria Math" panose="02040503050406030204" pitchFamily="18" charset="0"/>
                            </a:rPr>
                            <m:t>,</m:t>
                          </m:r>
                          <m:r>
                            <a:rPr lang="en-US" altLang="zh-TW" sz="825" i="1">
                              <a:latin typeface="Cambria Math" panose="02040503050406030204" pitchFamily="18" charset="0"/>
                            </a:rPr>
                            <m:t>𝑠h𝑜𝑟𝑡</m:t>
                          </m:r>
                          <m:r>
                            <a:rPr lang="en-US" altLang="zh-TW" sz="825" i="1">
                              <a:latin typeface="Cambria Math" panose="02040503050406030204" pitchFamily="18" charset="0"/>
                            </a:rPr>
                            <m:t>),’</m:t>
                          </m:r>
                          <m:r>
                            <m:rPr>
                              <m:sty m:val="p"/>
                            </m:rPr>
                            <a:rPr lang="en-US" altLang="zh-TW" sz="825" i="1">
                              <a:latin typeface="Cambria Math" panose="02040503050406030204" pitchFamily="18" charset="0"/>
                            </a:rPr>
                            <m:t>indeterminate</m:t>
                          </m:r>
                          <m:r>
                            <a:rPr lang="en-US" altLang="zh-TW" sz="825" i="1">
                              <a:latin typeface="Cambria Math" panose="02040503050406030204" pitchFamily="18" charset="0"/>
                            </a:rPr>
                            <m:t>’</m:t>
                          </m:r>
                        </m:e>
                      </m:d>
                    </m:oMath>
                    <m:oMath xmlns:m="http://schemas.openxmlformats.org/officeDocument/2006/math">
                      <m:sSubSup>
                        <m:sSubSupPr>
                          <m:ctrlPr>
                            <a:rPr lang="en-US" altLang="zh-TW" sz="825" i="1">
                              <a:latin typeface="Cambria Math" panose="02040503050406030204" pitchFamily="18" charset="0"/>
                            </a:rPr>
                          </m:ctrlPr>
                        </m:sSubSupPr>
                        <m:e>
                          <m:acc>
                            <m:accPr>
                              <m:chr m:val="̂"/>
                              <m:ctrlPr>
                                <a:rPr lang="en-US" altLang="zh-TW" sz="825" i="1">
                                  <a:latin typeface="Cambria Math" panose="02040503050406030204" pitchFamily="18" charset="0"/>
                                </a:rPr>
                              </m:ctrlPr>
                            </m:accPr>
                            <m:e>
                              <m:r>
                                <a:rPr lang="en-US" altLang="zh-TW" sz="825" i="1">
                                  <a:latin typeface="Cambria Math" panose="02040503050406030204" pitchFamily="18" charset="0"/>
                                </a:rPr>
                                <m:t>𝑦</m:t>
                              </m:r>
                            </m:e>
                          </m:acc>
                        </m:e>
                        <m:sub>
                          <m:r>
                            <a:rPr lang="en-US" altLang="zh-TW" sz="825" i="1">
                              <a:latin typeface="Cambria Math" panose="02040503050406030204" pitchFamily="18" charset="0"/>
                            </a:rPr>
                            <m:t>𝑠h𝑜𝑟𝑡</m:t>
                          </m:r>
                        </m:sub>
                        <m:sup>
                          <m:r>
                            <a:rPr lang="en-US" altLang="zh-TW" sz="825" i="1">
                              <a:latin typeface="Cambria Math" panose="02040503050406030204" pitchFamily="18" charset="0"/>
                            </a:rPr>
                            <m:t> </m:t>
                          </m:r>
                        </m:sup>
                      </m:sSubSup>
                      <m:r>
                        <a:rPr lang="en-US" altLang="zh-TW" sz="825" i="1">
                          <a:latin typeface="Cambria Math" panose="02040503050406030204" pitchFamily="18" charset="0"/>
                        </a:rPr>
                        <m:t>∈</m:t>
                      </m:r>
                      <m:d>
                        <m:dPr>
                          <m:begChr m:val="{"/>
                          <m:endChr m:val="}"/>
                          <m:ctrlPr>
                            <a:rPr lang="en-US" altLang="zh-TW" sz="825" i="1">
                              <a:latin typeface="Cambria Math" panose="02040503050406030204" pitchFamily="18" charset="0"/>
                            </a:rPr>
                          </m:ctrlPr>
                        </m:dPr>
                        <m:e>
                          <m:r>
                            <m:rPr>
                              <m:lit/>
                            </m:rPr>
                            <a:rPr lang="en-US" altLang="zh-TW" sz="825" i="1">
                              <a:latin typeface="Cambria Math" panose="02040503050406030204" pitchFamily="18" charset="0"/>
                            </a:rPr>
                            <m:t>’</m:t>
                          </m:r>
                          <m:r>
                            <a:rPr lang="en-US" altLang="zh-TW" sz="825" i="1">
                              <a:latin typeface="Cambria Math" panose="02040503050406030204" pitchFamily="18" charset="0"/>
                            </a:rPr>
                            <m:t>𝑡𝑟𝑢𝑒</m:t>
                          </m:r>
                          <m:r>
                            <m:rPr>
                              <m:lit/>
                            </m:rPr>
                            <a:rPr lang="en-US" altLang="zh-TW" sz="825" i="1">
                              <a:latin typeface="Cambria Math" panose="02040503050406030204" pitchFamily="18" charset="0"/>
                            </a:rPr>
                            <m:t>’</m:t>
                          </m:r>
                          <m:d>
                            <m:dPr>
                              <m:ctrlPr>
                                <a:rPr lang="en-US" altLang="zh-TW" sz="825" i="1">
                                  <a:latin typeface="Cambria Math" panose="02040503050406030204" pitchFamily="18" charset="0"/>
                                </a:rPr>
                              </m:ctrlPr>
                            </m:dPr>
                            <m:e>
                              <m:r>
                                <a:rPr lang="en-US" altLang="zh-TW" sz="825" i="1">
                                  <a:latin typeface="Cambria Math" panose="02040503050406030204" pitchFamily="18" charset="0"/>
                                </a:rPr>
                                <m:t>𝑠h𝑜𝑟𝑡</m:t>
                              </m:r>
                            </m:e>
                          </m:d>
                          <m:r>
                            <a:rPr lang="en-US" altLang="zh-TW" sz="825" i="1">
                              <a:latin typeface="Cambria Math" panose="02040503050406030204" pitchFamily="18" charset="0"/>
                            </a:rPr>
                            <m:t>,</m:t>
                          </m:r>
                          <m:r>
                            <m:rPr>
                              <m:lit/>
                            </m:rPr>
                            <a:rPr lang="en-US" altLang="zh-TW" sz="825" i="1">
                              <a:latin typeface="Cambria Math" panose="02040503050406030204" pitchFamily="18" charset="0"/>
                            </a:rPr>
                            <m:t> ‘</m:t>
                          </m:r>
                          <m:r>
                            <a:rPr lang="en-US" altLang="zh-TW" sz="825" i="1">
                              <a:latin typeface="Cambria Math" panose="02040503050406030204" pitchFamily="18" charset="0"/>
                            </a:rPr>
                            <m:t>𝑓𝑎𝑙𝑠𝑒</m:t>
                          </m:r>
                          <m:r>
                            <m:rPr>
                              <m:lit/>
                            </m:rPr>
                            <a:rPr lang="en-US" altLang="zh-TW" sz="825" i="1">
                              <a:latin typeface="Cambria Math" panose="02040503050406030204" pitchFamily="18" charset="0"/>
                            </a:rPr>
                            <m:t>’</m:t>
                          </m:r>
                          <m:d>
                            <m:dPr>
                              <m:ctrlPr>
                                <a:rPr lang="en-US" altLang="zh-TW" sz="825" i="1">
                                  <a:latin typeface="Cambria Math" panose="02040503050406030204" pitchFamily="18" charset="0"/>
                                </a:rPr>
                              </m:ctrlPr>
                            </m:dPr>
                            <m:e>
                              <m:r>
                                <a:rPr lang="en-US" altLang="zh-TW" sz="825" i="1">
                                  <a:latin typeface="Cambria Math" panose="02040503050406030204" pitchFamily="18" charset="0"/>
                                </a:rPr>
                                <m:t>𝑔𝑜𝑜𝑑</m:t>
                              </m:r>
                              <m:r>
                                <a:rPr lang="en-US" altLang="zh-TW" sz="825" i="1">
                                  <a:latin typeface="Cambria Math" panose="02040503050406030204" pitchFamily="18" charset="0"/>
                                </a:rPr>
                                <m:t>,</m:t>
                              </m:r>
                              <m:r>
                                <a:rPr lang="en-US" altLang="zh-TW" sz="825" i="1">
                                  <a:latin typeface="Cambria Math" panose="02040503050406030204" pitchFamily="18" charset="0"/>
                                </a:rPr>
                                <m:t>𝑠h𝑖𝑓𝑡</m:t>
                              </m:r>
                              <m:r>
                                <a:rPr lang="en-US" altLang="zh-TW" sz="825" i="1">
                                  <a:latin typeface="Cambria Math" panose="02040503050406030204" pitchFamily="18" charset="0"/>
                                </a:rPr>
                                <m:t>,</m:t>
                              </m:r>
                              <m:r>
                                <a:rPr lang="en-US" altLang="zh-TW" sz="825" i="1">
                                  <a:latin typeface="Cambria Math" panose="02040503050406030204" pitchFamily="18" charset="0"/>
                                </a:rPr>
                                <m:t>𝑏𝑟𝑜𝑘𝑒</m:t>
                              </m:r>
                            </m:e>
                          </m:d>
                          <m:r>
                            <a:rPr lang="en-US" altLang="zh-TW" sz="825" i="1">
                              <a:latin typeface="Cambria Math" panose="02040503050406030204" pitchFamily="18" charset="0"/>
                            </a:rPr>
                            <m:t>,’</m:t>
                          </m:r>
                          <m:r>
                            <m:rPr>
                              <m:sty m:val="p"/>
                            </m:rPr>
                            <a:rPr lang="en-US" altLang="zh-TW" sz="825" i="1">
                              <a:latin typeface="Cambria Math" panose="02040503050406030204" pitchFamily="18" charset="0"/>
                            </a:rPr>
                            <m:t>indeterminate</m:t>
                          </m:r>
                          <m:r>
                            <a:rPr lang="en-US" altLang="zh-TW" sz="825" i="1">
                              <a:latin typeface="Cambria Math" panose="02040503050406030204" pitchFamily="18" charset="0"/>
                            </a:rPr>
                            <m:t>’</m:t>
                          </m:r>
                        </m:e>
                      </m:d>
                    </m:oMath>
                    <m:oMath xmlns:m="http://schemas.openxmlformats.org/officeDocument/2006/math">
                      <m:sSub>
                        <m:sSubPr>
                          <m:ctrlPr>
                            <a:rPr lang="en-US" altLang="zh-TW" sz="825" i="1">
                              <a:solidFill>
                                <a:srgbClr val="000000"/>
                              </a:solidFill>
                              <a:latin typeface="Cambria Math" panose="02040503050406030204" pitchFamily="18" charset="0"/>
                              <a:sym typeface="Helvetica Neue"/>
                            </a:rPr>
                          </m:ctrlPr>
                        </m:sSubPr>
                        <m:e>
                          <m:acc>
                            <m:accPr>
                              <m:chr m:val="̂"/>
                              <m:ctrlPr>
                                <a:rPr lang="en-US" altLang="zh-TW" sz="825" i="1">
                                  <a:solidFill>
                                    <a:srgbClr val="000000"/>
                                  </a:solidFill>
                                  <a:latin typeface="Cambria Math" panose="02040503050406030204" pitchFamily="18" charset="0"/>
                                  <a:sym typeface="Helvetica Neue"/>
                                </a:rPr>
                              </m:ctrlPr>
                            </m:accPr>
                            <m:e>
                              <m:r>
                                <a:rPr lang="en-US" altLang="zh-TW" sz="825" i="1">
                                  <a:solidFill>
                                    <a:srgbClr val="000000"/>
                                  </a:solidFill>
                                  <a:latin typeface="Cambria Math" panose="02040503050406030204" pitchFamily="18" charset="0"/>
                                  <a:sym typeface="Helvetica Neue"/>
                                </a:rPr>
                                <m:t>𝑦</m:t>
                              </m:r>
                            </m:e>
                          </m:acc>
                        </m:e>
                        <m:sub>
                          <m:r>
                            <a:rPr lang="en-US" altLang="zh-TW" sz="825" i="1">
                              <a:solidFill>
                                <a:srgbClr val="000000"/>
                              </a:solidFill>
                              <a:latin typeface="Cambria Math" panose="02040503050406030204" pitchFamily="18" charset="0"/>
                              <a:sym typeface="Helvetica Neue"/>
                            </a:rPr>
                            <m:t> </m:t>
                          </m:r>
                        </m:sub>
                      </m:sSub>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𝑔𝑜𝑜𝑑</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𝑠h𝑖𝑓𝑡</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 </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𝑏𝑟𝑜𝑘𝑒</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𝑠h𝑜𝑟𝑡</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m:t>
                      </m:r>
                      <m:r>
                        <m:rPr>
                          <m:lit/>
                        </m:rPr>
                        <a:rPr lang="en-US" altLang="zh-TW" sz="825" i="1">
                          <a:solidFill>
                            <a:srgbClr val="000000"/>
                          </a:solidFill>
                          <a:latin typeface="Cambria Math" panose="02040503050406030204" pitchFamily="18" charset="0"/>
                          <a:sym typeface="Helvetica Neue"/>
                        </a:rPr>
                        <m:t>’</m:t>
                      </m:r>
                      <m:r>
                        <m:rPr>
                          <m:sty m:val="p"/>
                        </m:rPr>
                        <a:rPr lang="en-US" altLang="zh-TW" sz="825" i="1">
                          <a:solidFill>
                            <a:srgbClr val="000000"/>
                          </a:solidFill>
                          <a:latin typeface="Cambria Math" panose="02040503050406030204" pitchFamily="18" charset="0"/>
                          <a:sym typeface="Helvetica Neue"/>
                        </a:rPr>
                        <m:t>indeterminate</m:t>
                      </m:r>
                      <m:r>
                        <m:rPr>
                          <m:lit/>
                        </m:rPr>
                        <a:rPr lang="en-US" altLang="zh-TW" sz="825" i="1">
                          <a:solidFill>
                            <a:srgbClr val="000000"/>
                          </a:solidFill>
                          <a:latin typeface="Cambria Math" panose="02040503050406030204" pitchFamily="18" charset="0"/>
                          <a:sym typeface="Helvetica Neue"/>
                        </a:rPr>
                        <m:t>’</m:t>
                      </m:r>
                      <m:r>
                        <a:rPr lang="en-US" altLang="zh-TW" sz="825" i="1">
                          <a:solidFill>
                            <a:srgbClr val="000000"/>
                          </a:solidFill>
                          <a:latin typeface="Cambria Math" panose="02040503050406030204" pitchFamily="18" charset="0"/>
                          <a:sym typeface="Helvetica Neue"/>
                        </a:rPr>
                        <m:t>} </m:t>
                      </m:r>
                    </m:oMath>
                  </m:oMathPara>
                </a14:m>
                <a:endParaRPr lang="zh-TW" altLang="en-US" sz="825" dirty="0"/>
              </a:p>
            </p:txBody>
          </p:sp>
        </mc:Choice>
        <mc:Fallback xmlns="">
          <p:sp>
            <p:nvSpPr>
              <p:cNvPr id="4" name="文字方塊 3">
                <a:extLst>
                  <a:ext uri="{FF2B5EF4-FFF2-40B4-BE49-F238E27FC236}">
                    <a16:creationId xmlns:a16="http://schemas.microsoft.com/office/drawing/2014/main" id="{B8F1A3F0-85DE-7BF9-27A4-83096F1818E3}"/>
                  </a:ext>
                </a:extLst>
              </p:cNvPr>
              <p:cNvSpPr txBox="1">
                <a:spLocks noRot="1" noChangeAspect="1" noMove="1" noResize="1" noEditPoints="1" noAdjustHandles="1" noChangeArrowheads="1" noChangeShapeType="1" noTextEdit="1"/>
              </p:cNvSpPr>
              <p:nvPr/>
            </p:nvSpPr>
            <p:spPr>
              <a:xfrm>
                <a:off x="2890390" y="4124724"/>
                <a:ext cx="3363219" cy="614592"/>
              </a:xfrm>
              <a:prstGeom prst="rect">
                <a:avLst/>
              </a:prstGeom>
              <a:blipFill>
                <a:blip r:embed="rId5"/>
                <a:stretch>
                  <a:fillRect/>
                </a:stretch>
              </a:blipFill>
              <a:ln/>
            </p:spPr>
            <p:txBody>
              <a:bodyPr/>
              <a:lstStyle/>
              <a:p>
                <a:r>
                  <a:rPr lang="zh-TW" altLang="en-US">
                    <a:noFill/>
                  </a:rPr>
                  <a:t> </a:t>
                </a:r>
              </a:p>
            </p:txBody>
          </p:sp>
        </mc:Fallback>
      </mc:AlternateContent>
      <p:grpSp>
        <p:nvGrpSpPr>
          <p:cNvPr id="5" name="群組 4">
            <a:extLst>
              <a:ext uri="{FF2B5EF4-FFF2-40B4-BE49-F238E27FC236}">
                <a16:creationId xmlns:a16="http://schemas.microsoft.com/office/drawing/2014/main" id="{2863A26C-3AC7-55CB-37F8-90BC0D016741}"/>
              </a:ext>
            </a:extLst>
          </p:cNvPr>
          <p:cNvGrpSpPr/>
          <p:nvPr/>
        </p:nvGrpSpPr>
        <p:grpSpPr>
          <a:xfrm>
            <a:off x="6200217" y="1659830"/>
            <a:ext cx="2458148" cy="3079526"/>
            <a:chOff x="16533920" y="4426213"/>
            <a:chExt cx="6555064" cy="8212069"/>
          </a:xfrm>
        </p:grpSpPr>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871E737-14F3-6CE1-D673-30AFC17A5D24}"/>
                    </a:ext>
                  </a:extLst>
                </p:cNvPr>
                <p:cNvSpPr txBox="1"/>
                <p:nvPr/>
              </p:nvSpPr>
              <p:spPr>
                <a:xfrm flipH="1">
                  <a:off x="16676299" y="8387173"/>
                  <a:ext cx="1367395" cy="4437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14:m>
                    <m:oMathPara xmlns:m="http://schemas.openxmlformats.org/officeDocument/2006/math">
                      <m:oMathParaPr>
                        <m:jc m:val="centerGroup"/>
                      </m:oMathParaPr>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𝑏𝑟𝑜𝑘𝑒</m:t>
                            </m:r>
                          </m:sub>
                          <m:sup>
                            <m:r>
                              <a:rPr lang="en-US" altLang="zh-TW" sz="900" i="1">
                                <a:latin typeface="Cambria Math" panose="02040503050406030204" pitchFamily="18" charset="0"/>
                              </a:rPr>
                              <m:t> </m:t>
                            </m:r>
                          </m:sup>
                        </m:sSubSup>
                      </m:oMath>
                    </m:oMathPara>
                  </a14:m>
                  <a:endParaRPr lang="zh-TW" altLang="en-US" sz="900" dirty="0">
                    <a:solidFill>
                      <a:srgbClr val="000000"/>
                    </a:solidFill>
                    <a:sym typeface="Helvetica Neue"/>
                  </a:endParaRPr>
                </a:p>
              </p:txBody>
            </p:sp>
          </mc:Choice>
          <mc:Fallback xmlns="">
            <p:sp>
              <p:nvSpPr>
                <p:cNvPr id="6" name="文字方塊 5">
                  <a:extLst>
                    <a:ext uri="{FF2B5EF4-FFF2-40B4-BE49-F238E27FC236}">
                      <a16:creationId xmlns:a16="http://schemas.microsoft.com/office/drawing/2014/main" id="{A871E737-14F3-6CE1-D673-30AFC17A5D24}"/>
                    </a:ext>
                  </a:extLst>
                </p:cNvPr>
                <p:cNvSpPr txBox="1">
                  <a:spLocks noRot="1" noChangeAspect="1" noMove="1" noResize="1" noEditPoints="1" noAdjustHandles="1" noChangeArrowheads="1" noChangeShapeType="1" noTextEdit="1"/>
                </p:cNvSpPr>
                <p:nvPr/>
              </p:nvSpPr>
              <p:spPr>
                <a:xfrm flipH="1">
                  <a:off x="16676299" y="8387173"/>
                  <a:ext cx="1367395" cy="443797"/>
                </a:xfrm>
                <a:prstGeom prst="rect">
                  <a:avLst/>
                </a:prstGeom>
                <a:blipFill>
                  <a:blip r:embed="rId6"/>
                  <a:stretch>
                    <a:fillRect t="-14286" b="-14286"/>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4F204218-715A-7288-0213-4243795FC476}"/>
                    </a:ext>
                  </a:extLst>
                </p:cNvPr>
                <p:cNvSpPr txBox="1"/>
                <p:nvPr/>
              </p:nvSpPr>
              <p:spPr>
                <a:xfrm>
                  <a:off x="16533920" y="4426213"/>
                  <a:ext cx="1803795" cy="503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14:m>
                    <m:oMathPara xmlns:m="http://schemas.openxmlformats.org/officeDocument/2006/math">
                      <m:oMathParaPr>
                        <m:jc m:val="centerGroup"/>
                      </m:oMathParaPr>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𝑠h𝑖𝑓𝑡</m:t>
                            </m:r>
                          </m:sub>
                          <m:sup>
                            <m:r>
                              <a:rPr lang="en-US" altLang="zh-TW" sz="900" i="1">
                                <a:latin typeface="Cambria Math" panose="02040503050406030204" pitchFamily="18" charset="0"/>
                              </a:rPr>
                              <m:t> </m:t>
                            </m:r>
                          </m:sup>
                        </m:sSubSup>
                      </m:oMath>
                    </m:oMathPara>
                  </a14:m>
                  <a:endParaRPr lang="zh-TW" altLang="en-US" sz="900" dirty="0">
                    <a:solidFill>
                      <a:srgbClr val="000000"/>
                    </a:solidFill>
                    <a:sym typeface="Helvetica Neue"/>
                  </a:endParaRPr>
                </a:p>
              </p:txBody>
            </p:sp>
          </mc:Choice>
          <mc:Fallback xmlns="">
            <p:sp>
              <p:nvSpPr>
                <p:cNvPr id="7" name="文字方塊 6">
                  <a:extLst>
                    <a:ext uri="{FF2B5EF4-FFF2-40B4-BE49-F238E27FC236}">
                      <a16:creationId xmlns:a16="http://schemas.microsoft.com/office/drawing/2014/main" id="{4F204218-715A-7288-0213-4243795FC476}"/>
                    </a:ext>
                  </a:extLst>
                </p:cNvPr>
                <p:cNvSpPr txBox="1">
                  <a:spLocks noRot="1" noChangeAspect="1" noMove="1" noResize="1" noEditPoints="1" noAdjustHandles="1" noChangeArrowheads="1" noChangeShapeType="1" noTextEdit="1"/>
                </p:cNvSpPr>
                <p:nvPr/>
              </p:nvSpPr>
              <p:spPr>
                <a:xfrm>
                  <a:off x="16533920" y="4426213"/>
                  <a:ext cx="1803795" cy="503693"/>
                </a:xfrm>
                <a:prstGeom prst="rect">
                  <a:avLst/>
                </a:prstGeom>
                <a:blipFill>
                  <a:blip r:embed="rId7"/>
                  <a:stretch>
                    <a:fillRect b="-125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34D9B05-9937-B707-0B13-99051A41F29F}"/>
                    </a:ext>
                  </a:extLst>
                </p:cNvPr>
                <p:cNvSpPr txBox="1"/>
                <p:nvPr/>
              </p:nvSpPr>
              <p:spPr>
                <a:xfrm>
                  <a:off x="17099723" y="12259693"/>
                  <a:ext cx="811000" cy="378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14:m>
                    <m:oMathPara xmlns:m="http://schemas.openxmlformats.org/officeDocument/2006/math">
                      <m:oMathParaPr>
                        <m:jc m:val="centerGroup"/>
                      </m:oMathParaPr>
                      <m:oMath xmlns:m="http://schemas.openxmlformats.org/officeDocument/2006/math">
                        <m:sSubSup>
                          <m:sSubSupPr>
                            <m:ctrlPr>
                              <a:rPr lang="en-US" altLang="zh-TW" sz="900" i="1">
                                <a:latin typeface="Cambria Math" panose="02040503050406030204" pitchFamily="18" charset="0"/>
                              </a:rPr>
                            </m:ctrlPr>
                          </m:sSubSupPr>
                          <m:e>
                            <m:acc>
                              <m:accPr>
                                <m:chr m:val="̂"/>
                                <m:ctrlPr>
                                  <a:rPr lang="en-US" altLang="zh-TW" sz="900" i="1">
                                    <a:latin typeface="Cambria Math" panose="02040503050406030204" pitchFamily="18" charset="0"/>
                                  </a:rPr>
                                </m:ctrlPr>
                              </m:accPr>
                              <m:e>
                                <m:r>
                                  <a:rPr lang="en-US" altLang="zh-TW" sz="900" i="1">
                                    <a:latin typeface="Cambria Math" panose="02040503050406030204" pitchFamily="18" charset="0"/>
                                  </a:rPr>
                                  <m:t>𝑦</m:t>
                                </m:r>
                              </m:e>
                            </m:acc>
                          </m:e>
                          <m:sub>
                            <m:r>
                              <a:rPr lang="en-US" altLang="zh-TW" sz="900" i="1">
                                <a:latin typeface="Cambria Math" panose="02040503050406030204" pitchFamily="18" charset="0"/>
                              </a:rPr>
                              <m:t>𝑠h𝑜𝑟𝑡</m:t>
                            </m:r>
                          </m:sub>
                          <m:sup>
                            <m:r>
                              <a:rPr lang="en-US" altLang="zh-TW" sz="900" i="1">
                                <a:latin typeface="Cambria Math" panose="02040503050406030204" pitchFamily="18" charset="0"/>
                              </a:rPr>
                              <m:t> </m:t>
                            </m:r>
                          </m:sup>
                        </m:sSubSup>
                      </m:oMath>
                    </m:oMathPara>
                  </a14:m>
                  <a:endParaRPr lang="zh-TW" altLang="en-US" sz="900" dirty="0">
                    <a:solidFill>
                      <a:srgbClr val="000000"/>
                    </a:solidFill>
                    <a:sym typeface="Helvetica Neue"/>
                  </a:endParaRPr>
                </a:p>
              </p:txBody>
            </p:sp>
          </mc:Choice>
          <mc:Fallback xmlns="">
            <p:sp>
              <p:nvSpPr>
                <p:cNvPr id="8" name="文字方塊 7">
                  <a:extLst>
                    <a:ext uri="{FF2B5EF4-FFF2-40B4-BE49-F238E27FC236}">
                      <a16:creationId xmlns:a16="http://schemas.microsoft.com/office/drawing/2014/main" id="{C34D9B05-9937-B707-0B13-99051A41F29F}"/>
                    </a:ext>
                  </a:extLst>
                </p:cNvPr>
                <p:cNvSpPr txBox="1">
                  <a:spLocks noRot="1" noChangeAspect="1" noMove="1" noResize="1" noEditPoints="1" noAdjustHandles="1" noChangeArrowheads="1" noChangeShapeType="1" noTextEdit="1"/>
                </p:cNvSpPr>
                <p:nvPr/>
              </p:nvSpPr>
              <p:spPr>
                <a:xfrm>
                  <a:off x="17099723" y="12259693"/>
                  <a:ext cx="811000" cy="378589"/>
                </a:xfrm>
                <a:prstGeom prst="rect">
                  <a:avLst/>
                </a:prstGeom>
                <a:blipFill>
                  <a:blip r:embed="rId8"/>
                  <a:stretch>
                    <a:fillRect l="-4000" t="-16667" r="-12000" b="-25000"/>
                  </a:stretch>
                </a:blipFill>
                <a:ln w="12700" cap="flat">
                  <a:noFill/>
                  <a:miter lim="400000"/>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D48BF0B-5185-2093-A19B-0496153424EA}"/>
                    </a:ext>
                  </a:extLst>
                </p:cNvPr>
                <p:cNvSpPr>
                  <a:spLocks/>
                </p:cNvSpPr>
                <p:nvPr/>
              </p:nvSpPr>
              <p:spPr>
                <a:xfrm>
                  <a:off x="18867523" y="6293789"/>
                  <a:ext cx="2880000" cy="480000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noAutofit/>
                </a:bodyPr>
                <a:lstStyle/>
                <a:p>
                  <a:pPr algn="ctr" defTabSz="309563" hangingPunct="0"/>
                  <a:r>
                    <a:rPr lang="en-US" altLang="zh-TW" sz="900" dirty="0">
                      <a:solidFill>
                        <a:schemeClr val="bg2">
                          <a:lumMod val="25000"/>
                        </a:schemeClr>
                      </a:solidFill>
                      <a:latin typeface="Helvetica Neue Medium"/>
                      <a:ea typeface="Helvetica Neue Medium"/>
                      <a:cs typeface="Helvetica Neue Medium"/>
                      <a:sym typeface="Helvetica Neue Medium"/>
                    </a:rPr>
                    <a:t>Prediction combiner</a:t>
                  </a:r>
                </a:p>
                <a:p>
                  <a:pPr algn="ctr" defTabSz="309563"/>
                  <a14:m>
                    <m:oMathPara xmlns:m="http://schemas.openxmlformats.org/officeDocument/2006/math">
                      <m:oMathParaPr>
                        <m:jc m:val="centerGroup"/>
                      </m:oMathParaPr>
                      <m:oMath xmlns:m="http://schemas.openxmlformats.org/officeDocument/2006/math">
                        <m:sSub>
                          <m:sSubPr>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sSubPr>
                          <m:e>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𝐺</m:t>
                            </m:r>
                          </m:e>
                          <m: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 </m:t>
                            </m:r>
                          </m:sub>
                        </m:s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m:t>
                        </m:r>
                        <m:sSubSup>
                          <m:sSubSupPr>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sSubSupPr>
                          <m:e>
                            <m:acc>
                              <m:accPr>
                                <m:chr m:val="̂"/>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accPr>
                              <m:e>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𝑦</m:t>
                                </m:r>
                              </m:e>
                            </m:acc>
                          </m:e>
                          <m: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𝑠h𝑖𝑓𝑡</m:t>
                            </m:r>
                          </m:sub>
                          <m:sup>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 </m:t>
                            </m:r>
                          </m:sup>
                        </m:sSubSup>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m:t>
                        </m:r>
                        <m:sSubSup>
                          <m:sSubSupPr>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sSubSupPr>
                          <m:e>
                            <m:acc>
                              <m:accPr>
                                <m:chr m:val="̂"/>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accPr>
                              <m:e>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𝑦</m:t>
                                </m:r>
                              </m:e>
                            </m:acc>
                          </m:e>
                          <m: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𝑏𝑟𝑜𝑘𝑒</m:t>
                            </m:r>
                          </m:sub>
                          <m:sup>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 </m:t>
                            </m:r>
                          </m:sup>
                        </m:sSubSup>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m:t>
                        </m:r>
                        <m:sSub>
                          <m:sSubPr>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sSubPr>
                          <m:e>
                            <m:acc>
                              <m:accPr>
                                <m:chr m:val="̂"/>
                                <m:ctrlP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ctrlPr>
                              </m:accPr>
                              <m:e>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𝑦</m:t>
                                </m:r>
                              </m:e>
                            </m:acc>
                          </m:e>
                          <m: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𝑠h𝑜𝑟𝑡</m:t>
                            </m:r>
                          </m:sub>
                        </m:sSub>
                        <m:r>
                          <a:rPr lang="en-US" altLang="zh-TW" sz="750" i="1">
                            <a:solidFill>
                              <a:schemeClr val="bg2">
                                <a:lumMod val="25000"/>
                              </a:schemeClr>
                            </a:solidFill>
                            <a:latin typeface="Cambria Math" panose="02040503050406030204" pitchFamily="18" charset="0"/>
                            <a:ea typeface="Helvetica Neue Medium"/>
                            <a:cs typeface="Helvetica Neue Medium"/>
                            <a:sym typeface="Helvetica Neue Medium"/>
                          </a:rPr>
                          <m:t>)</m:t>
                        </m:r>
                      </m:oMath>
                    </m:oMathPara>
                  </a14:m>
                  <a:endParaRPr lang="en-US" altLang="zh-TW" sz="750" baseline="-25000" dirty="0">
                    <a:solidFill>
                      <a:schemeClr val="bg2">
                        <a:lumMod val="25000"/>
                      </a:schemeClr>
                    </a:solidFill>
                    <a:latin typeface="Helvetica Neue Medium"/>
                    <a:ea typeface="Helvetica Neue Medium"/>
                    <a:cs typeface="Helvetica Neue Medium"/>
                    <a:sym typeface="Helvetica Neue Medium"/>
                  </a:endParaRPr>
                </a:p>
                <a:p>
                  <a:pPr algn="ctr" defTabSz="309563" hangingPunct="0"/>
                  <a:endParaRPr lang="zh-TW" altLang="en-US" sz="1200" baseline="-25000" dirty="0">
                    <a:solidFill>
                      <a:schemeClr val="bg2">
                        <a:lumMod val="25000"/>
                      </a:schemeClr>
                    </a:solidFill>
                    <a:latin typeface="Helvetica Neue Medium"/>
                    <a:ea typeface="Helvetica Neue Medium"/>
                    <a:cs typeface="Helvetica Neue Medium"/>
                    <a:sym typeface="Helvetica Neue Medium"/>
                  </a:endParaRPr>
                </a:p>
              </p:txBody>
            </p:sp>
          </mc:Choice>
          <mc:Fallback xmlns="">
            <p:sp>
              <p:nvSpPr>
                <p:cNvPr id="9" name="矩形 8">
                  <a:extLst>
                    <a:ext uri="{FF2B5EF4-FFF2-40B4-BE49-F238E27FC236}">
                      <a16:creationId xmlns:a16="http://schemas.microsoft.com/office/drawing/2014/main" id="{FD48BF0B-5185-2093-A19B-0496153424EA}"/>
                    </a:ext>
                  </a:extLst>
                </p:cNvPr>
                <p:cNvSpPr>
                  <a:spLocks noRot="1" noChangeAspect="1" noMove="1" noResize="1" noEditPoints="1" noAdjustHandles="1" noChangeArrowheads="1" noChangeShapeType="1" noTextEdit="1"/>
                </p:cNvSpPr>
                <p:nvPr/>
              </p:nvSpPr>
              <p:spPr>
                <a:xfrm>
                  <a:off x="18867523" y="6293789"/>
                  <a:ext cx="2880000" cy="4800000"/>
                </a:xfrm>
                <a:prstGeom prst="rect">
                  <a:avLst/>
                </a:prstGeom>
                <a:blipFill>
                  <a:blip r:embed="rId9"/>
                  <a:stretch>
                    <a:fillRect/>
                  </a:stretch>
                </a:blipFill>
                <a:ln w="12700" cap="flat">
                  <a:noFill/>
                  <a:miter lim="400000"/>
                </a:ln>
                <a:effectLst/>
              </p:spPr>
              <p:txBody>
                <a:bodyPr/>
                <a:lstStyle/>
                <a:p>
                  <a:r>
                    <a:rPr lang="zh-TW" altLang="en-US">
                      <a:noFill/>
                    </a:rPr>
                    <a:t> </a:t>
                  </a:r>
                </a:p>
              </p:txBody>
            </p:sp>
          </mc:Fallback>
        </mc:AlternateContent>
        <p:cxnSp>
          <p:nvCxnSpPr>
            <p:cNvPr id="10" name="肘形接點 9">
              <a:extLst>
                <a:ext uri="{FF2B5EF4-FFF2-40B4-BE49-F238E27FC236}">
                  <a16:creationId xmlns:a16="http://schemas.microsoft.com/office/drawing/2014/main" id="{9BCC0DB9-C560-809B-E917-468989036C1D}"/>
                </a:ext>
              </a:extLst>
            </p:cNvPr>
            <p:cNvCxnSpPr>
              <a:cxnSpLocks/>
            </p:cNvCxnSpPr>
            <p:nvPr/>
          </p:nvCxnSpPr>
          <p:spPr>
            <a:xfrm flipV="1">
              <a:off x="18068299" y="9044210"/>
              <a:ext cx="799224" cy="3504066"/>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肘形接點 10">
              <a:extLst>
                <a:ext uri="{FF2B5EF4-FFF2-40B4-BE49-F238E27FC236}">
                  <a16:creationId xmlns:a16="http://schemas.microsoft.com/office/drawing/2014/main" id="{9686CDB8-31CA-7CF7-9D94-AF03E42661A4}"/>
                </a:ext>
              </a:extLst>
            </p:cNvPr>
            <p:cNvCxnSpPr>
              <a:cxnSpLocks/>
            </p:cNvCxnSpPr>
            <p:nvPr/>
          </p:nvCxnSpPr>
          <p:spPr>
            <a:xfrm>
              <a:off x="18048589" y="4724388"/>
              <a:ext cx="799224" cy="3440884"/>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直線箭頭接點 11">
              <a:extLst>
                <a:ext uri="{FF2B5EF4-FFF2-40B4-BE49-F238E27FC236}">
                  <a16:creationId xmlns:a16="http://schemas.microsoft.com/office/drawing/2014/main" id="{C2A80C03-CC44-B775-D6F8-C5DD64F797D0}"/>
                </a:ext>
              </a:extLst>
            </p:cNvPr>
            <p:cNvCxnSpPr>
              <a:cxnSpLocks/>
              <a:endCxn id="9" idx="1"/>
            </p:cNvCxnSpPr>
            <p:nvPr/>
          </p:nvCxnSpPr>
          <p:spPr>
            <a:xfrm>
              <a:off x="18023985" y="8691082"/>
              <a:ext cx="843539" cy="270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直線箭頭接點 12">
              <a:extLst>
                <a:ext uri="{FF2B5EF4-FFF2-40B4-BE49-F238E27FC236}">
                  <a16:creationId xmlns:a16="http://schemas.microsoft.com/office/drawing/2014/main" id="{43EBAB7D-1BF3-BB81-9FC9-2D86D3FD2B03}"/>
                </a:ext>
              </a:extLst>
            </p:cNvPr>
            <p:cNvCxnSpPr>
              <a:cxnSpLocks/>
            </p:cNvCxnSpPr>
            <p:nvPr/>
          </p:nvCxnSpPr>
          <p:spPr>
            <a:xfrm flipV="1">
              <a:off x="21796857" y="8691082"/>
              <a:ext cx="749891" cy="270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B90CB48D-7A82-77DB-997D-31AB91358F69}"/>
                    </a:ext>
                  </a:extLst>
                </p:cNvPr>
                <p:cNvSpPr txBox="1"/>
                <p:nvPr/>
              </p:nvSpPr>
              <p:spPr>
                <a:xfrm>
                  <a:off x="22530573" y="8373672"/>
                  <a:ext cx="558411" cy="47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14:m>
                    <m:oMathPara xmlns:m="http://schemas.openxmlformats.org/officeDocument/2006/math">
                      <m:oMathParaPr>
                        <m:jc m:val="centerGroup"/>
                      </m:oMathParaPr>
                      <m:oMath xmlns:m="http://schemas.openxmlformats.org/officeDocument/2006/math">
                        <m:sSub>
                          <m:sSubPr>
                            <m:ctrlPr>
                              <a:rPr lang="en-US" altLang="zh-TW" sz="900" i="1">
                                <a:solidFill>
                                  <a:srgbClr val="000000"/>
                                </a:solidFill>
                                <a:latin typeface="Cambria Math" panose="02040503050406030204" pitchFamily="18" charset="0"/>
                                <a:sym typeface="Helvetica Neue"/>
                              </a:rPr>
                            </m:ctrlPr>
                          </m:sSubPr>
                          <m:e>
                            <m:acc>
                              <m:accPr>
                                <m:chr m:val="̂"/>
                                <m:ctrlPr>
                                  <a:rPr lang="en-US" altLang="zh-TW" sz="900" i="1">
                                    <a:solidFill>
                                      <a:srgbClr val="000000"/>
                                    </a:solidFill>
                                    <a:latin typeface="Cambria Math" panose="02040503050406030204" pitchFamily="18" charset="0"/>
                                    <a:sym typeface="Helvetica Neue"/>
                                  </a:rPr>
                                </m:ctrlPr>
                              </m:accPr>
                              <m:e>
                                <m:r>
                                  <a:rPr lang="en-US" altLang="zh-TW" sz="900" i="1">
                                    <a:solidFill>
                                      <a:srgbClr val="000000"/>
                                    </a:solidFill>
                                    <a:latin typeface="Cambria Math" panose="02040503050406030204" pitchFamily="18" charset="0"/>
                                    <a:sym typeface="Helvetica Neue"/>
                                  </a:rPr>
                                  <m:t>𝑦</m:t>
                                </m:r>
                              </m:e>
                            </m:acc>
                          </m:e>
                          <m:sub>
                            <m:r>
                              <a:rPr lang="en-US" altLang="zh-TW" sz="900" i="1">
                                <a:solidFill>
                                  <a:srgbClr val="000000"/>
                                </a:solidFill>
                                <a:latin typeface="Cambria Math" panose="02040503050406030204" pitchFamily="18" charset="0"/>
                                <a:sym typeface="Helvetica Neue"/>
                              </a:rPr>
                              <m:t> </m:t>
                            </m:r>
                          </m:sub>
                        </m:sSub>
                      </m:oMath>
                    </m:oMathPara>
                  </a14:m>
                  <a:endParaRPr lang="zh-TW" altLang="en-US" sz="900" dirty="0">
                    <a:solidFill>
                      <a:srgbClr val="000000"/>
                    </a:solidFill>
                    <a:sym typeface="Helvetica Neue"/>
                  </a:endParaRPr>
                </a:p>
              </p:txBody>
            </p:sp>
          </mc:Choice>
          <mc:Fallback xmlns="">
            <p:sp>
              <p:nvSpPr>
                <p:cNvPr id="14" name="文字方塊 13">
                  <a:extLst>
                    <a:ext uri="{FF2B5EF4-FFF2-40B4-BE49-F238E27FC236}">
                      <a16:creationId xmlns:a16="http://schemas.microsoft.com/office/drawing/2014/main" id="{B90CB48D-7A82-77DB-997D-31AB91358F69}"/>
                    </a:ext>
                  </a:extLst>
                </p:cNvPr>
                <p:cNvSpPr txBox="1">
                  <a:spLocks noRot="1" noChangeAspect="1" noMove="1" noResize="1" noEditPoints="1" noAdjustHandles="1" noChangeArrowheads="1" noChangeShapeType="1" noTextEdit="1"/>
                </p:cNvSpPr>
                <p:nvPr/>
              </p:nvSpPr>
              <p:spPr>
                <a:xfrm>
                  <a:off x="22530573" y="8373672"/>
                  <a:ext cx="558411" cy="470800"/>
                </a:xfrm>
                <a:prstGeom prst="rect">
                  <a:avLst/>
                </a:prstGeom>
                <a:blipFill>
                  <a:blip r:embed="rId10"/>
                  <a:stretch>
                    <a:fillRect t="-13333" b="-13333"/>
                  </a:stretch>
                </a:blipFill>
                <a:ln w="12700" cap="flat">
                  <a:noFill/>
                  <a:miter lim="400000"/>
                </a:ln>
                <a:effectLst/>
              </p:spPr>
              <p:txBody>
                <a:bodyPr/>
                <a:lstStyle/>
                <a:p>
                  <a:r>
                    <a:rPr lang="zh-TW" altLang="en-US">
                      <a:noFill/>
                    </a:rPr>
                    <a:t> </a:t>
                  </a:r>
                </a:p>
              </p:txBody>
            </p:sp>
          </mc:Fallback>
        </mc:AlternateContent>
      </p:grpSp>
      <p:sp>
        <p:nvSpPr>
          <p:cNvPr id="17" name="閃電 16">
            <a:extLst>
              <a:ext uri="{FF2B5EF4-FFF2-40B4-BE49-F238E27FC236}">
                <a16:creationId xmlns:a16="http://schemas.microsoft.com/office/drawing/2014/main" id="{7398C3F2-C281-1036-2F81-141C14B8CB49}"/>
              </a:ext>
            </a:extLst>
          </p:cNvPr>
          <p:cNvSpPr/>
          <p:nvPr/>
        </p:nvSpPr>
        <p:spPr>
          <a:xfrm rot="3066925">
            <a:off x="8838255" y="4902182"/>
            <a:ext cx="146132" cy="155449"/>
          </a:xfrm>
          <a:prstGeom prst="lightningBol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投影片編號版面配置區 17">
            <a:extLst>
              <a:ext uri="{FF2B5EF4-FFF2-40B4-BE49-F238E27FC236}">
                <a16:creationId xmlns:a16="http://schemas.microsoft.com/office/drawing/2014/main" id="{7E3F6044-420D-B951-73B6-B5F64A4E07CF}"/>
              </a:ext>
            </a:extLst>
          </p:cNvPr>
          <p:cNvSpPr>
            <a:spLocks noGrp="1"/>
          </p:cNvSpPr>
          <p:nvPr>
            <p:ph type="sldNum" sz="quarter" idx="12"/>
          </p:nvPr>
        </p:nvSpPr>
        <p:spPr/>
        <p:txBody>
          <a:bodyPr/>
          <a:lstStyle/>
          <a:p>
            <a:fld id="{EE3F9CDB-1F21-4789-A81E-8FEA25CE194B}" type="slidenum">
              <a:rPr lang="zh-CN" altLang="en-US" smtClean="0"/>
              <a:t>29</a:t>
            </a:fld>
            <a:endParaRPr lang="zh-CN" altLang="en-US"/>
          </a:p>
        </p:txBody>
      </p:sp>
    </p:spTree>
    <p:extLst>
      <p:ext uri="{BB962C8B-B14F-4D97-AF65-F5344CB8AC3E}">
        <p14:creationId xmlns:p14="http://schemas.microsoft.com/office/powerpoint/2010/main" val="195707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D365AA-6E0D-1FC6-65C9-8C2EDF1E5987}"/>
              </a:ext>
            </a:extLst>
          </p:cNvPr>
          <p:cNvSpPr/>
          <p:nvPr/>
        </p:nvSpPr>
        <p:spPr bwMode="auto">
          <a:xfrm>
            <a:off x="90838" y="99301"/>
            <a:ext cx="6995762" cy="461665"/>
          </a:xfrm>
          <a:prstGeom prst="rect">
            <a:avLst/>
          </a:prstGeom>
          <a:noFill/>
        </p:spPr>
        <p:txBody>
          <a:bodyPr wrap="square">
            <a:spAutoFit/>
          </a:bodyPr>
          <a:lstStyle/>
          <a:p>
            <a:pPr>
              <a:defRPr/>
            </a:pPr>
            <a:r>
              <a:rPr lang="en" altLang="zh-TW" sz="2400" dirty="0"/>
              <a:t>Steps in the Research Process</a:t>
            </a:r>
            <a:endParaRPr lang="zh-CN" altLang="en-US" sz="1800" dirty="0">
              <a:solidFill>
                <a:schemeClr val="accent1"/>
              </a:solidFill>
              <a:latin typeface="+mj-ea"/>
              <a:ea typeface="+mj-ea"/>
            </a:endParaRPr>
          </a:p>
        </p:txBody>
      </p:sp>
      <p:sp>
        <p:nvSpPr>
          <p:cNvPr id="4" name="矩形 3">
            <a:extLst>
              <a:ext uri="{FF2B5EF4-FFF2-40B4-BE49-F238E27FC236}">
                <a16:creationId xmlns:a16="http://schemas.microsoft.com/office/drawing/2014/main" id="{FAA34D51-5216-0FA9-E3A6-76790E88508C}"/>
              </a:ext>
            </a:extLst>
          </p:cNvPr>
          <p:cNvSpPr/>
          <p:nvPr/>
        </p:nvSpPr>
        <p:spPr>
          <a:xfrm>
            <a:off x="802270" y="1155468"/>
            <a:ext cx="3030288" cy="384464"/>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 altLang="zh-TW" dirty="0">
                <a:solidFill>
                  <a:schemeClr val="bg1"/>
                </a:solidFill>
              </a:rPr>
              <a:t>Define the Research Topic and Objectives</a:t>
            </a:r>
            <a:endParaRPr kumimoji="1" lang="zh-TW" altLang="en-US" dirty="0">
              <a:solidFill>
                <a:schemeClr val="bg1"/>
              </a:solidFill>
            </a:endParaRPr>
          </a:p>
        </p:txBody>
      </p:sp>
      <p:sp>
        <p:nvSpPr>
          <p:cNvPr id="5" name="向下箭號 4">
            <a:extLst>
              <a:ext uri="{FF2B5EF4-FFF2-40B4-BE49-F238E27FC236}">
                <a16:creationId xmlns:a16="http://schemas.microsoft.com/office/drawing/2014/main" id="{B8A0A838-A2CB-BCCC-F125-E27F50B69D72}"/>
              </a:ext>
            </a:extLst>
          </p:cNvPr>
          <p:cNvSpPr/>
          <p:nvPr/>
        </p:nvSpPr>
        <p:spPr>
          <a:xfrm>
            <a:off x="2175406" y="1684970"/>
            <a:ext cx="287090" cy="344633"/>
          </a:xfrm>
          <a:prstGeom prst="downArrow">
            <a:avLst>
              <a:gd name="adj1" fmla="val 40909"/>
              <a:gd name="adj2" fmla="val 72519"/>
            </a:avLst>
          </a:prstGeom>
          <a:solidFill>
            <a:schemeClr val="accent5"/>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25835A9D-EFA8-36D6-5CDE-9DA2775C2E64}"/>
              </a:ext>
            </a:extLst>
          </p:cNvPr>
          <p:cNvSpPr/>
          <p:nvPr/>
        </p:nvSpPr>
        <p:spPr>
          <a:xfrm>
            <a:off x="802270" y="2094980"/>
            <a:ext cx="3030288" cy="384464"/>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 altLang="zh-TW" dirty="0"/>
              <a:t>Foundation Building</a:t>
            </a:r>
            <a:endParaRPr kumimoji="1" lang="zh-TW" altLang="en-US" dirty="0"/>
          </a:p>
        </p:txBody>
      </p:sp>
      <p:sp>
        <p:nvSpPr>
          <p:cNvPr id="8" name="矩形 7">
            <a:extLst>
              <a:ext uri="{FF2B5EF4-FFF2-40B4-BE49-F238E27FC236}">
                <a16:creationId xmlns:a16="http://schemas.microsoft.com/office/drawing/2014/main" id="{EE68BE4E-51B6-7F02-3B82-F485FC044EBB}"/>
              </a:ext>
            </a:extLst>
          </p:cNvPr>
          <p:cNvSpPr/>
          <p:nvPr/>
        </p:nvSpPr>
        <p:spPr>
          <a:xfrm>
            <a:off x="802270" y="3086442"/>
            <a:ext cx="3030289" cy="384464"/>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 altLang="zh-TW" dirty="0"/>
              <a:t>Design the Research Methodology</a:t>
            </a:r>
            <a:endParaRPr kumimoji="1" lang="zh-TW" altLang="en-US" dirty="0"/>
          </a:p>
        </p:txBody>
      </p:sp>
      <p:sp>
        <p:nvSpPr>
          <p:cNvPr id="10" name="矩形 9">
            <a:extLst>
              <a:ext uri="{FF2B5EF4-FFF2-40B4-BE49-F238E27FC236}">
                <a16:creationId xmlns:a16="http://schemas.microsoft.com/office/drawing/2014/main" id="{CBD0378D-125A-8AC7-15F6-5417CBD1222E}"/>
              </a:ext>
            </a:extLst>
          </p:cNvPr>
          <p:cNvSpPr/>
          <p:nvPr/>
        </p:nvSpPr>
        <p:spPr>
          <a:xfrm>
            <a:off x="802270" y="4064916"/>
            <a:ext cx="3030290" cy="384464"/>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 altLang="zh-TW" dirty="0"/>
              <a:t>Conduct Experiments and Gather Results</a:t>
            </a:r>
            <a:endParaRPr kumimoji="1" lang="zh-TW" altLang="en-US" dirty="0"/>
          </a:p>
        </p:txBody>
      </p:sp>
      <p:sp>
        <p:nvSpPr>
          <p:cNvPr id="11" name="向下箭號 10">
            <a:extLst>
              <a:ext uri="{FF2B5EF4-FFF2-40B4-BE49-F238E27FC236}">
                <a16:creationId xmlns:a16="http://schemas.microsoft.com/office/drawing/2014/main" id="{079BE081-947C-7299-21D3-C80B4777E6A6}"/>
              </a:ext>
            </a:extLst>
          </p:cNvPr>
          <p:cNvSpPr/>
          <p:nvPr/>
        </p:nvSpPr>
        <p:spPr>
          <a:xfrm>
            <a:off x="2174262" y="3619410"/>
            <a:ext cx="287090" cy="369309"/>
          </a:xfrm>
          <a:prstGeom prst="downArrow">
            <a:avLst>
              <a:gd name="adj1" fmla="val 40909"/>
              <a:gd name="adj2" fmla="val 72519"/>
            </a:avLst>
          </a:prstGeom>
          <a:solidFill>
            <a:schemeClr val="accent5"/>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TW" altLang="en-US"/>
          </a:p>
        </p:txBody>
      </p:sp>
      <p:sp>
        <p:nvSpPr>
          <p:cNvPr id="12" name="向下箭號 11">
            <a:extLst>
              <a:ext uri="{FF2B5EF4-FFF2-40B4-BE49-F238E27FC236}">
                <a16:creationId xmlns:a16="http://schemas.microsoft.com/office/drawing/2014/main" id="{7E071F66-7768-0C7A-5F21-C044718D9DFA}"/>
              </a:ext>
            </a:extLst>
          </p:cNvPr>
          <p:cNvSpPr/>
          <p:nvPr/>
        </p:nvSpPr>
        <p:spPr>
          <a:xfrm>
            <a:off x="2173870" y="2640068"/>
            <a:ext cx="287090" cy="368877"/>
          </a:xfrm>
          <a:prstGeom prst="downArrow">
            <a:avLst>
              <a:gd name="adj1" fmla="val 40909"/>
              <a:gd name="adj2" fmla="val 72519"/>
            </a:avLst>
          </a:prstGeom>
          <a:solidFill>
            <a:schemeClr val="accent5"/>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E0C0ACEA-4DCD-DE77-85A1-7C873CBC58A4}"/>
              </a:ext>
            </a:extLst>
          </p:cNvPr>
          <p:cNvSpPr txBox="1"/>
          <p:nvPr/>
        </p:nvSpPr>
        <p:spPr>
          <a:xfrm>
            <a:off x="4289362" y="1032101"/>
            <a:ext cx="3377045"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en-US" altLang="zh-TW" dirty="0"/>
              <a:t>Introduction : </a:t>
            </a:r>
            <a:br>
              <a:rPr kumimoji="1" lang="en-US" altLang="zh-TW" dirty="0"/>
            </a:br>
            <a:r>
              <a:rPr kumimoji="1" lang="en-US" altLang="zh-TW" dirty="0"/>
              <a:t>Goal , Challenge , Solution</a:t>
            </a:r>
            <a:endParaRPr kumimoji="1" lang="zh-TW" altLang="en-US" dirty="0"/>
          </a:p>
        </p:txBody>
      </p:sp>
      <p:sp>
        <p:nvSpPr>
          <p:cNvPr id="14" name="文字方塊 13">
            <a:extLst>
              <a:ext uri="{FF2B5EF4-FFF2-40B4-BE49-F238E27FC236}">
                <a16:creationId xmlns:a16="http://schemas.microsoft.com/office/drawing/2014/main" id="{6672D148-6E38-C829-F948-264BAB863ABC}"/>
              </a:ext>
            </a:extLst>
          </p:cNvPr>
          <p:cNvSpPr txBox="1"/>
          <p:nvPr/>
        </p:nvSpPr>
        <p:spPr>
          <a:xfrm>
            <a:off x="4289360" y="1716738"/>
            <a:ext cx="337704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 altLang="zh-TW" dirty="0"/>
              <a:t>Dataset Preparation : </a:t>
            </a:r>
            <a:br>
              <a:rPr lang="en" altLang="zh-TW" dirty="0"/>
            </a:br>
            <a:r>
              <a:rPr lang="en" altLang="zh-TW" dirty="0"/>
              <a:t>PCB dataset</a:t>
            </a:r>
          </a:p>
          <a:p>
            <a:pPr marL="285750" indent="-285750">
              <a:buFont typeface="Arial" panose="020B0604020202020204" pitchFamily="34" charset="0"/>
              <a:buChar char="•"/>
            </a:pPr>
            <a:r>
              <a:rPr kumimoji="1" lang="en" altLang="zh-TW" dirty="0"/>
              <a:t>Related works : </a:t>
            </a:r>
            <a:br>
              <a:rPr kumimoji="1" lang="en" altLang="zh-TW" dirty="0"/>
            </a:br>
            <a:r>
              <a:rPr kumimoji="1" lang="en" altLang="zh-TW" dirty="0"/>
              <a:t>Gaussian Process</a:t>
            </a:r>
            <a:r>
              <a:rPr kumimoji="1" lang="en-US" altLang="zh-TW" dirty="0"/>
              <a:t>,GPCE hybrid model</a:t>
            </a:r>
            <a:endParaRPr kumimoji="1" lang="zh-TW" altLang="en-US" dirty="0"/>
          </a:p>
        </p:txBody>
      </p:sp>
      <p:sp>
        <p:nvSpPr>
          <p:cNvPr id="15" name="文字方塊 14">
            <a:extLst>
              <a:ext uri="{FF2B5EF4-FFF2-40B4-BE49-F238E27FC236}">
                <a16:creationId xmlns:a16="http://schemas.microsoft.com/office/drawing/2014/main" id="{81ECC9D4-4FE3-996D-D013-CDBE60C6EB9B}"/>
              </a:ext>
            </a:extLst>
          </p:cNvPr>
          <p:cNvSpPr txBox="1"/>
          <p:nvPr/>
        </p:nvSpPr>
        <p:spPr>
          <a:xfrm>
            <a:off x="4289360" y="2824506"/>
            <a:ext cx="3377045"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en" altLang="zh-TW" dirty="0"/>
              <a:t>Research method : </a:t>
            </a:r>
            <a:br>
              <a:rPr kumimoji="1" lang="en" altLang="zh-TW" dirty="0"/>
            </a:br>
            <a:r>
              <a:rPr kumimoji="1" lang="en" altLang="zh-TW" dirty="0"/>
              <a:t>Implement of GPCE hybrid model</a:t>
            </a:r>
            <a:endParaRPr kumimoji="1" lang="zh-TW" altLang="en-US" dirty="0"/>
          </a:p>
        </p:txBody>
      </p:sp>
      <p:sp>
        <p:nvSpPr>
          <p:cNvPr id="16" name="文字方塊 15">
            <a:extLst>
              <a:ext uri="{FF2B5EF4-FFF2-40B4-BE49-F238E27FC236}">
                <a16:creationId xmlns:a16="http://schemas.microsoft.com/office/drawing/2014/main" id="{74B90923-3192-1B79-1AAF-125729887FB9}"/>
              </a:ext>
            </a:extLst>
          </p:cNvPr>
          <p:cNvSpPr txBox="1"/>
          <p:nvPr/>
        </p:nvSpPr>
        <p:spPr>
          <a:xfrm>
            <a:off x="4289361" y="3499376"/>
            <a:ext cx="3377045" cy="11310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en" altLang="zh-TW" dirty="0"/>
              <a:t>Research Result :</a:t>
            </a:r>
            <a:br>
              <a:rPr kumimoji="1" lang="en" altLang="zh-TW" dirty="0"/>
            </a:br>
            <a:r>
              <a:rPr kumimoji="1" lang="en" altLang="zh-TW" dirty="0"/>
              <a:t> learning curve , t-</a:t>
            </a:r>
            <a:r>
              <a:rPr kumimoji="1" lang="en" altLang="zh-TW" dirty="0" err="1"/>
              <a:t>sne</a:t>
            </a:r>
            <a:r>
              <a:rPr kumimoji="1" lang="en" altLang="zh-TW" dirty="0"/>
              <a:t> visualization , (extended)confusion matrix , evaluation metrics</a:t>
            </a:r>
          </a:p>
          <a:p>
            <a:pPr marL="285750" indent="-285750">
              <a:buFont typeface="Arial" panose="020B0604020202020204" pitchFamily="34" charset="0"/>
              <a:buChar char="•"/>
            </a:pPr>
            <a:r>
              <a:rPr kumimoji="1" lang="en" altLang="zh-TW" dirty="0"/>
              <a:t>Conclusion</a:t>
            </a:r>
            <a:endParaRPr kumimoji="1" lang="zh-TW" altLang="en-US" dirty="0"/>
          </a:p>
        </p:txBody>
      </p:sp>
      <p:sp>
        <p:nvSpPr>
          <p:cNvPr id="17" name="投影片編號版面配置區 16">
            <a:extLst>
              <a:ext uri="{FF2B5EF4-FFF2-40B4-BE49-F238E27FC236}">
                <a16:creationId xmlns:a16="http://schemas.microsoft.com/office/drawing/2014/main" id="{25DD88DC-7DF1-055C-BEC4-7E12CA39BF8D}"/>
              </a:ext>
            </a:extLst>
          </p:cNvPr>
          <p:cNvSpPr>
            <a:spLocks noGrp="1"/>
          </p:cNvSpPr>
          <p:nvPr>
            <p:ph type="sldNum" sz="quarter" idx="12"/>
          </p:nvPr>
        </p:nvSpPr>
        <p:spPr/>
        <p:txBody>
          <a:bodyPr/>
          <a:lstStyle/>
          <a:p>
            <a:fld id="{EE3F9CDB-1F21-4789-A81E-8FEA25CE194B}" type="slidenum">
              <a:rPr lang="zh-CN" altLang="en-US" smtClean="0"/>
              <a:t>3</a:t>
            </a:fld>
            <a:endParaRPr lang="zh-CN" altLang="en-US"/>
          </a:p>
        </p:txBody>
      </p:sp>
    </p:spTree>
    <p:extLst>
      <p:ext uri="{BB962C8B-B14F-4D97-AF65-F5344CB8AC3E}">
        <p14:creationId xmlns:p14="http://schemas.microsoft.com/office/powerpoint/2010/main" val="35497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表格 1">
                <a:extLst>
                  <a:ext uri="{FF2B5EF4-FFF2-40B4-BE49-F238E27FC236}">
                    <a16:creationId xmlns:a16="http://schemas.microsoft.com/office/drawing/2014/main" id="{70EB74B5-7EF4-4849-3B58-2E9B56D0D292}"/>
                  </a:ext>
                </a:extLst>
              </p:cNvPr>
              <p:cNvGraphicFramePr>
                <a:graphicFrameLocks noGrp="1"/>
              </p:cNvGraphicFramePr>
              <p:nvPr>
                <p:extLst>
                  <p:ext uri="{D42A27DB-BD31-4B8C-83A1-F6EECF244321}">
                    <p14:modId xmlns:p14="http://schemas.microsoft.com/office/powerpoint/2010/main" val="4275699593"/>
                  </p:ext>
                </p:extLst>
              </p:nvPr>
            </p:nvGraphicFramePr>
            <p:xfrm>
              <a:off x="311405" y="931818"/>
              <a:ext cx="8398761" cy="4018355"/>
            </p:xfrm>
            <a:graphic>
              <a:graphicData uri="http://schemas.openxmlformats.org/drawingml/2006/table">
                <a:tbl>
                  <a:tblPr firstCol="1">
                    <a:tableStyleId>{7DF18680-E054-41AD-8BC1-D1AEF772440D}</a:tableStyleId>
                  </a:tblPr>
                  <a:tblGrid>
                    <a:gridCol w="2799587">
                      <a:extLst>
                        <a:ext uri="{9D8B030D-6E8A-4147-A177-3AD203B41FA5}">
                          <a16:colId xmlns:a16="http://schemas.microsoft.com/office/drawing/2014/main" val="2936291892"/>
                        </a:ext>
                      </a:extLst>
                    </a:gridCol>
                    <a:gridCol w="3215301">
                      <a:extLst>
                        <a:ext uri="{9D8B030D-6E8A-4147-A177-3AD203B41FA5}">
                          <a16:colId xmlns:a16="http://schemas.microsoft.com/office/drawing/2014/main" val="289990835"/>
                        </a:ext>
                      </a:extLst>
                    </a:gridCol>
                    <a:gridCol w="2383873">
                      <a:extLst>
                        <a:ext uri="{9D8B030D-6E8A-4147-A177-3AD203B41FA5}">
                          <a16:colId xmlns:a16="http://schemas.microsoft.com/office/drawing/2014/main" val="1512898578"/>
                        </a:ext>
                      </a:extLst>
                    </a:gridCol>
                  </a:tblGrid>
                  <a:tr h="310802">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tc hMerge="1">
                      <a:txBody>
                        <a:bodyPr/>
                        <a:lstStyle/>
                        <a:p>
                          <a:endParaRPr lang="zh-TW" altLang="en-US"/>
                        </a:p>
                      </a:txBody>
                      <a:tcPr/>
                    </a:tc>
                    <a:extLst>
                      <a:ext uri="{0D108BD9-81ED-4DB2-BD59-A6C34878D82A}">
                        <a16:rowId xmlns:a16="http://schemas.microsoft.com/office/drawing/2014/main" val="2511880668"/>
                      </a:ext>
                    </a:extLst>
                  </a:tr>
                  <a:tr h="310802">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MobileNet V3 Large,</a:t>
                          </a:r>
                          <a:r>
                            <a:rPr lang="en-US" altLang="zh-TW" sz="1200" baseline="0" dirty="0"/>
                            <a:t> pre-trained on ImageNet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377072636"/>
                      </a:ext>
                    </a:extLst>
                  </a:tr>
                  <a:tr h="310802">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3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 channel </a:t>
                          </a:r>
                          <a14:m>
                            <m:oMath xmlns:m="http://schemas.openxmlformats.org/officeDocument/2006/math">
                              <m:r>
                                <a:rPr lang="en-US" altLang="zh-TW" sz="1200" smtClean="0">
                                  <a:latin typeface="Cambria Math" panose="02040503050406030204" pitchFamily="18" charset="0"/>
                                </a:rPr>
                                <m:t>×</m:t>
                              </m:r>
                            </m:oMath>
                          </a14:m>
                          <a:r>
                            <a:rPr lang="en-US" altLang="zh-TW" sz="1200" dirty="0"/>
                            <a:t> height </a:t>
                          </a:r>
                          <a14:m>
                            <m:oMath xmlns:m="http://schemas.openxmlformats.org/officeDocument/2006/math">
                              <m:r>
                                <a:rPr lang="en-US" altLang="zh-TW" sz="1200" smtClean="0">
                                  <a:latin typeface="Cambria Math" panose="02040503050406030204" pitchFamily="18" charset="0"/>
                                </a:rPr>
                                <m:t>×</m:t>
                              </m:r>
                            </m:oMath>
                          </a14:m>
                          <a:r>
                            <a:rPr lang="en-US" altLang="zh-TW" sz="1200" dirty="0"/>
                            <a:t> width)</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219583101"/>
                      </a:ext>
                    </a:extLst>
                  </a:tr>
                  <a:tr h="310802">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50</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80029844"/>
                      </a:ext>
                    </a:extLst>
                  </a:tr>
                  <a:tr h="310802">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128</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093800329"/>
                      </a:ext>
                    </a:extLst>
                  </a:tr>
                  <a:tr h="5625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14:m>
                            <m:oMathPara xmlns:m="http://schemas.openxmlformats.org/officeDocument/2006/math">
                              <m:oMathParaPr>
                                <m:jc m:val="centerGroup"/>
                              </m:oMathParaPr>
                              <m:oMath xmlns:m="http://schemas.openxmlformats.org/officeDocument/2006/math">
                                <m:r>
                                  <a:rPr lang="en-US" altLang="zh-TW" sz="1200" b="0" i="1" u="none" strike="noStrike" kern="1200" baseline="0" smtClean="0">
                                    <a:solidFill>
                                      <a:schemeClr val="dk1"/>
                                    </a:solidFill>
                                    <a:latin typeface="Cambria Math" panose="02040503050406030204" pitchFamily="18" charset="0"/>
                                    <a:ea typeface="+mn-ea"/>
                                    <a:cs typeface="+mn-cs"/>
                                  </a:rPr>
                                  <m:t>𝑙</m:t>
                                </m:r>
                                <m:sSub>
                                  <m:sSubPr>
                                    <m:ctrlPr>
                                      <a:rPr lang="en-US" altLang="zh-TW" sz="1200" b="0" i="1" u="none" strike="noStrike" kern="1200" baseline="0" smtClean="0">
                                        <a:solidFill>
                                          <a:schemeClr val="dk1"/>
                                        </a:solidFill>
                                        <a:latin typeface="Cambria Math" panose="02040503050406030204" pitchFamily="18" charset="0"/>
                                        <a:ea typeface="+mn-ea"/>
                                        <a:cs typeface="+mn-cs"/>
                                      </a:rPr>
                                    </m:ctrlPr>
                                  </m:sSubPr>
                                  <m:e>
                                    <m:r>
                                      <a:rPr lang="en-US" altLang="zh-TW" sz="1200" b="0" i="1" u="none" strike="noStrike" kern="1200" baseline="0" smtClean="0">
                                        <a:solidFill>
                                          <a:schemeClr val="dk1"/>
                                        </a:solidFill>
                                        <a:latin typeface="Cambria Math" panose="02040503050406030204" pitchFamily="18" charset="0"/>
                                        <a:ea typeface="+mn-ea"/>
                                        <a:cs typeface="+mn-cs"/>
                                      </a:rPr>
                                      <m:t>𝑟</m:t>
                                    </m:r>
                                  </m:e>
                                  <m:sub>
                                    <m:r>
                                      <a:rPr lang="en-US" altLang="zh-TW" sz="1200" b="0" i="1" u="none" strike="noStrike" kern="1200" baseline="0" smtClean="0">
                                        <a:solidFill>
                                          <a:schemeClr val="dk1"/>
                                        </a:solidFill>
                                        <a:latin typeface="Cambria Math" panose="02040503050406030204" pitchFamily="18" charset="0"/>
                                        <a:ea typeface="+mn-ea"/>
                                        <a:cs typeface="+mn-cs"/>
                                      </a:rPr>
                                      <m:t>𝑖𝑛𝑖𝑡</m:t>
                                    </m:r>
                                  </m:sub>
                                </m:sSub>
                                <m:r>
                                  <a:rPr lang="en-US" altLang="zh-TW" sz="1200" b="0" i="1" u="none" strike="noStrike" kern="1200" baseline="0" smtClean="0">
                                    <a:solidFill>
                                      <a:schemeClr val="dk1"/>
                                    </a:solidFill>
                                    <a:latin typeface="Cambria Math" panose="02040503050406030204" pitchFamily="18" charset="0"/>
                                    <a:ea typeface="+mn-ea"/>
                                    <a:cs typeface="+mn-cs"/>
                                  </a:rPr>
                                  <m:t>=0.05</m:t>
                                </m:r>
                              </m:oMath>
                            </m:oMathPara>
                          </a14:m>
                          <a:endParaRPr lang="en-US" altLang="zh-TW" sz="1200" b="0" i="0" u="none" strike="noStrike" kern="1200" baseline="0" dirty="0">
                            <a:solidFill>
                              <a:schemeClr val="dk1"/>
                            </a:solidFill>
                            <a:latin typeface="+mn-lt"/>
                            <a:ea typeface="+mn-ea"/>
                            <a:cs typeface="+mn-cs"/>
                          </a:endParaRPr>
                        </a:p>
                        <a:p>
                          <a:pPr algn="ctr"/>
                          <a:r>
                            <a:rPr lang="en-US" altLang="zh-TW" sz="1200" b="0" i="0" u="none" strike="noStrike" kern="1200" baseline="0" dirty="0">
                              <a:solidFill>
                                <a:schemeClr val="dk1"/>
                              </a:solidFill>
                              <a:latin typeface="+mn-lt"/>
                              <a:ea typeface="+mn-ea"/>
                              <a:cs typeface="+mn-cs"/>
                            </a:rPr>
                            <a:t>decay the learning rate at epoch 20, 30, 40</a:t>
                          </a:r>
                          <a:endParaRPr lang="en-US" altLang="zh-TW" sz="1200" dirty="0"/>
                        </a:p>
                      </a:txBody>
                      <a:tcPr anchor="ctr"/>
                    </a:tc>
                    <a:tc hMerge="1">
                      <a:txBody>
                        <a:bodyPr/>
                        <a:lstStyle/>
                        <a:p>
                          <a:endParaRPr lang="zh-TW" altLang="en-US"/>
                        </a:p>
                      </a:txBody>
                      <a:tcPr/>
                    </a:tc>
                    <a:extLst>
                      <a:ext uri="{0D108BD9-81ED-4DB2-BD59-A6C34878D82A}">
                        <a16:rowId xmlns:a16="http://schemas.microsoft.com/office/drawing/2014/main" val="3727231681"/>
                      </a:ext>
                    </a:extLst>
                  </a:tr>
                  <a:tr h="627254">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Two independent SGD optimizer</a:t>
                          </a:r>
                          <a:r>
                            <a:rPr lang="en-US" altLang="zh-TW" sz="1200" baseline="0" dirty="0"/>
                            <a:t> were used for updating model parameter.</a:t>
                          </a:r>
                          <a:br>
                            <a:rPr lang="en-US" altLang="zh-TW" sz="1200" baseline="0" dirty="0"/>
                          </a:br>
                          <a:r>
                            <a:rPr lang="en-US" altLang="zh-TW" sz="1200" baseline="0" dirty="0"/>
                            <a:t>(</a:t>
                          </a:r>
                          <a:r>
                            <a:rPr lang="en-US" altLang="zh-TW" sz="1200" dirty="0"/>
                            <a:t>a) feature extractor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smtClean="0">
                                      <a:latin typeface="Cambria Math" panose="02040503050406030204" pitchFamily="18" charset="0"/>
                                    </a:rPr>
                                    <m:t>𝑓</m:t>
                                  </m:r>
                                </m:e>
                                <m:sub>
                                  <m:r>
                                    <a:rPr lang="en-US" altLang="zh-TW" sz="1200" smtClean="0">
                                      <a:latin typeface="Cambria Math" panose="02040503050406030204" pitchFamily="18" charset="0"/>
                                    </a:rPr>
                                    <m:t>𝜃</m:t>
                                  </m:r>
                                  <m:r>
                                    <a:rPr lang="en-US" altLang="zh-TW" sz="1200" i="1" smtClean="0">
                                      <a:latin typeface="Cambria Math" panose="02040503050406030204" pitchFamily="18" charset="0"/>
                                    </a:rPr>
                                    <m:t>1</m:t>
                                  </m:r>
                                </m:sub>
                              </m:sSub>
                            </m:oMath>
                          </a14:m>
                          <a:r>
                            <a:rPr lang="en-US" altLang="zh-TW" sz="1200" dirty="0"/>
                            <a:t>, MLP</a:t>
                          </a:r>
                          <a:r>
                            <a:rPr lang="en-US" altLang="zh-TW" sz="1200" baseline="0" dirty="0"/>
                            <a:t> classifier </a:t>
                          </a:r>
                          <a14:m>
                            <m:oMath xmlns:m="http://schemas.openxmlformats.org/officeDocument/2006/math">
                              <m:r>
                                <a:rPr lang="en-US" altLang="zh-TW" sz="1200" b="0" i="1" smtClean="0">
                                  <a:latin typeface="Cambria Math" panose="02040503050406030204" pitchFamily="18" charset="0"/>
                                </a:rPr>
                                <m:t>𝛼</m:t>
                              </m:r>
                            </m:oMath>
                          </a14:m>
                          <a:r>
                            <a:rPr lang="en-US" altLang="zh-TW" sz="1200" dirty="0"/>
                            <a:t>.</a:t>
                          </a:r>
                          <a:br>
                            <a:rPr lang="en-US" altLang="zh-TW" sz="1200" dirty="0"/>
                          </a:br>
                          <a:r>
                            <a:rPr lang="en-US" altLang="zh-TW" sz="1200" dirty="0"/>
                            <a:t>(b) feature extractor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𝑓</m:t>
                                  </m:r>
                                </m:e>
                                <m:sub>
                                  <m:r>
                                    <a:rPr lang="en-US" altLang="zh-TW" sz="1200">
                                      <a:latin typeface="Cambria Math" panose="02040503050406030204" pitchFamily="18" charset="0"/>
                                    </a:rPr>
                                    <m:t>𝜃</m:t>
                                  </m:r>
                                  <m:r>
                                    <a:rPr lang="en-US" altLang="zh-TW" sz="1200" i="1" smtClean="0">
                                      <a:latin typeface="Cambria Math" panose="02040503050406030204" pitchFamily="18" charset="0"/>
                                    </a:rPr>
                                    <m:t>1</m:t>
                                  </m:r>
                                </m:sub>
                              </m:sSub>
                            </m:oMath>
                          </a14:m>
                          <a:r>
                            <a:rPr lang="en-US" altLang="zh-TW" sz="1200" dirty="0"/>
                            <a:t>, gaussian process classifier </a:t>
                          </a:r>
                          <a14:m>
                            <m:oMath xmlns:m="http://schemas.openxmlformats.org/officeDocument/2006/math">
                              <m:r>
                                <a:rPr lang="en-US" altLang="zh-TW" sz="1200" b="0" i="1" smtClean="0">
                                  <a:latin typeface="Cambria Math" panose="02040503050406030204" pitchFamily="18" charset="0"/>
                                </a:rPr>
                                <m:t>𝛽</m:t>
                              </m:r>
                            </m:oMath>
                          </a14:m>
                          <a:r>
                            <a:rPr lang="en-US" altLang="zh-TW" sz="1200" dirty="0"/>
                            <a:t>.</a:t>
                          </a:r>
                        </a:p>
                      </a:txBody>
                      <a:tcPr anchor="ctr"/>
                    </a:tc>
                    <a:tc hMerge="1">
                      <a:txBody>
                        <a:bodyPr/>
                        <a:lstStyle/>
                        <a:p>
                          <a:endParaRPr lang="zh-TW" altLang="en-US"/>
                        </a:p>
                      </a:txBody>
                      <a:tcPr/>
                    </a:tc>
                    <a:extLst>
                      <a:ext uri="{0D108BD9-81ED-4DB2-BD59-A6C34878D82A}">
                        <a16:rowId xmlns:a16="http://schemas.microsoft.com/office/drawing/2014/main" val="3943553620"/>
                      </a:ext>
                    </a:extLst>
                  </a:tr>
                  <a:tr h="611659">
                    <a:tc>
                      <a:txBody>
                        <a:bodyPr/>
                        <a:lstStyle/>
                        <a:p>
                          <a:pPr algn="ctr"/>
                          <a:r>
                            <a:rPr lang="en-US" altLang="zh-TW" sz="1200" kern="100" dirty="0"/>
                            <a:t>Data Augmentation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baseline="0" dirty="0"/>
                            <a:t>Training set</a:t>
                          </a:r>
                          <a:br>
                            <a:rPr lang="en-US" altLang="zh-TW" sz="1200" b="1" baseline="0" dirty="0"/>
                          </a:br>
                          <a:r>
                            <a:rPr lang="en-US" altLang="zh-TW" sz="1200" b="0" i="0" u="none" strike="noStrike" kern="1200" baseline="0" dirty="0">
                              <a:solidFill>
                                <a:schemeClr val="dk1"/>
                              </a:solidFill>
                              <a:latin typeface="+mn-lt"/>
                              <a:ea typeface="+mn-ea"/>
                              <a:cs typeface="+mn-cs"/>
                            </a:rPr>
                            <a:t>Random horizontal flip, random vertical flip, </a:t>
                          </a:r>
                          <a:br>
                            <a:rPr lang="en-US" altLang="zh-TW" sz="1200" b="0" i="0" u="none" strike="noStrike" kern="1200" baseline="0" dirty="0">
                              <a:solidFill>
                                <a:schemeClr val="dk1"/>
                              </a:solidFill>
                              <a:latin typeface="+mn-lt"/>
                              <a:ea typeface="+mn-ea"/>
                              <a:cs typeface="+mn-cs"/>
                            </a:rPr>
                          </a:br>
                          <a:r>
                            <a:rPr lang="en-US" altLang="zh-TW" sz="1200" b="0" i="0" u="none" strike="noStrike" kern="1200" baseline="0" dirty="0">
                              <a:solidFill>
                                <a:schemeClr val="dk1"/>
                              </a:solidFill>
                              <a:latin typeface="+mn-lt"/>
                              <a:ea typeface="+mn-ea"/>
                              <a:cs typeface="+mn-cs"/>
                            </a:rPr>
                            <a:t>color jitter, and random gray scale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Validation set and test set</a:t>
                          </a:r>
                        </a:p>
                        <a:p>
                          <a:pPr algn="ctr"/>
                          <a:r>
                            <a:rPr lang="en-US" altLang="zh-TW" sz="1200" dirty="0"/>
                            <a:t>No augmentation</a:t>
                          </a:r>
                          <a:endParaRPr lang="zh-TW" altLang="en-US" sz="1200" dirty="0"/>
                        </a:p>
                      </a:txBody>
                      <a:tcPr anchor="ctr"/>
                    </a:tc>
                    <a:extLst>
                      <a:ext uri="{0D108BD9-81ED-4DB2-BD59-A6C34878D82A}">
                        <a16:rowId xmlns:a16="http://schemas.microsoft.com/office/drawing/2014/main" val="3057951629"/>
                      </a:ext>
                    </a:extLst>
                  </a:tr>
                  <a:tr h="310802">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B w="12700" cmpd="sng">
                          <a:noFill/>
                        </a:lnB>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lnB w="12700" cmpd="sng">
                          <a:noFill/>
                        </a:lnB>
                      </a:tcPr>
                    </a:tc>
                    <a:tc hMerge="1">
                      <a:txBody>
                        <a:bodyPr/>
                        <a:lstStyle/>
                        <a:p>
                          <a:endParaRPr lang="zh-TW" altLang="en-US"/>
                        </a:p>
                      </a:txBody>
                      <a:tcPr/>
                    </a:tc>
                    <a:extLst>
                      <a:ext uri="{0D108BD9-81ED-4DB2-BD59-A6C34878D82A}">
                        <a16:rowId xmlns:a16="http://schemas.microsoft.com/office/drawing/2014/main" val="393526237"/>
                      </a:ext>
                    </a:extLst>
                  </a:tr>
                  <a:tr h="310802">
                    <a:tc gridSpan="3">
                      <a:txBody>
                        <a:bodyPr/>
                        <a:lstStyle/>
                        <a:p>
                          <a:pPr algn="ctr"/>
                          <a:r>
                            <a:rPr lang="en-US" altLang="zh-TW" sz="1200" b="0" kern="100" dirty="0">
                              <a:solidFill>
                                <a:schemeClr val="tx2">
                                  <a:lumMod val="25000"/>
                                </a:schemeClr>
                              </a:solidFill>
                              <a:latin typeface="+mn-lt"/>
                              <a:ea typeface="微软雅黑" panose="020B0503020204020204" pitchFamily="34" charset="-122"/>
                              <a:cs typeface="Times New Roman" panose="02020603050405020304" pitchFamily="18" charset="0"/>
                            </a:rPr>
                            <a:t>Table 4.1 : experiment setup</a:t>
                          </a:r>
                          <a:endParaRPr lang="zh-TW" altLang="en-US" sz="1200" b="0" kern="100" dirty="0">
                            <a:solidFill>
                              <a:schemeClr val="tx2">
                                <a:lumMod val="25000"/>
                              </a:schemeClr>
                            </a:solidFill>
                            <a:latin typeface="+mn-lt"/>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40737549"/>
                      </a:ext>
                    </a:extLst>
                  </a:tr>
                </a:tbl>
              </a:graphicData>
            </a:graphic>
          </p:graphicFrame>
        </mc:Choice>
        <mc:Fallback>
          <p:graphicFrame>
            <p:nvGraphicFramePr>
              <p:cNvPr id="2" name="表格 1">
                <a:extLst>
                  <a:ext uri="{FF2B5EF4-FFF2-40B4-BE49-F238E27FC236}">
                    <a16:creationId xmlns:a16="http://schemas.microsoft.com/office/drawing/2014/main" id="{70EB74B5-7EF4-4849-3B58-2E9B56D0D292}"/>
                  </a:ext>
                </a:extLst>
              </p:cNvPr>
              <p:cNvGraphicFramePr>
                <a:graphicFrameLocks noGrp="1"/>
              </p:cNvGraphicFramePr>
              <p:nvPr>
                <p:extLst>
                  <p:ext uri="{D42A27DB-BD31-4B8C-83A1-F6EECF244321}">
                    <p14:modId xmlns:p14="http://schemas.microsoft.com/office/powerpoint/2010/main" val="4275699593"/>
                  </p:ext>
                </p:extLst>
              </p:nvPr>
            </p:nvGraphicFramePr>
            <p:xfrm>
              <a:off x="311405" y="931818"/>
              <a:ext cx="8398761" cy="4018355"/>
            </p:xfrm>
            <a:graphic>
              <a:graphicData uri="http://schemas.openxmlformats.org/drawingml/2006/table">
                <a:tbl>
                  <a:tblPr firstCol="1">
                    <a:tableStyleId>{7DF18680-E054-41AD-8BC1-D1AEF772440D}</a:tableStyleId>
                  </a:tblPr>
                  <a:tblGrid>
                    <a:gridCol w="2799587">
                      <a:extLst>
                        <a:ext uri="{9D8B030D-6E8A-4147-A177-3AD203B41FA5}">
                          <a16:colId xmlns:a16="http://schemas.microsoft.com/office/drawing/2014/main" val="2936291892"/>
                        </a:ext>
                      </a:extLst>
                    </a:gridCol>
                    <a:gridCol w="3215301">
                      <a:extLst>
                        <a:ext uri="{9D8B030D-6E8A-4147-A177-3AD203B41FA5}">
                          <a16:colId xmlns:a16="http://schemas.microsoft.com/office/drawing/2014/main" val="289990835"/>
                        </a:ext>
                      </a:extLst>
                    </a:gridCol>
                    <a:gridCol w="2383873">
                      <a:extLst>
                        <a:ext uri="{9D8B030D-6E8A-4147-A177-3AD203B41FA5}">
                          <a16:colId xmlns:a16="http://schemas.microsoft.com/office/drawing/2014/main" val="1512898578"/>
                        </a:ext>
                      </a:extLst>
                    </a:gridCol>
                  </a:tblGrid>
                  <a:tr h="310802">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tc hMerge="1">
                      <a:txBody>
                        <a:bodyPr/>
                        <a:lstStyle/>
                        <a:p>
                          <a:endParaRPr lang="zh-TW" altLang="en-US"/>
                        </a:p>
                      </a:txBody>
                      <a:tcPr/>
                    </a:tc>
                    <a:extLst>
                      <a:ext uri="{0D108BD9-81ED-4DB2-BD59-A6C34878D82A}">
                        <a16:rowId xmlns:a16="http://schemas.microsoft.com/office/drawing/2014/main" val="2511880668"/>
                      </a:ext>
                    </a:extLst>
                  </a:tr>
                  <a:tr h="310802">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MobileNet V3 Large,</a:t>
                          </a:r>
                          <a:r>
                            <a:rPr lang="en-US" altLang="zh-TW" sz="1200" baseline="0" dirty="0"/>
                            <a:t> pre-trained on ImageNet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377072636"/>
                      </a:ext>
                    </a:extLst>
                  </a:tr>
                  <a:tr h="310802">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113" t="-200000" r="-227" b="-980000"/>
                          </a:stretch>
                        </a:blipFill>
                      </a:tcPr>
                    </a:tc>
                    <a:tc hMerge="1">
                      <a:txBody>
                        <a:bodyPr/>
                        <a:lstStyle/>
                        <a:p>
                          <a:endParaRPr lang="zh-TW" altLang="en-US"/>
                        </a:p>
                      </a:txBody>
                      <a:tcPr/>
                    </a:tc>
                    <a:extLst>
                      <a:ext uri="{0D108BD9-81ED-4DB2-BD59-A6C34878D82A}">
                        <a16:rowId xmlns:a16="http://schemas.microsoft.com/office/drawing/2014/main" val="219583101"/>
                      </a:ext>
                    </a:extLst>
                  </a:tr>
                  <a:tr h="310802">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50</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80029844"/>
                      </a:ext>
                    </a:extLst>
                  </a:tr>
                  <a:tr h="310802">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128</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093800329"/>
                      </a:ext>
                    </a:extLst>
                  </a:tr>
                  <a:tr h="5625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113" t="-281818" r="-227" b="-345455"/>
                          </a:stretch>
                        </a:blipFill>
                      </a:tcPr>
                    </a:tc>
                    <a:tc hMerge="1">
                      <a:txBody>
                        <a:bodyPr/>
                        <a:lstStyle/>
                        <a:p>
                          <a:endParaRPr lang="zh-TW" altLang="en-US"/>
                        </a:p>
                      </a:txBody>
                      <a:tcPr/>
                    </a:tc>
                    <a:extLst>
                      <a:ext uri="{0D108BD9-81ED-4DB2-BD59-A6C34878D82A}">
                        <a16:rowId xmlns:a16="http://schemas.microsoft.com/office/drawing/2014/main" val="3727231681"/>
                      </a:ext>
                    </a:extLst>
                  </a:tr>
                  <a:tr h="640080">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113" t="-336000" r="-227" b="-204000"/>
                          </a:stretch>
                        </a:blipFill>
                      </a:tcPr>
                    </a:tc>
                    <a:tc hMerge="1">
                      <a:txBody>
                        <a:bodyPr/>
                        <a:lstStyle/>
                        <a:p>
                          <a:endParaRPr lang="zh-TW" altLang="en-US"/>
                        </a:p>
                      </a:txBody>
                      <a:tcPr/>
                    </a:tc>
                    <a:extLst>
                      <a:ext uri="{0D108BD9-81ED-4DB2-BD59-A6C34878D82A}">
                        <a16:rowId xmlns:a16="http://schemas.microsoft.com/office/drawing/2014/main" val="3943553620"/>
                      </a:ext>
                    </a:extLst>
                  </a:tr>
                  <a:tr h="640080">
                    <a:tc>
                      <a:txBody>
                        <a:bodyPr/>
                        <a:lstStyle/>
                        <a:p>
                          <a:pPr algn="ctr"/>
                          <a:r>
                            <a:rPr lang="en-US" altLang="zh-TW" sz="1200" kern="100" dirty="0"/>
                            <a:t>Data Augmentation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baseline="0" dirty="0"/>
                            <a:t>Training set</a:t>
                          </a:r>
                          <a:br>
                            <a:rPr lang="en-US" altLang="zh-TW" sz="1200" b="1" baseline="0" dirty="0"/>
                          </a:br>
                          <a:r>
                            <a:rPr lang="en-US" altLang="zh-TW" sz="1200" b="0" i="0" u="none" strike="noStrike" kern="1200" baseline="0" dirty="0">
                              <a:solidFill>
                                <a:schemeClr val="dk1"/>
                              </a:solidFill>
                              <a:latin typeface="+mn-lt"/>
                              <a:ea typeface="+mn-ea"/>
                              <a:cs typeface="+mn-cs"/>
                            </a:rPr>
                            <a:t>Random horizontal flip, random vertical flip, </a:t>
                          </a:r>
                          <a:br>
                            <a:rPr lang="en-US" altLang="zh-TW" sz="1200" b="0" i="0" u="none" strike="noStrike" kern="1200" baseline="0" dirty="0">
                              <a:solidFill>
                                <a:schemeClr val="dk1"/>
                              </a:solidFill>
                              <a:latin typeface="+mn-lt"/>
                              <a:ea typeface="+mn-ea"/>
                              <a:cs typeface="+mn-cs"/>
                            </a:rPr>
                          </a:br>
                          <a:r>
                            <a:rPr lang="en-US" altLang="zh-TW" sz="1200" b="0" i="0" u="none" strike="noStrike" kern="1200" baseline="0" dirty="0">
                              <a:solidFill>
                                <a:schemeClr val="dk1"/>
                              </a:solidFill>
                              <a:latin typeface="+mn-lt"/>
                              <a:ea typeface="+mn-ea"/>
                              <a:cs typeface="+mn-cs"/>
                            </a:rPr>
                            <a:t>color jitter, and random gray scale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Validation set and test set</a:t>
                          </a:r>
                        </a:p>
                        <a:p>
                          <a:pPr algn="ctr"/>
                          <a:r>
                            <a:rPr lang="en-US" altLang="zh-TW" sz="1200" dirty="0"/>
                            <a:t>No augmentation</a:t>
                          </a:r>
                          <a:endParaRPr lang="zh-TW" altLang="en-US" sz="1200" dirty="0"/>
                        </a:p>
                      </a:txBody>
                      <a:tcPr anchor="ctr"/>
                    </a:tc>
                    <a:extLst>
                      <a:ext uri="{0D108BD9-81ED-4DB2-BD59-A6C34878D82A}">
                        <a16:rowId xmlns:a16="http://schemas.microsoft.com/office/drawing/2014/main" val="3057951629"/>
                      </a:ext>
                    </a:extLst>
                  </a:tr>
                  <a:tr h="310802">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B w="12700" cmpd="sng">
                          <a:noFill/>
                        </a:lnB>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lnB w="12700" cmpd="sng">
                          <a:noFill/>
                        </a:lnB>
                      </a:tcPr>
                    </a:tc>
                    <a:tc hMerge="1">
                      <a:txBody>
                        <a:bodyPr/>
                        <a:lstStyle/>
                        <a:p>
                          <a:endParaRPr lang="zh-TW" altLang="en-US"/>
                        </a:p>
                      </a:txBody>
                      <a:tcPr/>
                    </a:tc>
                    <a:extLst>
                      <a:ext uri="{0D108BD9-81ED-4DB2-BD59-A6C34878D82A}">
                        <a16:rowId xmlns:a16="http://schemas.microsoft.com/office/drawing/2014/main" val="393526237"/>
                      </a:ext>
                    </a:extLst>
                  </a:tr>
                  <a:tr h="310802">
                    <a:tc gridSpan="3">
                      <a:txBody>
                        <a:bodyPr/>
                        <a:lstStyle/>
                        <a:p>
                          <a:pPr algn="ctr"/>
                          <a:r>
                            <a:rPr lang="en-US" altLang="zh-TW" sz="1200" b="0" kern="100" dirty="0">
                              <a:solidFill>
                                <a:schemeClr val="tx2">
                                  <a:lumMod val="25000"/>
                                </a:schemeClr>
                              </a:solidFill>
                              <a:latin typeface="+mn-lt"/>
                              <a:ea typeface="微软雅黑" panose="020B0503020204020204" pitchFamily="34" charset="-122"/>
                              <a:cs typeface="Times New Roman" panose="02020603050405020304" pitchFamily="18" charset="0"/>
                            </a:rPr>
                            <a:t>Table 4.1 : experiment setup</a:t>
                          </a:r>
                          <a:endParaRPr lang="zh-TW" altLang="en-US" sz="1200" b="0" kern="100" dirty="0">
                            <a:solidFill>
                              <a:schemeClr val="tx2">
                                <a:lumMod val="25000"/>
                              </a:schemeClr>
                            </a:solidFill>
                            <a:latin typeface="+mn-lt"/>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40737549"/>
                      </a:ext>
                    </a:extLst>
                  </a:tr>
                </a:tbl>
              </a:graphicData>
            </a:graphic>
          </p:graphicFrame>
        </mc:Fallback>
      </mc:AlternateContent>
      <p:sp>
        <p:nvSpPr>
          <p:cNvPr id="3" name="矩形 2">
            <a:extLst>
              <a:ext uri="{FF2B5EF4-FFF2-40B4-BE49-F238E27FC236}">
                <a16:creationId xmlns:a16="http://schemas.microsoft.com/office/drawing/2014/main" id="{75954DA0-C4D6-20DF-CA3F-F0A34170FA2B}"/>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Experiment setup</a:t>
            </a:r>
            <a:br>
              <a:rPr lang="en-US" altLang="zh-TW" sz="1200" dirty="0"/>
            </a:br>
            <a:endParaRPr lang="en" altLang="zh-TW" sz="1400" dirty="0">
              <a:solidFill>
                <a:srgbClr val="292C1F"/>
              </a:solidFill>
              <a:effectLst/>
              <a:latin typeface="+mn-ea"/>
            </a:endParaRPr>
          </a:p>
        </p:txBody>
      </p:sp>
      <p:sp>
        <p:nvSpPr>
          <p:cNvPr id="4" name="投影片編號版面配置區 3">
            <a:extLst>
              <a:ext uri="{FF2B5EF4-FFF2-40B4-BE49-F238E27FC236}">
                <a16:creationId xmlns:a16="http://schemas.microsoft.com/office/drawing/2014/main" id="{57E910A0-1FB7-0B24-80F2-BB975FF4544D}"/>
              </a:ext>
            </a:extLst>
          </p:cNvPr>
          <p:cNvSpPr>
            <a:spLocks noGrp="1"/>
          </p:cNvSpPr>
          <p:nvPr>
            <p:ph type="sldNum" sz="quarter" idx="12"/>
          </p:nvPr>
        </p:nvSpPr>
        <p:spPr/>
        <p:txBody>
          <a:bodyPr/>
          <a:lstStyle/>
          <a:p>
            <a:fld id="{EE3F9CDB-1F21-4789-A81E-8FEA25CE194B}" type="slidenum">
              <a:rPr lang="zh-CN" altLang="en-US" smtClean="0"/>
              <a:t>30</a:t>
            </a:fld>
            <a:endParaRPr lang="zh-CN" altLang="en-US"/>
          </a:p>
        </p:txBody>
      </p:sp>
    </p:spTree>
    <p:extLst>
      <p:ext uri="{BB962C8B-B14F-4D97-AF65-F5344CB8AC3E}">
        <p14:creationId xmlns:p14="http://schemas.microsoft.com/office/powerpoint/2010/main" val="29151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35377B-E328-D510-4227-C908363092B2}"/>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Baseline</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0BDE897C-FF10-CDC0-6CDF-B06A2C149ED2}"/>
              </a:ext>
            </a:extLst>
          </p:cNvPr>
          <p:cNvPicPr>
            <a:picLocks noChangeAspect="1"/>
          </p:cNvPicPr>
          <p:nvPr/>
        </p:nvPicPr>
        <p:blipFill>
          <a:blip r:embed="rId3"/>
          <a:srcRect t="16430" r="50339" b="13166"/>
          <a:stretch/>
        </p:blipFill>
        <p:spPr>
          <a:xfrm>
            <a:off x="4572000" y="1731033"/>
            <a:ext cx="3859823" cy="2318454"/>
          </a:xfrm>
          <a:prstGeom prst="rect">
            <a:avLst/>
          </a:prstGeom>
        </p:spPr>
      </p:pic>
      <p:sp>
        <p:nvSpPr>
          <p:cNvPr id="5" name="文字方塊 4">
            <a:extLst>
              <a:ext uri="{FF2B5EF4-FFF2-40B4-BE49-F238E27FC236}">
                <a16:creationId xmlns:a16="http://schemas.microsoft.com/office/drawing/2014/main" id="{3B5C2085-3841-8AC6-9943-741026885970}"/>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pic>
        <p:nvPicPr>
          <p:cNvPr id="6" name="圖片 5">
            <a:extLst>
              <a:ext uri="{FF2B5EF4-FFF2-40B4-BE49-F238E27FC236}">
                <a16:creationId xmlns:a16="http://schemas.microsoft.com/office/drawing/2014/main" id="{D9F1A97C-E48E-838C-8A3C-D96C2AE1A63D}"/>
              </a:ext>
            </a:extLst>
          </p:cNvPr>
          <p:cNvPicPr>
            <a:picLocks noChangeAspect="1"/>
          </p:cNvPicPr>
          <p:nvPr/>
        </p:nvPicPr>
        <p:blipFill>
          <a:blip r:embed="rId3"/>
          <a:srcRect l="49749" t="15985" r="591" b="14389"/>
          <a:stretch/>
        </p:blipFill>
        <p:spPr>
          <a:xfrm>
            <a:off x="420420" y="1756667"/>
            <a:ext cx="3859823" cy="2292819"/>
          </a:xfrm>
          <a:prstGeom prst="rect">
            <a:avLst/>
          </a:prstGeom>
        </p:spPr>
      </p:pic>
      <p:sp>
        <p:nvSpPr>
          <p:cNvPr id="7" name="文字方塊 6">
            <a:extLst>
              <a:ext uri="{FF2B5EF4-FFF2-40B4-BE49-F238E27FC236}">
                <a16:creationId xmlns:a16="http://schemas.microsoft.com/office/drawing/2014/main" id="{0454B623-3D83-8AE7-2191-6A3CCCEDBEDC}"/>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sp>
        <p:nvSpPr>
          <p:cNvPr id="8" name="投影片編號版面配置區 7">
            <a:extLst>
              <a:ext uri="{FF2B5EF4-FFF2-40B4-BE49-F238E27FC236}">
                <a16:creationId xmlns:a16="http://schemas.microsoft.com/office/drawing/2014/main" id="{E06BC928-9385-FB79-D039-29A5AD8319B9}"/>
              </a:ext>
            </a:extLst>
          </p:cNvPr>
          <p:cNvSpPr>
            <a:spLocks noGrp="1"/>
          </p:cNvSpPr>
          <p:nvPr>
            <p:ph type="sldNum" sz="quarter" idx="12"/>
          </p:nvPr>
        </p:nvSpPr>
        <p:spPr/>
        <p:txBody>
          <a:bodyPr/>
          <a:lstStyle/>
          <a:p>
            <a:fld id="{EE3F9CDB-1F21-4789-A81E-8FEA25CE194B}" type="slidenum">
              <a:rPr lang="zh-CN" altLang="en-US" smtClean="0"/>
              <a:t>31</a:t>
            </a:fld>
            <a:endParaRPr lang="zh-CN" altLang="en-US"/>
          </a:p>
        </p:txBody>
      </p:sp>
    </p:spTree>
    <p:extLst>
      <p:ext uri="{BB962C8B-B14F-4D97-AF65-F5344CB8AC3E}">
        <p14:creationId xmlns:p14="http://schemas.microsoft.com/office/powerpoint/2010/main" val="24167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C1365E6-B5A2-B82C-550F-57B73684FF5F}"/>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Method1</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B81D370C-31D3-137B-753E-90F73F443687}"/>
              </a:ext>
            </a:extLst>
          </p:cNvPr>
          <p:cNvPicPr>
            <a:picLocks noChangeAspect="1"/>
          </p:cNvPicPr>
          <p:nvPr/>
        </p:nvPicPr>
        <p:blipFill>
          <a:blip r:embed="rId3"/>
          <a:srcRect t="18062" r="50452"/>
          <a:stretch/>
        </p:blipFill>
        <p:spPr>
          <a:xfrm>
            <a:off x="4232482" y="1752659"/>
            <a:ext cx="3851032" cy="2375627"/>
          </a:xfrm>
          <a:prstGeom prst="rect">
            <a:avLst/>
          </a:prstGeom>
        </p:spPr>
      </p:pic>
      <p:sp>
        <p:nvSpPr>
          <p:cNvPr id="3" name="文字方塊 2">
            <a:extLst>
              <a:ext uri="{FF2B5EF4-FFF2-40B4-BE49-F238E27FC236}">
                <a16:creationId xmlns:a16="http://schemas.microsoft.com/office/drawing/2014/main" id="{86C6C0DA-40CD-6AD4-F4F8-C67259618478}"/>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sp>
        <p:nvSpPr>
          <p:cNvPr id="5" name="文字方塊 4">
            <a:extLst>
              <a:ext uri="{FF2B5EF4-FFF2-40B4-BE49-F238E27FC236}">
                <a16:creationId xmlns:a16="http://schemas.microsoft.com/office/drawing/2014/main" id="{36C882D8-9A2C-9E56-0854-E3C1B9F2EFA5}"/>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pic>
        <p:nvPicPr>
          <p:cNvPr id="6" name="圖片 5">
            <a:extLst>
              <a:ext uri="{FF2B5EF4-FFF2-40B4-BE49-F238E27FC236}">
                <a16:creationId xmlns:a16="http://schemas.microsoft.com/office/drawing/2014/main" id="{4524CD38-FCBB-D732-98EE-3B748B40E56E}"/>
              </a:ext>
            </a:extLst>
          </p:cNvPr>
          <p:cNvPicPr>
            <a:picLocks noChangeAspect="1"/>
          </p:cNvPicPr>
          <p:nvPr/>
        </p:nvPicPr>
        <p:blipFill>
          <a:blip r:embed="rId3"/>
          <a:srcRect l="50452" t="17400"/>
          <a:stretch/>
        </p:blipFill>
        <p:spPr>
          <a:xfrm>
            <a:off x="90837" y="1733453"/>
            <a:ext cx="3851032" cy="2394833"/>
          </a:xfrm>
          <a:prstGeom prst="rect">
            <a:avLst/>
          </a:prstGeom>
        </p:spPr>
      </p:pic>
      <p:sp>
        <p:nvSpPr>
          <p:cNvPr id="7" name="投影片編號版面配置區 6">
            <a:extLst>
              <a:ext uri="{FF2B5EF4-FFF2-40B4-BE49-F238E27FC236}">
                <a16:creationId xmlns:a16="http://schemas.microsoft.com/office/drawing/2014/main" id="{E71FEBA7-07BC-42EB-01E9-26C97488F483}"/>
              </a:ext>
            </a:extLst>
          </p:cNvPr>
          <p:cNvSpPr>
            <a:spLocks noGrp="1"/>
          </p:cNvSpPr>
          <p:nvPr>
            <p:ph type="sldNum" sz="quarter" idx="12"/>
          </p:nvPr>
        </p:nvSpPr>
        <p:spPr/>
        <p:txBody>
          <a:bodyPr/>
          <a:lstStyle/>
          <a:p>
            <a:fld id="{EE3F9CDB-1F21-4789-A81E-8FEA25CE194B}" type="slidenum">
              <a:rPr lang="zh-CN" altLang="en-US" smtClean="0"/>
              <a:t>32</a:t>
            </a:fld>
            <a:endParaRPr lang="zh-CN" altLang="en-US"/>
          </a:p>
        </p:txBody>
      </p:sp>
    </p:spTree>
    <p:extLst>
      <p:ext uri="{BB962C8B-B14F-4D97-AF65-F5344CB8AC3E}">
        <p14:creationId xmlns:p14="http://schemas.microsoft.com/office/powerpoint/2010/main" val="20240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18C9EEB-B17E-BB15-6F9E-FB0E9C446FA5}"/>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shift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3A7E4101-FC86-C8AC-EA1B-C9E8261E25DC}"/>
              </a:ext>
            </a:extLst>
          </p:cNvPr>
          <p:cNvPicPr>
            <a:picLocks noChangeAspect="1"/>
          </p:cNvPicPr>
          <p:nvPr/>
        </p:nvPicPr>
        <p:blipFill>
          <a:blip r:embed="rId2"/>
          <a:srcRect l="51244" t="15348"/>
          <a:stretch/>
        </p:blipFill>
        <p:spPr>
          <a:xfrm>
            <a:off x="454872" y="1722072"/>
            <a:ext cx="3789486" cy="2799809"/>
          </a:xfrm>
          <a:prstGeom prst="rect">
            <a:avLst/>
          </a:prstGeom>
        </p:spPr>
      </p:pic>
      <p:sp>
        <p:nvSpPr>
          <p:cNvPr id="3" name="文字方塊 2">
            <a:extLst>
              <a:ext uri="{FF2B5EF4-FFF2-40B4-BE49-F238E27FC236}">
                <a16:creationId xmlns:a16="http://schemas.microsoft.com/office/drawing/2014/main" id="{4A69F646-D6B5-0AE2-C757-874E39AE1EC7}"/>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sp>
        <p:nvSpPr>
          <p:cNvPr id="5" name="文字方塊 4">
            <a:extLst>
              <a:ext uri="{FF2B5EF4-FFF2-40B4-BE49-F238E27FC236}">
                <a16:creationId xmlns:a16="http://schemas.microsoft.com/office/drawing/2014/main" id="{ED6DFBD0-6926-A953-5D22-D6A678E9E5B2}"/>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pic>
        <p:nvPicPr>
          <p:cNvPr id="6" name="圖片 5">
            <a:extLst>
              <a:ext uri="{FF2B5EF4-FFF2-40B4-BE49-F238E27FC236}">
                <a16:creationId xmlns:a16="http://schemas.microsoft.com/office/drawing/2014/main" id="{A68AA7D3-4E35-4016-985B-AD1331919511}"/>
              </a:ext>
            </a:extLst>
          </p:cNvPr>
          <p:cNvPicPr>
            <a:picLocks noChangeAspect="1"/>
          </p:cNvPicPr>
          <p:nvPr/>
        </p:nvPicPr>
        <p:blipFill>
          <a:blip r:embed="rId2"/>
          <a:srcRect t="15348" r="49033"/>
          <a:stretch/>
        </p:blipFill>
        <p:spPr>
          <a:xfrm>
            <a:off x="4447894" y="1722073"/>
            <a:ext cx="3961386" cy="2799808"/>
          </a:xfrm>
          <a:prstGeom prst="rect">
            <a:avLst/>
          </a:prstGeom>
        </p:spPr>
      </p:pic>
      <p:sp>
        <p:nvSpPr>
          <p:cNvPr id="7" name="投影片編號版面配置區 6">
            <a:extLst>
              <a:ext uri="{FF2B5EF4-FFF2-40B4-BE49-F238E27FC236}">
                <a16:creationId xmlns:a16="http://schemas.microsoft.com/office/drawing/2014/main" id="{3E46527C-3E82-593E-E1A6-183F1808AA48}"/>
              </a:ext>
            </a:extLst>
          </p:cNvPr>
          <p:cNvSpPr>
            <a:spLocks noGrp="1"/>
          </p:cNvSpPr>
          <p:nvPr>
            <p:ph type="sldNum" sz="quarter" idx="12"/>
          </p:nvPr>
        </p:nvSpPr>
        <p:spPr/>
        <p:txBody>
          <a:bodyPr/>
          <a:lstStyle/>
          <a:p>
            <a:fld id="{EE3F9CDB-1F21-4789-A81E-8FEA25CE194B}" type="slidenum">
              <a:rPr lang="zh-CN" altLang="en-US" smtClean="0"/>
              <a:t>33</a:t>
            </a:fld>
            <a:endParaRPr lang="zh-CN" altLang="en-US"/>
          </a:p>
        </p:txBody>
      </p:sp>
    </p:spTree>
    <p:extLst>
      <p:ext uri="{BB962C8B-B14F-4D97-AF65-F5344CB8AC3E}">
        <p14:creationId xmlns:p14="http://schemas.microsoft.com/office/powerpoint/2010/main" val="191555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78893E-8DBD-4715-A5D3-0CF16E358CAC}"/>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broke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5B014C0A-F5CF-5399-C3EC-D6A77B3CD604}"/>
              </a:ext>
            </a:extLst>
          </p:cNvPr>
          <p:cNvPicPr>
            <a:picLocks noChangeAspect="1"/>
          </p:cNvPicPr>
          <p:nvPr/>
        </p:nvPicPr>
        <p:blipFill>
          <a:blip r:embed="rId2"/>
          <a:srcRect t="15497" r="49547" b="11966"/>
          <a:stretch/>
        </p:blipFill>
        <p:spPr>
          <a:xfrm>
            <a:off x="4572000" y="1756667"/>
            <a:ext cx="3921370" cy="2375946"/>
          </a:xfrm>
          <a:prstGeom prst="rect">
            <a:avLst/>
          </a:prstGeom>
        </p:spPr>
      </p:pic>
      <p:sp>
        <p:nvSpPr>
          <p:cNvPr id="3" name="文字方塊 2">
            <a:extLst>
              <a:ext uri="{FF2B5EF4-FFF2-40B4-BE49-F238E27FC236}">
                <a16:creationId xmlns:a16="http://schemas.microsoft.com/office/drawing/2014/main" id="{31F321BD-DFE5-8059-C000-6B0C91BFB5AD}"/>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sp>
        <p:nvSpPr>
          <p:cNvPr id="5" name="文字方塊 4">
            <a:extLst>
              <a:ext uri="{FF2B5EF4-FFF2-40B4-BE49-F238E27FC236}">
                <a16:creationId xmlns:a16="http://schemas.microsoft.com/office/drawing/2014/main" id="{D986EB58-20EE-FF6B-0B05-844B32737A41}"/>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pic>
        <p:nvPicPr>
          <p:cNvPr id="6" name="圖片 5">
            <a:extLst>
              <a:ext uri="{FF2B5EF4-FFF2-40B4-BE49-F238E27FC236}">
                <a16:creationId xmlns:a16="http://schemas.microsoft.com/office/drawing/2014/main" id="{A3A56FC1-11FD-9659-1ABD-5589E5549F2E}"/>
              </a:ext>
            </a:extLst>
          </p:cNvPr>
          <p:cNvPicPr>
            <a:picLocks noChangeAspect="1"/>
          </p:cNvPicPr>
          <p:nvPr/>
        </p:nvPicPr>
        <p:blipFill>
          <a:blip r:embed="rId2"/>
          <a:srcRect l="52338" t="15497" b="11966"/>
          <a:stretch/>
        </p:blipFill>
        <p:spPr>
          <a:xfrm>
            <a:off x="650630" y="1756668"/>
            <a:ext cx="3704491" cy="2375946"/>
          </a:xfrm>
          <a:prstGeom prst="rect">
            <a:avLst/>
          </a:prstGeom>
        </p:spPr>
      </p:pic>
      <p:sp>
        <p:nvSpPr>
          <p:cNvPr id="7" name="投影片編號版面配置區 6">
            <a:extLst>
              <a:ext uri="{FF2B5EF4-FFF2-40B4-BE49-F238E27FC236}">
                <a16:creationId xmlns:a16="http://schemas.microsoft.com/office/drawing/2014/main" id="{7B152D9C-F01C-6718-A6B1-9B513346449B}"/>
              </a:ext>
            </a:extLst>
          </p:cNvPr>
          <p:cNvSpPr>
            <a:spLocks noGrp="1"/>
          </p:cNvSpPr>
          <p:nvPr>
            <p:ph type="sldNum" sz="quarter" idx="12"/>
          </p:nvPr>
        </p:nvSpPr>
        <p:spPr/>
        <p:txBody>
          <a:bodyPr/>
          <a:lstStyle/>
          <a:p>
            <a:fld id="{EE3F9CDB-1F21-4789-A81E-8FEA25CE194B}" type="slidenum">
              <a:rPr lang="zh-CN" altLang="en-US" smtClean="0"/>
              <a:t>34</a:t>
            </a:fld>
            <a:endParaRPr lang="zh-CN" altLang="en-US"/>
          </a:p>
        </p:txBody>
      </p:sp>
    </p:spTree>
    <p:extLst>
      <p:ext uri="{BB962C8B-B14F-4D97-AF65-F5344CB8AC3E}">
        <p14:creationId xmlns:p14="http://schemas.microsoft.com/office/powerpoint/2010/main" val="15301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5EBD71-27A6-F332-40DB-4710C9C33698}"/>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Learning curve in short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886EA8B5-042A-580F-E5AD-DF8E29677839}"/>
              </a:ext>
            </a:extLst>
          </p:cNvPr>
          <p:cNvPicPr>
            <a:picLocks noChangeAspect="1"/>
          </p:cNvPicPr>
          <p:nvPr/>
        </p:nvPicPr>
        <p:blipFill>
          <a:blip r:embed="rId3"/>
          <a:srcRect t="16085" r="50805" b="12143"/>
          <a:stretch/>
        </p:blipFill>
        <p:spPr>
          <a:xfrm>
            <a:off x="4447894" y="1834661"/>
            <a:ext cx="3823641" cy="2262326"/>
          </a:xfrm>
          <a:prstGeom prst="rect">
            <a:avLst/>
          </a:prstGeom>
        </p:spPr>
      </p:pic>
      <p:sp>
        <p:nvSpPr>
          <p:cNvPr id="5" name="文字方塊 4">
            <a:extLst>
              <a:ext uri="{FF2B5EF4-FFF2-40B4-BE49-F238E27FC236}">
                <a16:creationId xmlns:a16="http://schemas.microsoft.com/office/drawing/2014/main" id="{E6E0FC3B-EF24-7220-56F6-F7FE7B779363}"/>
              </a:ext>
            </a:extLst>
          </p:cNvPr>
          <p:cNvSpPr txBox="1"/>
          <p:nvPr/>
        </p:nvSpPr>
        <p:spPr>
          <a:xfrm>
            <a:off x="650632" y="1326494"/>
            <a:ext cx="2787161" cy="300082"/>
          </a:xfrm>
          <a:prstGeom prst="rect">
            <a:avLst/>
          </a:prstGeom>
          <a:noFill/>
        </p:spPr>
        <p:txBody>
          <a:bodyPr wrap="square" rtlCol="0">
            <a:spAutoFit/>
          </a:bodyPr>
          <a:lstStyle/>
          <a:p>
            <a:r>
              <a:rPr kumimoji="1" lang="en-US" altLang="zh-TW" dirty="0"/>
              <a:t>Loss/train </a:t>
            </a:r>
            <a:endParaRPr kumimoji="1" lang="zh-TW" altLang="en-US" dirty="0"/>
          </a:p>
        </p:txBody>
      </p:sp>
      <p:sp>
        <p:nvSpPr>
          <p:cNvPr id="6" name="文字方塊 5">
            <a:extLst>
              <a:ext uri="{FF2B5EF4-FFF2-40B4-BE49-F238E27FC236}">
                <a16:creationId xmlns:a16="http://schemas.microsoft.com/office/drawing/2014/main" id="{149A8A36-6BD6-C365-720A-1FB0105BC8D6}"/>
              </a:ext>
            </a:extLst>
          </p:cNvPr>
          <p:cNvSpPr txBox="1"/>
          <p:nvPr/>
        </p:nvSpPr>
        <p:spPr>
          <a:xfrm>
            <a:off x="4764418" y="1326494"/>
            <a:ext cx="2787161" cy="300082"/>
          </a:xfrm>
          <a:prstGeom prst="rect">
            <a:avLst/>
          </a:prstGeom>
          <a:noFill/>
        </p:spPr>
        <p:txBody>
          <a:bodyPr wrap="square" rtlCol="0">
            <a:spAutoFit/>
          </a:bodyPr>
          <a:lstStyle/>
          <a:p>
            <a:r>
              <a:rPr kumimoji="1" lang="en-US" altLang="zh-TW" dirty="0"/>
              <a:t>Loss/valid </a:t>
            </a:r>
            <a:endParaRPr kumimoji="1" lang="zh-TW" altLang="en-US" dirty="0"/>
          </a:p>
        </p:txBody>
      </p:sp>
      <p:pic>
        <p:nvPicPr>
          <p:cNvPr id="7" name="圖片 6">
            <a:extLst>
              <a:ext uri="{FF2B5EF4-FFF2-40B4-BE49-F238E27FC236}">
                <a16:creationId xmlns:a16="http://schemas.microsoft.com/office/drawing/2014/main" id="{2E0D348E-4B25-497A-4432-FD768A5377A1}"/>
              </a:ext>
            </a:extLst>
          </p:cNvPr>
          <p:cNvPicPr>
            <a:picLocks noChangeAspect="1"/>
          </p:cNvPicPr>
          <p:nvPr/>
        </p:nvPicPr>
        <p:blipFill>
          <a:blip r:embed="rId3"/>
          <a:srcRect l="50415" t="16085" b="12143"/>
          <a:stretch/>
        </p:blipFill>
        <p:spPr>
          <a:xfrm>
            <a:off x="593932" y="1834661"/>
            <a:ext cx="3853962" cy="2262326"/>
          </a:xfrm>
          <a:prstGeom prst="rect">
            <a:avLst/>
          </a:prstGeom>
        </p:spPr>
      </p:pic>
      <p:sp>
        <p:nvSpPr>
          <p:cNvPr id="8" name="投影片編號版面配置區 7">
            <a:extLst>
              <a:ext uri="{FF2B5EF4-FFF2-40B4-BE49-F238E27FC236}">
                <a16:creationId xmlns:a16="http://schemas.microsoft.com/office/drawing/2014/main" id="{8174FC9A-D443-727C-47DC-C41E14B00726}"/>
              </a:ext>
            </a:extLst>
          </p:cNvPr>
          <p:cNvSpPr>
            <a:spLocks noGrp="1"/>
          </p:cNvSpPr>
          <p:nvPr>
            <p:ph type="sldNum" sz="quarter" idx="12"/>
          </p:nvPr>
        </p:nvSpPr>
        <p:spPr/>
        <p:txBody>
          <a:bodyPr/>
          <a:lstStyle/>
          <a:p>
            <a:fld id="{EE3F9CDB-1F21-4789-A81E-8FEA25CE194B}" type="slidenum">
              <a:rPr lang="zh-CN" altLang="en-US" smtClean="0"/>
              <a:t>35</a:t>
            </a:fld>
            <a:endParaRPr lang="zh-CN" altLang="en-US"/>
          </a:p>
        </p:txBody>
      </p:sp>
    </p:spTree>
    <p:extLst>
      <p:ext uri="{BB962C8B-B14F-4D97-AF65-F5344CB8AC3E}">
        <p14:creationId xmlns:p14="http://schemas.microsoft.com/office/powerpoint/2010/main" val="162857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A4D2059-E603-96C4-B796-41F69DB5957A}"/>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Baseline</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9C8DBCA4-3F73-B0D7-1BD5-04F8D0387D09}"/>
              </a:ext>
            </a:extLst>
          </p:cNvPr>
          <p:cNvPicPr>
            <a:picLocks noChangeAspect="1"/>
          </p:cNvPicPr>
          <p:nvPr/>
        </p:nvPicPr>
        <p:blipFill>
          <a:blip r:embed="rId3"/>
          <a:srcRect l="13232" t="12525" r="11818" b="12525"/>
          <a:stretch/>
        </p:blipFill>
        <p:spPr>
          <a:xfrm>
            <a:off x="592867" y="899520"/>
            <a:ext cx="3855027" cy="3855028"/>
          </a:xfrm>
          <a:prstGeom prst="rect">
            <a:avLst/>
          </a:prstGeom>
        </p:spPr>
      </p:pic>
      <p:pic>
        <p:nvPicPr>
          <p:cNvPr id="6" name="圖片 5">
            <a:extLst>
              <a:ext uri="{FF2B5EF4-FFF2-40B4-BE49-F238E27FC236}">
                <a16:creationId xmlns:a16="http://schemas.microsoft.com/office/drawing/2014/main" id="{423D15D3-3231-F848-59D6-6B2BF3EF10E9}"/>
              </a:ext>
            </a:extLst>
          </p:cNvPr>
          <p:cNvPicPr>
            <a:picLocks noChangeAspect="1"/>
          </p:cNvPicPr>
          <p:nvPr/>
        </p:nvPicPr>
        <p:blipFill>
          <a:blip r:embed="rId4"/>
          <a:srcRect l="12828" t="11515" r="12222" b="13535"/>
          <a:stretch/>
        </p:blipFill>
        <p:spPr>
          <a:xfrm>
            <a:off x="4447894" y="936348"/>
            <a:ext cx="3855027" cy="3855028"/>
          </a:xfrm>
          <a:prstGeom prst="rect">
            <a:avLst/>
          </a:prstGeom>
        </p:spPr>
      </p:pic>
      <p:sp>
        <p:nvSpPr>
          <p:cNvPr id="8" name="橢圓 7">
            <a:extLst>
              <a:ext uri="{FF2B5EF4-FFF2-40B4-BE49-F238E27FC236}">
                <a16:creationId xmlns:a16="http://schemas.microsoft.com/office/drawing/2014/main" id="{610B8840-564A-E334-64BD-E04182DC50F4}"/>
              </a:ext>
            </a:extLst>
          </p:cNvPr>
          <p:cNvSpPr/>
          <p:nvPr/>
        </p:nvSpPr>
        <p:spPr>
          <a:xfrm rot="20264455">
            <a:off x="2192052" y="1652229"/>
            <a:ext cx="204369" cy="3337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E050B75D-A53E-A1D5-E221-6AAF82B40A8C}"/>
              </a:ext>
            </a:extLst>
          </p:cNvPr>
          <p:cNvSpPr/>
          <p:nvPr/>
        </p:nvSpPr>
        <p:spPr>
          <a:xfrm rot="21278091">
            <a:off x="1606612" y="3599685"/>
            <a:ext cx="739437"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橢圓 9">
            <a:extLst>
              <a:ext uri="{FF2B5EF4-FFF2-40B4-BE49-F238E27FC236}">
                <a16:creationId xmlns:a16="http://schemas.microsoft.com/office/drawing/2014/main" id="{47D846A0-AEB9-772E-C56A-C776AFCBAF4D}"/>
              </a:ext>
            </a:extLst>
          </p:cNvPr>
          <p:cNvSpPr/>
          <p:nvPr/>
        </p:nvSpPr>
        <p:spPr>
          <a:xfrm rot="1421145">
            <a:off x="2596760" y="3615159"/>
            <a:ext cx="739437"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90E5458F-FC18-343C-ECFA-2C4338431776}"/>
              </a:ext>
            </a:extLst>
          </p:cNvPr>
          <p:cNvSpPr/>
          <p:nvPr/>
        </p:nvSpPr>
        <p:spPr>
          <a:xfrm rot="21278091">
            <a:off x="2281859" y="4164582"/>
            <a:ext cx="504019"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橢圓 11">
            <a:extLst>
              <a:ext uri="{FF2B5EF4-FFF2-40B4-BE49-F238E27FC236}">
                <a16:creationId xmlns:a16="http://schemas.microsoft.com/office/drawing/2014/main" id="{5E99B28A-DB47-556C-FF3F-3BC6C21AF371}"/>
              </a:ext>
            </a:extLst>
          </p:cNvPr>
          <p:cNvSpPr/>
          <p:nvPr/>
        </p:nvSpPr>
        <p:spPr>
          <a:xfrm rot="21278091">
            <a:off x="5569367" y="3707577"/>
            <a:ext cx="739437"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c</a:t>
            </a:r>
            <a:endParaRPr kumimoji="1" lang="zh-TW" altLang="en-US" dirty="0"/>
          </a:p>
        </p:txBody>
      </p:sp>
      <p:sp>
        <p:nvSpPr>
          <p:cNvPr id="13" name="橢圓 12">
            <a:extLst>
              <a:ext uri="{FF2B5EF4-FFF2-40B4-BE49-F238E27FC236}">
                <a16:creationId xmlns:a16="http://schemas.microsoft.com/office/drawing/2014/main" id="{A82CCDE4-D647-F6D8-F98A-A4874CD8F0D7}"/>
              </a:ext>
            </a:extLst>
          </p:cNvPr>
          <p:cNvSpPr/>
          <p:nvPr/>
        </p:nvSpPr>
        <p:spPr>
          <a:xfrm rot="21278091">
            <a:off x="6157880" y="4300424"/>
            <a:ext cx="482980" cy="5393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橢圓 13">
            <a:extLst>
              <a:ext uri="{FF2B5EF4-FFF2-40B4-BE49-F238E27FC236}">
                <a16:creationId xmlns:a16="http://schemas.microsoft.com/office/drawing/2014/main" id="{A761173D-55B0-C8BA-8DD5-44296C480009}"/>
              </a:ext>
            </a:extLst>
          </p:cNvPr>
          <p:cNvSpPr/>
          <p:nvPr/>
        </p:nvSpPr>
        <p:spPr>
          <a:xfrm rot="19108114">
            <a:off x="6627214" y="3617315"/>
            <a:ext cx="482980" cy="7707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橢圓 14">
            <a:extLst>
              <a:ext uri="{FF2B5EF4-FFF2-40B4-BE49-F238E27FC236}">
                <a16:creationId xmlns:a16="http://schemas.microsoft.com/office/drawing/2014/main" id="{1863FF64-2504-B91E-1F13-1CF408105D4D}"/>
              </a:ext>
            </a:extLst>
          </p:cNvPr>
          <p:cNvSpPr/>
          <p:nvPr/>
        </p:nvSpPr>
        <p:spPr>
          <a:xfrm rot="19108114">
            <a:off x="6065507" y="1724402"/>
            <a:ext cx="213582" cy="42040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6" name="圖片 15">
            <a:extLst>
              <a:ext uri="{FF2B5EF4-FFF2-40B4-BE49-F238E27FC236}">
                <a16:creationId xmlns:a16="http://schemas.microsoft.com/office/drawing/2014/main" id="{14462FC5-3B45-EA6D-53CB-F76482960080}"/>
              </a:ext>
            </a:extLst>
          </p:cNvPr>
          <p:cNvPicPr>
            <a:picLocks noChangeAspect="1"/>
          </p:cNvPicPr>
          <p:nvPr/>
        </p:nvPicPr>
        <p:blipFill>
          <a:blip r:embed="rId5"/>
          <a:stretch>
            <a:fillRect/>
          </a:stretch>
        </p:blipFill>
        <p:spPr>
          <a:xfrm>
            <a:off x="3697523" y="3387776"/>
            <a:ext cx="1412661" cy="1484045"/>
          </a:xfrm>
          <a:prstGeom prst="rect">
            <a:avLst/>
          </a:prstGeom>
        </p:spPr>
      </p:pic>
      <p:sp>
        <p:nvSpPr>
          <p:cNvPr id="3" name="橢圓 2">
            <a:extLst>
              <a:ext uri="{FF2B5EF4-FFF2-40B4-BE49-F238E27FC236}">
                <a16:creationId xmlns:a16="http://schemas.microsoft.com/office/drawing/2014/main" id="{7A6DE15E-F788-B339-F540-A2FF1E8FBC0B}"/>
              </a:ext>
            </a:extLst>
          </p:cNvPr>
          <p:cNvSpPr/>
          <p:nvPr/>
        </p:nvSpPr>
        <p:spPr>
          <a:xfrm rot="20264455">
            <a:off x="1967856" y="1929175"/>
            <a:ext cx="204369" cy="3337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F1452D14-9241-C828-5E5E-A4C80CA8BC24}"/>
              </a:ext>
            </a:extLst>
          </p:cNvPr>
          <p:cNvSpPr/>
          <p:nvPr/>
        </p:nvSpPr>
        <p:spPr>
          <a:xfrm rot="20936767">
            <a:off x="1967143" y="3040340"/>
            <a:ext cx="150316" cy="21273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投影片編號版面配置區 6">
            <a:extLst>
              <a:ext uri="{FF2B5EF4-FFF2-40B4-BE49-F238E27FC236}">
                <a16:creationId xmlns:a16="http://schemas.microsoft.com/office/drawing/2014/main" id="{8C1E69E5-AC38-21E0-B36F-A81A9EA86FCB}"/>
              </a:ext>
            </a:extLst>
          </p:cNvPr>
          <p:cNvSpPr>
            <a:spLocks noGrp="1"/>
          </p:cNvSpPr>
          <p:nvPr>
            <p:ph type="sldNum" sz="quarter" idx="12"/>
          </p:nvPr>
        </p:nvSpPr>
        <p:spPr/>
        <p:txBody>
          <a:bodyPr/>
          <a:lstStyle/>
          <a:p>
            <a:fld id="{EE3F9CDB-1F21-4789-A81E-8FEA25CE194B}" type="slidenum">
              <a:rPr lang="zh-CN" altLang="en-US" smtClean="0"/>
              <a:t>36</a:t>
            </a:fld>
            <a:endParaRPr lang="zh-CN" altLang="en-US"/>
          </a:p>
        </p:txBody>
      </p:sp>
    </p:spTree>
    <p:extLst>
      <p:ext uri="{BB962C8B-B14F-4D97-AF65-F5344CB8AC3E}">
        <p14:creationId xmlns:p14="http://schemas.microsoft.com/office/powerpoint/2010/main" val="16942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E82A43F-ED81-9217-BF81-D64020375A50}"/>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Method1</a:t>
            </a:r>
            <a:br>
              <a:rPr lang="en-US" altLang="zh-TW" sz="1200" dirty="0"/>
            </a:br>
            <a:endParaRPr lang="en" altLang="zh-TW" sz="1400" dirty="0">
              <a:solidFill>
                <a:srgbClr val="292C1F"/>
              </a:solidFill>
              <a:effectLst/>
              <a:latin typeface="+mn-ea"/>
            </a:endParaRPr>
          </a:p>
        </p:txBody>
      </p:sp>
      <p:pic>
        <p:nvPicPr>
          <p:cNvPr id="5" name="圖片 4">
            <a:extLst>
              <a:ext uri="{FF2B5EF4-FFF2-40B4-BE49-F238E27FC236}">
                <a16:creationId xmlns:a16="http://schemas.microsoft.com/office/drawing/2014/main" id="{F9D06E9F-93F3-D6A4-6B68-136FEF801C2F}"/>
              </a:ext>
            </a:extLst>
          </p:cNvPr>
          <p:cNvPicPr>
            <a:picLocks noChangeAspect="1"/>
          </p:cNvPicPr>
          <p:nvPr/>
        </p:nvPicPr>
        <p:blipFill>
          <a:blip r:embed="rId3"/>
          <a:srcRect l="14216" t="13219" r="12849" b="12706"/>
          <a:stretch/>
        </p:blipFill>
        <p:spPr>
          <a:xfrm>
            <a:off x="531924" y="899520"/>
            <a:ext cx="3751385" cy="3810000"/>
          </a:xfrm>
          <a:prstGeom prst="rect">
            <a:avLst/>
          </a:prstGeom>
        </p:spPr>
      </p:pic>
      <p:pic>
        <p:nvPicPr>
          <p:cNvPr id="7" name="圖片 6">
            <a:extLst>
              <a:ext uri="{FF2B5EF4-FFF2-40B4-BE49-F238E27FC236}">
                <a16:creationId xmlns:a16="http://schemas.microsoft.com/office/drawing/2014/main" id="{ABB7723C-12A5-F362-A007-9EC43B4FD6F1}"/>
              </a:ext>
            </a:extLst>
          </p:cNvPr>
          <p:cNvPicPr>
            <a:picLocks noChangeAspect="1"/>
          </p:cNvPicPr>
          <p:nvPr/>
        </p:nvPicPr>
        <p:blipFill>
          <a:blip r:embed="rId4"/>
          <a:srcRect l="14444" t="12763" r="12621" b="13163"/>
          <a:stretch/>
        </p:blipFill>
        <p:spPr>
          <a:xfrm>
            <a:off x="4668438" y="899520"/>
            <a:ext cx="3751385" cy="3810000"/>
          </a:xfrm>
          <a:prstGeom prst="rect">
            <a:avLst/>
          </a:prstGeom>
        </p:spPr>
      </p:pic>
      <p:sp>
        <p:nvSpPr>
          <p:cNvPr id="10" name="橢圓 9">
            <a:extLst>
              <a:ext uri="{FF2B5EF4-FFF2-40B4-BE49-F238E27FC236}">
                <a16:creationId xmlns:a16="http://schemas.microsoft.com/office/drawing/2014/main" id="{FE3A1A6B-BC82-8833-B796-30F6B17E1986}"/>
              </a:ext>
            </a:extLst>
          </p:cNvPr>
          <p:cNvSpPr/>
          <p:nvPr/>
        </p:nvSpPr>
        <p:spPr>
          <a:xfrm>
            <a:off x="2685011" y="3948544"/>
            <a:ext cx="606829" cy="52370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D433784A-F121-0472-DE71-013C4BBABBAF}"/>
              </a:ext>
            </a:extLst>
          </p:cNvPr>
          <p:cNvSpPr/>
          <p:nvPr/>
        </p:nvSpPr>
        <p:spPr>
          <a:xfrm rot="2560779">
            <a:off x="2024696" y="3356234"/>
            <a:ext cx="765843" cy="6661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橢圓 11">
            <a:extLst>
              <a:ext uri="{FF2B5EF4-FFF2-40B4-BE49-F238E27FC236}">
                <a16:creationId xmlns:a16="http://schemas.microsoft.com/office/drawing/2014/main" id="{208CE5BC-045A-0359-38B2-20B394FA7417}"/>
              </a:ext>
            </a:extLst>
          </p:cNvPr>
          <p:cNvSpPr/>
          <p:nvPr/>
        </p:nvSpPr>
        <p:spPr>
          <a:xfrm>
            <a:off x="1516366" y="1785506"/>
            <a:ext cx="891251" cy="6661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橢圓 12">
            <a:extLst>
              <a:ext uri="{FF2B5EF4-FFF2-40B4-BE49-F238E27FC236}">
                <a16:creationId xmlns:a16="http://schemas.microsoft.com/office/drawing/2014/main" id="{33E5A568-1FCC-0D7B-7228-F3AA4416A276}"/>
              </a:ext>
            </a:extLst>
          </p:cNvPr>
          <p:cNvSpPr/>
          <p:nvPr/>
        </p:nvSpPr>
        <p:spPr>
          <a:xfrm rot="20264455">
            <a:off x="1508053" y="2444514"/>
            <a:ext cx="204369" cy="3337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橢圓 13">
            <a:extLst>
              <a:ext uri="{FF2B5EF4-FFF2-40B4-BE49-F238E27FC236}">
                <a16:creationId xmlns:a16="http://schemas.microsoft.com/office/drawing/2014/main" id="{BD19168D-98CB-F919-6271-F26AAE3CA34C}"/>
              </a:ext>
            </a:extLst>
          </p:cNvPr>
          <p:cNvSpPr/>
          <p:nvPr/>
        </p:nvSpPr>
        <p:spPr>
          <a:xfrm>
            <a:off x="1408463" y="3612426"/>
            <a:ext cx="185766" cy="1537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橢圓 14">
            <a:extLst>
              <a:ext uri="{FF2B5EF4-FFF2-40B4-BE49-F238E27FC236}">
                <a16:creationId xmlns:a16="http://schemas.microsoft.com/office/drawing/2014/main" id="{D50711B0-A57D-6AB9-27E8-FC0C038F8B06}"/>
              </a:ext>
            </a:extLst>
          </p:cNvPr>
          <p:cNvSpPr/>
          <p:nvPr/>
        </p:nvSpPr>
        <p:spPr>
          <a:xfrm>
            <a:off x="6824748" y="3948544"/>
            <a:ext cx="615143" cy="5237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橢圓 15">
            <a:extLst>
              <a:ext uri="{FF2B5EF4-FFF2-40B4-BE49-F238E27FC236}">
                <a16:creationId xmlns:a16="http://schemas.microsoft.com/office/drawing/2014/main" id="{C21583F2-C6C0-3E21-7B2C-D2AE9C8E4B87}"/>
              </a:ext>
            </a:extLst>
          </p:cNvPr>
          <p:cNvSpPr/>
          <p:nvPr/>
        </p:nvSpPr>
        <p:spPr>
          <a:xfrm rot="19354152">
            <a:off x="6239139" y="3400562"/>
            <a:ext cx="526618" cy="67902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橢圓 16">
            <a:extLst>
              <a:ext uri="{FF2B5EF4-FFF2-40B4-BE49-F238E27FC236}">
                <a16:creationId xmlns:a16="http://schemas.microsoft.com/office/drawing/2014/main" id="{B5D25918-14A3-1F10-BC3B-1F7D430F5424}"/>
              </a:ext>
            </a:extLst>
          </p:cNvPr>
          <p:cNvSpPr/>
          <p:nvPr/>
        </p:nvSpPr>
        <p:spPr>
          <a:xfrm>
            <a:off x="5779430" y="1827526"/>
            <a:ext cx="615143" cy="5237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橢圓 17">
            <a:extLst>
              <a:ext uri="{FF2B5EF4-FFF2-40B4-BE49-F238E27FC236}">
                <a16:creationId xmlns:a16="http://schemas.microsoft.com/office/drawing/2014/main" id="{4A225757-EFB9-6E73-2317-5F336BEC3B06}"/>
              </a:ext>
            </a:extLst>
          </p:cNvPr>
          <p:cNvSpPr/>
          <p:nvPr/>
        </p:nvSpPr>
        <p:spPr>
          <a:xfrm rot="20261668">
            <a:off x="5655083" y="2349528"/>
            <a:ext cx="248696" cy="5237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橢圓 18">
            <a:extLst>
              <a:ext uri="{FF2B5EF4-FFF2-40B4-BE49-F238E27FC236}">
                <a16:creationId xmlns:a16="http://schemas.microsoft.com/office/drawing/2014/main" id="{33074A49-06DD-2BCF-7E65-CE322D93B476}"/>
              </a:ext>
            </a:extLst>
          </p:cNvPr>
          <p:cNvSpPr/>
          <p:nvPr/>
        </p:nvSpPr>
        <p:spPr>
          <a:xfrm rot="5400000" flipV="1">
            <a:off x="5542806" y="3617732"/>
            <a:ext cx="198848" cy="244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1" name="圖片 20">
            <a:extLst>
              <a:ext uri="{FF2B5EF4-FFF2-40B4-BE49-F238E27FC236}">
                <a16:creationId xmlns:a16="http://schemas.microsoft.com/office/drawing/2014/main" id="{781B9EB7-A5FD-54B9-9B0F-0239129B564A}"/>
              </a:ext>
            </a:extLst>
          </p:cNvPr>
          <p:cNvPicPr>
            <a:picLocks noChangeAspect="1"/>
          </p:cNvPicPr>
          <p:nvPr/>
        </p:nvPicPr>
        <p:blipFill>
          <a:blip r:embed="rId5"/>
          <a:srcRect b="5388"/>
          <a:stretch/>
        </p:blipFill>
        <p:spPr>
          <a:xfrm>
            <a:off x="3878742" y="3427692"/>
            <a:ext cx="1412661" cy="1404082"/>
          </a:xfrm>
          <a:prstGeom prst="rect">
            <a:avLst/>
          </a:prstGeom>
        </p:spPr>
      </p:pic>
      <p:sp>
        <p:nvSpPr>
          <p:cNvPr id="2" name="投影片編號版面配置區 1">
            <a:extLst>
              <a:ext uri="{FF2B5EF4-FFF2-40B4-BE49-F238E27FC236}">
                <a16:creationId xmlns:a16="http://schemas.microsoft.com/office/drawing/2014/main" id="{4548BFA2-94D3-6E87-54C0-A8F14338B7C8}"/>
              </a:ext>
            </a:extLst>
          </p:cNvPr>
          <p:cNvSpPr>
            <a:spLocks noGrp="1"/>
          </p:cNvSpPr>
          <p:nvPr>
            <p:ph type="sldNum" sz="quarter" idx="12"/>
          </p:nvPr>
        </p:nvSpPr>
        <p:spPr/>
        <p:txBody>
          <a:bodyPr/>
          <a:lstStyle/>
          <a:p>
            <a:fld id="{EE3F9CDB-1F21-4789-A81E-8FEA25CE194B}" type="slidenum">
              <a:rPr lang="zh-CN" altLang="en-US" smtClean="0"/>
              <a:t>37</a:t>
            </a:fld>
            <a:endParaRPr lang="zh-CN" altLang="en-US"/>
          </a:p>
        </p:txBody>
      </p:sp>
    </p:spTree>
    <p:extLst>
      <p:ext uri="{BB962C8B-B14F-4D97-AF65-F5344CB8AC3E}">
        <p14:creationId xmlns:p14="http://schemas.microsoft.com/office/powerpoint/2010/main" val="64362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3336A69-D458-4BCA-F223-883B311C38A6}"/>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shift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58D8E5F1-3D52-FD1A-6C4C-ED42F2A4D395}"/>
              </a:ext>
            </a:extLst>
          </p:cNvPr>
          <p:cNvPicPr>
            <a:picLocks noChangeAspect="1"/>
          </p:cNvPicPr>
          <p:nvPr/>
        </p:nvPicPr>
        <p:blipFill>
          <a:blip r:embed="rId2"/>
          <a:srcRect l="14444" t="13727" r="12195" b="13361"/>
          <a:stretch/>
        </p:blipFill>
        <p:spPr>
          <a:xfrm>
            <a:off x="486136" y="899520"/>
            <a:ext cx="3773347" cy="3750197"/>
          </a:xfrm>
          <a:prstGeom prst="rect">
            <a:avLst/>
          </a:prstGeom>
        </p:spPr>
      </p:pic>
      <p:pic>
        <p:nvPicPr>
          <p:cNvPr id="6" name="圖片 5">
            <a:extLst>
              <a:ext uri="{FF2B5EF4-FFF2-40B4-BE49-F238E27FC236}">
                <a16:creationId xmlns:a16="http://schemas.microsoft.com/office/drawing/2014/main" id="{2A0A7489-8D6A-B837-7183-82C6CAB9A2CB}"/>
              </a:ext>
            </a:extLst>
          </p:cNvPr>
          <p:cNvPicPr>
            <a:picLocks noChangeAspect="1"/>
          </p:cNvPicPr>
          <p:nvPr/>
        </p:nvPicPr>
        <p:blipFill>
          <a:blip r:embed="rId3"/>
          <a:srcRect l="14444" t="13278" r="12195" b="13811"/>
          <a:stretch/>
        </p:blipFill>
        <p:spPr>
          <a:xfrm>
            <a:off x="4884517" y="899520"/>
            <a:ext cx="3773347" cy="3750197"/>
          </a:xfrm>
          <a:prstGeom prst="rect">
            <a:avLst/>
          </a:prstGeom>
        </p:spPr>
      </p:pic>
      <p:sp>
        <p:nvSpPr>
          <p:cNvPr id="7" name="橢圓 6">
            <a:extLst>
              <a:ext uri="{FF2B5EF4-FFF2-40B4-BE49-F238E27FC236}">
                <a16:creationId xmlns:a16="http://schemas.microsoft.com/office/drawing/2014/main" id="{30243AAA-C998-D0B9-0648-82BE1D4701BA}"/>
              </a:ext>
            </a:extLst>
          </p:cNvPr>
          <p:cNvSpPr/>
          <p:nvPr/>
        </p:nvSpPr>
        <p:spPr>
          <a:xfrm>
            <a:off x="2604304" y="3983549"/>
            <a:ext cx="891251" cy="6661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橢圓 7">
            <a:extLst>
              <a:ext uri="{FF2B5EF4-FFF2-40B4-BE49-F238E27FC236}">
                <a16:creationId xmlns:a16="http://schemas.microsoft.com/office/drawing/2014/main" id="{C4DE32C9-C0EB-9D27-4229-B3174D749442}"/>
              </a:ext>
            </a:extLst>
          </p:cNvPr>
          <p:cNvSpPr/>
          <p:nvPr/>
        </p:nvSpPr>
        <p:spPr>
          <a:xfrm>
            <a:off x="7014258" y="4056202"/>
            <a:ext cx="949124" cy="5935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5" name="圖片 14">
            <a:extLst>
              <a:ext uri="{FF2B5EF4-FFF2-40B4-BE49-F238E27FC236}">
                <a16:creationId xmlns:a16="http://schemas.microsoft.com/office/drawing/2014/main" id="{8779F873-B962-F48F-0E6B-597B15EFD9FC}"/>
              </a:ext>
            </a:extLst>
          </p:cNvPr>
          <p:cNvPicPr>
            <a:picLocks noChangeAspect="1"/>
          </p:cNvPicPr>
          <p:nvPr/>
        </p:nvPicPr>
        <p:blipFill>
          <a:blip r:embed="rId4"/>
          <a:stretch>
            <a:fillRect/>
          </a:stretch>
        </p:blipFill>
        <p:spPr>
          <a:xfrm>
            <a:off x="4120589" y="3241526"/>
            <a:ext cx="1412661" cy="1484045"/>
          </a:xfrm>
          <a:prstGeom prst="rect">
            <a:avLst/>
          </a:prstGeom>
        </p:spPr>
      </p:pic>
      <p:sp>
        <p:nvSpPr>
          <p:cNvPr id="3" name="投影片編號版面配置區 2">
            <a:extLst>
              <a:ext uri="{FF2B5EF4-FFF2-40B4-BE49-F238E27FC236}">
                <a16:creationId xmlns:a16="http://schemas.microsoft.com/office/drawing/2014/main" id="{4C052E3F-31FF-7055-ACE3-00941E510C2F}"/>
              </a:ext>
            </a:extLst>
          </p:cNvPr>
          <p:cNvSpPr>
            <a:spLocks noGrp="1"/>
          </p:cNvSpPr>
          <p:nvPr>
            <p:ph type="sldNum" sz="quarter" idx="12"/>
          </p:nvPr>
        </p:nvSpPr>
        <p:spPr/>
        <p:txBody>
          <a:bodyPr/>
          <a:lstStyle/>
          <a:p>
            <a:fld id="{EE3F9CDB-1F21-4789-A81E-8FEA25CE194B}" type="slidenum">
              <a:rPr lang="zh-CN" altLang="en-US" smtClean="0"/>
              <a:t>38</a:t>
            </a:fld>
            <a:endParaRPr lang="zh-CN" altLang="en-US"/>
          </a:p>
        </p:txBody>
      </p:sp>
    </p:spTree>
    <p:extLst>
      <p:ext uri="{BB962C8B-B14F-4D97-AF65-F5344CB8AC3E}">
        <p14:creationId xmlns:p14="http://schemas.microsoft.com/office/powerpoint/2010/main" val="427497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971A5E-81CE-47C5-EA86-17924581FB07}"/>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broke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EDB64090-5D33-E053-8857-41A3330E1AEC}"/>
              </a:ext>
            </a:extLst>
          </p:cNvPr>
          <p:cNvPicPr>
            <a:picLocks noChangeAspect="1"/>
          </p:cNvPicPr>
          <p:nvPr/>
        </p:nvPicPr>
        <p:blipFill>
          <a:blip r:embed="rId2"/>
          <a:srcRect l="13770" t="13727" r="12419" b="13586"/>
          <a:stretch/>
        </p:blipFill>
        <p:spPr>
          <a:xfrm>
            <a:off x="374875" y="989275"/>
            <a:ext cx="3796496" cy="3738622"/>
          </a:xfrm>
          <a:prstGeom prst="rect">
            <a:avLst/>
          </a:prstGeom>
        </p:spPr>
      </p:pic>
      <p:pic>
        <p:nvPicPr>
          <p:cNvPr id="6" name="圖片 5">
            <a:extLst>
              <a:ext uri="{FF2B5EF4-FFF2-40B4-BE49-F238E27FC236}">
                <a16:creationId xmlns:a16="http://schemas.microsoft.com/office/drawing/2014/main" id="{B766FE63-DDA0-48B5-0B2A-68528D83AE40}"/>
              </a:ext>
            </a:extLst>
          </p:cNvPr>
          <p:cNvPicPr>
            <a:picLocks noChangeAspect="1"/>
          </p:cNvPicPr>
          <p:nvPr/>
        </p:nvPicPr>
        <p:blipFill>
          <a:blip r:embed="rId3"/>
          <a:srcRect l="14220" t="14177" r="11969" b="13138"/>
          <a:stretch/>
        </p:blipFill>
        <p:spPr>
          <a:xfrm>
            <a:off x="4742699" y="768441"/>
            <a:ext cx="4062253" cy="4000328"/>
          </a:xfrm>
          <a:prstGeom prst="rect">
            <a:avLst/>
          </a:prstGeom>
        </p:spPr>
      </p:pic>
      <p:sp>
        <p:nvSpPr>
          <p:cNvPr id="7" name="橢圓 6">
            <a:extLst>
              <a:ext uri="{FF2B5EF4-FFF2-40B4-BE49-F238E27FC236}">
                <a16:creationId xmlns:a16="http://schemas.microsoft.com/office/drawing/2014/main" id="{51590ADD-19BF-15F0-F03B-F5808EBF1D13}"/>
              </a:ext>
            </a:extLst>
          </p:cNvPr>
          <p:cNvSpPr/>
          <p:nvPr/>
        </p:nvSpPr>
        <p:spPr>
          <a:xfrm>
            <a:off x="4742699" y="2440897"/>
            <a:ext cx="604707" cy="6554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橢圓 7">
            <a:extLst>
              <a:ext uri="{FF2B5EF4-FFF2-40B4-BE49-F238E27FC236}">
                <a16:creationId xmlns:a16="http://schemas.microsoft.com/office/drawing/2014/main" id="{33869229-3A57-8877-3D45-B12B5DBD2244}"/>
              </a:ext>
            </a:extLst>
          </p:cNvPr>
          <p:cNvSpPr/>
          <p:nvPr/>
        </p:nvSpPr>
        <p:spPr>
          <a:xfrm>
            <a:off x="374875" y="2506436"/>
            <a:ext cx="459085" cy="6554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3086035D-8567-6605-D542-6B006496E2F2}"/>
              </a:ext>
            </a:extLst>
          </p:cNvPr>
          <p:cNvSpPr/>
          <p:nvPr/>
        </p:nvSpPr>
        <p:spPr>
          <a:xfrm>
            <a:off x="7235206" y="4047351"/>
            <a:ext cx="676760" cy="7214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橢圓 9">
            <a:extLst>
              <a:ext uri="{FF2B5EF4-FFF2-40B4-BE49-F238E27FC236}">
                <a16:creationId xmlns:a16="http://schemas.microsoft.com/office/drawing/2014/main" id="{E135D525-913B-9EB4-6228-87E3DDD7EB46}"/>
              </a:ext>
            </a:extLst>
          </p:cNvPr>
          <p:cNvSpPr/>
          <p:nvPr/>
        </p:nvSpPr>
        <p:spPr>
          <a:xfrm>
            <a:off x="2776142" y="4113353"/>
            <a:ext cx="604707" cy="6554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67F0CC3A-3C7C-16D1-5C8C-2692B734B783}"/>
              </a:ext>
            </a:extLst>
          </p:cNvPr>
          <p:cNvSpPr/>
          <p:nvPr/>
        </p:nvSpPr>
        <p:spPr>
          <a:xfrm>
            <a:off x="1318974" y="2768605"/>
            <a:ext cx="286203" cy="3277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橢圓 11">
            <a:extLst>
              <a:ext uri="{FF2B5EF4-FFF2-40B4-BE49-F238E27FC236}">
                <a16:creationId xmlns:a16="http://schemas.microsoft.com/office/drawing/2014/main" id="{110E7CBD-4001-AD41-8416-86B6EA3CAD2E}"/>
              </a:ext>
            </a:extLst>
          </p:cNvPr>
          <p:cNvSpPr/>
          <p:nvPr/>
        </p:nvSpPr>
        <p:spPr>
          <a:xfrm>
            <a:off x="5736655" y="2670290"/>
            <a:ext cx="286203" cy="3277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5" name="圖片 14">
            <a:extLst>
              <a:ext uri="{FF2B5EF4-FFF2-40B4-BE49-F238E27FC236}">
                <a16:creationId xmlns:a16="http://schemas.microsoft.com/office/drawing/2014/main" id="{2EB6DDB0-EA6A-1048-2DD4-CFA9A423A75A}"/>
              </a:ext>
            </a:extLst>
          </p:cNvPr>
          <p:cNvPicPr>
            <a:picLocks noChangeAspect="1"/>
          </p:cNvPicPr>
          <p:nvPr/>
        </p:nvPicPr>
        <p:blipFill>
          <a:blip r:embed="rId4"/>
          <a:stretch>
            <a:fillRect/>
          </a:stretch>
        </p:blipFill>
        <p:spPr>
          <a:xfrm>
            <a:off x="4166693" y="3333607"/>
            <a:ext cx="1412661" cy="1484045"/>
          </a:xfrm>
          <a:prstGeom prst="rect">
            <a:avLst/>
          </a:prstGeom>
        </p:spPr>
      </p:pic>
      <p:sp>
        <p:nvSpPr>
          <p:cNvPr id="3" name="投影片編號版面配置區 2">
            <a:extLst>
              <a:ext uri="{FF2B5EF4-FFF2-40B4-BE49-F238E27FC236}">
                <a16:creationId xmlns:a16="http://schemas.microsoft.com/office/drawing/2014/main" id="{22D3ECE5-562D-3319-775C-D728AA7AB67E}"/>
              </a:ext>
            </a:extLst>
          </p:cNvPr>
          <p:cNvSpPr>
            <a:spLocks noGrp="1"/>
          </p:cNvSpPr>
          <p:nvPr>
            <p:ph type="sldNum" sz="quarter" idx="12"/>
          </p:nvPr>
        </p:nvSpPr>
        <p:spPr/>
        <p:txBody>
          <a:bodyPr/>
          <a:lstStyle/>
          <a:p>
            <a:fld id="{EE3F9CDB-1F21-4789-A81E-8FEA25CE194B}" type="slidenum">
              <a:rPr lang="zh-CN" altLang="en-US" smtClean="0"/>
              <a:t>39</a:t>
            </a:fld>
            <a:endParaRPr lang="zh-CN" altLang="en-US"/>
          </a:p>
        </p:txBody>
      </p:sp>
    </p:spTree>
    <p:extLst>
      <p:ext uri="{BB962C8B-B14F-4D97-AF65-F5344CB8AC3E}">
        <p14:creationId xmlns:p14="http://schemas.microsoft.com/office/powerpoint/2010/main" val="2610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4015"/>
            <a:ext cx="9144001" cy="99741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bwMode="auto">
          <a:xfrm>
            <a:off x="345169" y="254489"/>
            <a:ext cx="1859280" cy="460375"/>
          </a:xfrm>
          <a:prstGeom prst="rect">
            <a:avLst/>
          </a:prstGeom>
        </p:spPr>
        <p:txBody>
          <a:bodyPr wrap="none">
            <a:spAutoFit/>
          </a:bodyPr>
          <a:lstStyle/>
          <a:p>
            <a:pPr>
              <a:defRPr/>
            </a:pPr>
            <a:r>
              <a:rPr lang="en-US" altLang="zh-CN" sz="2400" b="1" kern="100" dirty="0">
                <a:solidFill>
                  <a:schemeClr val="bg1"/>
                </a:solidFill>
                <a:latin typeface="+mj-lt"/>
                <a:ea typeface="微软雅黑" panose="020B0503020204020204" pitchFamily="34" charset="-122"/>
                <a:cs typeface="Times New Roman" panose="02020603050405020304" pitchFamily="18" charset="0"/>
              </a:rPr>
              <a:t>CONTENTS</a:t>
            </a:r>
          </a:p>
        </p:txBody>
      </p:sp>
      <p:sp>
        <p:nvSpPr>
          <p:cNvPr id="3" name="椭圆 2"/>
          <p:cNvSpPr/>
          <p:nvPr/>
        </p:nvSpPr>
        <p:spPr>
          <a:xfrm>
            <a:off x="914809" y="1251904"/>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01</a:t>
            </a:r>
            <a:endParaRPr lang="zh-CN" altLang="en-US" sz="2000">
              <a:latin typeface="+mj-lt"/>
            </a:endParaRPr>
          </a:p>
        </p:txBody>
      </p:sp>
      <p:sp>
        <p:nvSpPr>
          <p:cNvPr id="19" name="文本框 6"/>
          <p:cNvSpPr txBox="1">
            <a:spLocks noChangeArrowheads="1"/>
          </p:cNvSpPr>
          <p:nvPr/>
        </p:nvSpPr>
        <p:spPr bwMode="auto">
          <a:xfrm>
            <a:off x="1886823" y="2706744"/>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en-US" altLang="zh-CN" sz="1800" dirty="0">
                <a:solidFill>
                  <a:schemeClr val="accent1"/>
                </a:solidFill>
                <a:latin typeface="+mj-ea"/>
                <a:ea typeface="+mj-ea"/>
              </a:rPr>
              <a:t>Related works</a:t>
            </a:r>
            <a:endParaRPr lang="zh-CN" altLang="en-US" sz="1800" dirty="0">
              <a:solidFill>
                <a:schemeClr val="accent1"/>
              </a:solidFill>
              <a:latin typeface="+mj-ea"/>
              <a:ea typeface="+mj-ea"/>
            </a:endParaRPr>
          </a:p>
        </p:txBody>
      </p:sp>
      <p:sp>
        <p:nvSpPr>
          <p:cNvPr id="20" name="文本框 6"/>
          <p:cNvSpPr txBox="1">
            <a:spLocks noChangeArrowheads="1"/>
          </p:cNvSpPr>
          <p:nvPr/>
        </p:nvSpPr>
        <p:spPr bwMode="auto">
          <a:xfrm>
            <a:off x="5868423" y="2005037"/>
            <a:ext cx="19945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800" dirty="0">
                <a:solidFill>
                  <a:schemeClr val="accent1"/>
                </a:solidFill>
                <a:latin typeface="+mj-ea"/>
                <a:ea typeface="+mj-ea"/>
              </a:rPr>
              <a:t>Research Results</a:t>
            </a:r>
          </a:p>
        </p:txBody>
      </p:sp>
      <p:sp>
        <p:nvSpPr>
          <p:cNvPr id="21" name="文本框 6"/>
          <p:cNvSpPr txBox="1">
            <a:spLocks noChangeArrowheads="1"/>
          </p:cNvSpPr>
          <p:nvPr/>
        </p:nvSpPr>
        <p:spPr bwMode="auto">
          <a:xfrm>
            <a:off x="5868423" y="3432166"/>
            <a:ext cx="176462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dirty="0">
                <a:solidFill>
                  <a:schemeClr val="accent1"/>
                </a:solidFill>
                <a:latin typeface="+mj-ea"/>
                <a:ea typeface="+mj-ea"/>
              </a:rPr>
              <a:t>Conclusion </a:t>
            </a:r>
            <a:endParaRPr lang="zh-CN" altLang="en-US" sz="1800" dirty="0">
              <a:solidFill>
                <a:schemeClr val="accent1"/>
              </a:solidFill>
              <a:latin typeface="+mj-ea"/>
              <a:ea typeface="+mj-ea"/>
            </a:endParaRPr>
          </a:p>
        </p:txBody>
      </p:sp>
      <p:sp>
        <p:nvSpPr>
          <p:cNvPr id="22" name="文本框 6"/>
          <p:cNvSpPr txBox="1">
            <a:spLocks noChangeArrowheads="1"/>
          </p:cNvSpPr>
          <p:nvPr/>
        </p:nvSpPr>
        <p:spPr bwMode="auto">
          <a:xfrm>
            <a:off x="1886823" y="1416078"/>
            <a:ext cx="15567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p:txBody>
      </p:sp>
      <p:sp>
        <p:nvSpPr>
          <p:cNvPr id="23" name="椭圆 22"/>
          <p:cNvSpPr/>
          <p:nvPr/>
        </p:nvSpPr>
        <p:spPr>
          <a:xfrm>
            <a:off x="914809" y="2523990"/>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02</a:t>
            </a:r>
            <a:endParaRPr lang="zh-CN" altLang="en-US" sz="2000" dirty="0">
              <a:latin typeface="+mj-lt"/>
            </a:endParaRPr>
          </a:p>
        </p:txBody>
      </p:sp>
      <p:sp>
        <p:nvSpPr>
          <p:cNvPr id="24" name="椭圆 23"/>
          <p:cNvSpPr/>
          <p:nvPr/>
        </p:nvSpPr>
        <p:spPr>
          <a:xfrm>
            <a:off x="5056904" y="1822961"/>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04</a:t>
            </a:r>
            <a:endParaRPr lang="zh-CN" altLang="en-US" sz="2000" dirty="0">
              <a:latin typeface="+mj-lt"/>
            </a:endParaRPr>
          </a:p>
        </p:txBody>
      </p:sp>
      <p:sp>
        <p:nvSpPr>
          <p:cNvPr id="25" name="椭圆 24"/>
          <p:cNvSpPr/>
          <p:nvPr/>
        </p:nvSpPr>
        <p:spPr>
          <a:xfrm>
            <a:off x="5056904" y="3253013"/>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05</a:t>
            </a:r>
            <a:endParaRPr lang="zh-CN" altLang="en-US" sz="2000" dirty="0">
              <a:latin typeface="+mj-lt"/>
            </a:endParaRPr>
          </a:p>
        </p:txBody>
      </p:sp>
      <p:sp>
        <p:nvSpPr>
          <p:cNvPr id="2" name="文本框 6">
            <a:extLst>
              <a:ext uri="{FF2B5EF4-FFF2-40B4-BE49-F238E27FC236}">
                <a16:creationId xmlns:a16="http://schemas.microsoft.com/office/drawing/2014/main" id="{3DCDBDC4-5FE2-1429-45E1-206F9CB61E8D}"/>
              </a:ext>
            </a:extLst>
          </p:cNvPr>
          <p:cNvSpPr txBox="1">
            <a:spLocks noChangeArrowheads="1"/>
          </p:cNvSpPr>
          <p:nvPr/>
        </p:nvSpPr>
        <p:spPr bwMode="auto">
          <a:xfrm>
            <a:off x="1886823" y="3973013"/>
            <a:ext cx="2200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1800" dirty="0">
                <a:solidFill>
                  <a:schemeClr val="accent1"/>
                </a:solidFill>
                <a:latin typeface="+mj-ea"/>
                <a:ea typeface="+mj-ea"/>
              </a:rPr>
              <a:t>Research Methods</a:t>
            </a:r>
          </a:p>
        </p:txBody>
      </p:sp>
      <p:sp>
        <p:nvSpPr>
          <p:cNvPr id="4" name="椭圆 22">
            <a:extLst>
              <a:ext uri="{FF2B5EF4-FFF2-40B4-BE49-F238E27FC236}">
                <a16:creationId xmlns:a16="http://schemas.microsoft.com/office/drawing/2014/main" id="{6225E3CF-7A88-D69A-0B05-A066861A2F86}"/>
              </a:ext>
            </a:extLst>
          </p:cNvPr>
          <p:cNvSpPr/>
          <p:nvPr/>
        </p:nvSpPr>
        <p:spPr>
          <a:xfrm>
            <a:off x="914809" y="3796076"/>
            <a:ext cx="720000" cy="72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lt"/>
              </a:rPr>
              <a:t>03</a:t>
            </a:r>
            <a:endParaRPr lang="zh-CN" altLang="en-US" sz="20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576464-0E35-1564-0AD6-691F544979CF}"/>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T-</a:t>
            </a:r>
            <a:r>
              <a:rPr lang="en-US" altLang="zh-TW" sz="1400" kern="100" dirty="0" err="1">
                <a:solidFill>
                  <a:schemeClr val="tx2">
                    <a:lumMod val="25000"/>
                  </a:schemeClr>
                </a:solidFill>
                <a:ea typeface="微软雅黑" panose="020B0503020204020204" pitchFamily="34" charset="-122"/>
                <a:cs typeface="Times New Roman" panose="02020603050405020304" pitchFamily="18" charset="0"/>
              </a:rPr>
              <a:t>sne</a:t>
            </a: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 for output of feature extractor in short detector of 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A4574EE9-949C-08DC-21F2-6CD4FD5EDDFE}"/>
              </a:ext>
            </a:extLst>
          </p:cNvPr>
          <p:cNvPicPr>
            <a:picLocks noChangeAspect="1"/>
          </p:cNvPicPr>
          <p:nvPr/>
        </p:nvPicPr>
        <p:blipFill>
          <a:blip r:embed="rId3"/>
          <a:srcRect l="14748" t="13456" r="12645" b="12976"/>
          <a:stretch/>
        </p:blipFill>
        <p:spPr>
          <a:xfrm>
            <a:off x="4852879" y="938846"/>
            <a:ext cx="3701143" cy="3750097"/>
          </a:xfrm>
          <a:prstGeom prst="rect">
            <a:avLst/>
          </a:prstGeom>
        </p:spPr>
      </p:pic>
      <p:pic>
        <p:nvPicPr>
          <p:cNvPr id="6" name="圖片 5">
            <a:extLst>
              <a:ext uri="{FF2B5EF4-FFF2-40B4-BE49-F238E27FC236}">
                <a16:creationId xmlns:a16="http://schemas.microsoft.com/office/drawing/2014/main" id="{CD28C9BE-B80A-6A95-68C8-5EAC39674507}"/>
              </a:ext>
            </a:extLst>
          </p:cNvPr>
          <p:cNvPicPr>
            <a:picLocks noChangeAspect="1"/>
          </p:cNvPicPr>
          <p:nvPr/>
        </p:nvPicPr>
        <p:blipFill>
          <a:blip r:embed="rId4"/>
          <a:srcRect l="14952" t="12974" r="13090" b="12588"/>
          <a:stretch/>
        </p:blipFill>
        <p:spPr>
          <a:xfrm>
            <a:off x="163276" y="899520"/>
            <a:ext cx="3701143" cy="3828750"/>
          </a:xfrm>
          <a:prstGeom prst="rect">
            <a:avLst/>
          </a:prstGeom>
        </p:spPr>
      </p:pic>
      <p:sp>
        <p:nvSpPr>
          <p:cNvPr id="8" name="橢圓 7">
            <a:extLst>
              <a:ext uri="{FF2B5EF4-FFF2-40B4-BE49-F238E27FC236}">
                <a16:creationId xmlns:a16="http://schemas.microsoft.com/office/drawing/2014/main" id="{39D44BC0-13F4-DE23-1CBB-D453879CD7C2}"/>
              </a:ext>
            </a:extLst>
          </p:cNvPr>
          <p:cNvSpPr/>
          <p:nvPr/>
        </p:nvSpPr>
        <p:spPr>
          <a:xfrm>
            <a:off x="613458" y="3078866"/>
            <a:ext cx="370390" cy="5208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14FC7269-4DC8-45A6-9284-93872403A087}"/>
              </a:ext>
            </a:extLst>
          </p:cNvPr>
          <p:cNvSpPr/>
          <p:nvPr/>
        </p:nvSpPr>
        <p:spPr>
          <a:xfrm>
            <a:off x="2629381" y="3983549"/>
            <a:ext cx="495783" cy="5208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橢圓 9">
            <a:extLst>
              <a:ext uri="{FF2B5EF4-FFF2-40B4-BE49-F238E27FC236}">
                <a16:creationId xmlns:a16="http://schemas.microsoft.com/office/drawing/2014/main" id="{A40EA14B-E1C4-3238-8163-2C7ABD26FD2D}"/>
              </a:ext>
            </a:extLst>
          </p:cNvPr>
          <p:cNvSpPr/>
          <p:nvPr/>
        </p:nvSpPr>
        <p:spPr>
          <a:xfrm>
            <a:off x="5256835" y="3142527"/>
            <a:ext cx="370390" cy="5208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538EB323-FC8C-1710-D7ED-5AD77A5FF3E8}"/>
              </a:ext>
            </a:extLst>
          </p:cNvPr>
          <p:cNvSpPr/>
          <p:nvPr/>
        </p:nvSpPr>
        <p:spPr>
          <a:xfrm>
            <a:off x="7325282" y="3983549"/>
            <a:ext cx="495783" cy="5208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3" name="圖片 12">
            <a:extLst>
              <a:ext uri="{FF2B5EF4-FFF2-40B4-BE49-F238E27FC236}">
                <a16:creationId xmlns:a16="http://schemas.microsoft.com/office/drawing/2014/main" id="{052D5F99-FB37-9BA5-2BAF-6C2C8841A381}"/>
              </a:ext>
            </a:extLst>
          </p:cNvPr>
          <p:cNvPicPr>
            <a:picLocks noChangeAspect="1"/>
          </p:cNvPicPr>
          <p:nvPr/>
        </p:nvPicPr>
        <p:blipFill>
          <a:blip r:embed="rId5"/>
          <a:stretch>
            <a:fillRect/>
          </a:stretch>
        </p:blipFill>
        <p:spPr>
          <a:xfrm>
            <a:off x="3741563" y="3339296"/>
            <a:ext cx="1412661" cy="1484045"/>
          </a:xfrm>
          <a:prstGeom prst="rect">
            <a:avLst/>
          </a:prstGeom>
        </p:spPr>
      </p:pic>
      <p:sp>
        <p:nvSpPr>
          <p:cNvPr id="3" name="投影片編號版面配置區 2">
            <a:extLst>
              <a:ext uri="{FF2B5EF4-FFF2-40B4-BE49-F238E27FC236}">
                <a16:creationId xmlns:a16="http://schemas.microsoft.com/office/drawing/2014/main" id="{7F3C759C-11E6-A6DE-9ADC-E4F5440E1058}"/>
              </a:ext>
            </a:extLst>
          </p:cNvPr>
          <p:cNvSpPr>
            <a:spLocks noGrp="1"/>
          </p:cNvSpPr>
          <p:nvPr>
            <p:ph type="sldNum" sz="quarter" idx="12"/>
          </p:nvPr>
        </p:nvSpPr>
        <p:spPr/>
        <p:txBody>
          <a:bodyPr/>
          <a:lstStyle/>
          <a:p>
            <a:fld id="{EE3F9CDB-1F21-4789-A81E-8FEA25CE194B}" type="slidenum">
              <a:rPr lang="zh-CN" altLang="en-US" smtClean="0"/>
              <a:t>40</a:t>
            </a:fld>
            <a:endParaRPr lang="zh-CN" altLang="en-US"/>
          </a:p>
        </p:txBody>
      </p:sp>
    </p:spTree>
    <p:extLst>
      <p:ext uri="{BB962C8B-B14F-4D97-AF65-F5344CB8AC3E}">
        <p14:creationId xmlns:p14="http://schemas.microsoft.com/office/powerpoint/2010/main" val="42014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CA0BD1-5C1E-115E-B4E0-29B14A2059AB}"/>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Confusion matrix in Baseline,Method1,Method2</a:t>
            </a:r>
            <a:br>
              <a:rPr lang="en-US" altLang="zh-TW" sz="1200" dirty="0"/>
            </a:br>
            <a:endParaRPr lang="en" altLang="zh-TW" sz="1400" dirty="0">
              <a:solidFill>
                <a:srgbClr val="292C1F"/>
              </a:solidFill>
              <a:effectLst/>
              <a:latin typeface="+mn-ea"/>
            </a:endParaRPr>
          </a:p>
        </p:txBody>
      </p:sp>
      <p:pic>
        <p:nvPicPr>
          <p:cNvPr id="4" name="圖片 3">
            <a:extLst>
              <a:ext uri="{FF2B5EF4-FFF2-40B4-BE49-F238E27FC236}">
                <a16:creationId xmlns:a16="http://schemas.microsoft.com/office/drawing/2014/main" id="{4F93807F-7CC3-5FEB-A9A3-7466344E91E7}"/>
              </a:ext>
            </a:extLst>
          </p:cNvPr>
          <p:cNvPicPr>
            <a:picLocks noChangeAspect="1"/>
          </p:cNvPicPr>
          <p:nvPr/>
        </p:nvPicPr>
        <p:blipFill>
          <a:blip r:embed="rId3"/>
          <a:srcRect l="13757" r="22098" b="15758"/>
          <a:stretch/>
        </p:blipFill>
        <p:spPr>
          <a:xfrm>
            <a:off x="5843752" y="1052606"/>
            <a:ext cx="3300248" cy="3720592"/>
          </a:xfrm>
          <a:prstGeom prst="rect">
            <a:avLst/>
          </a:prstGeom>
        </p:spPr>
      </p:pic>
      <p:pic>
        <p:nvPicPr>
          <p:cNvPr id="6" name="圖片 5">
            <a:extLst>
              <a:ext uri="{FF2B5EF4-FFF2-40B4-BE49-F238E27FC236}">
                <a16:creationId xmlns:a16="http://schemas.microsoft.com/office/drawing/2014/main" id="{D089710D-EB33-9BB6-FC22-361EF3FB801E}"/>
              </a:ext>
            </a:extLst>
          </p:cNvPr>
          <p:cNvPicPr>
            <a:picLocks noChangeAspect="1"/>
          </p:cNvPicPr>
          <p:nvPr/>
        </p:nvPicPr>
        <p:blipFill>
          <a:blip r:embed="rId4"/>
          <a:srcRect l="13515" t="-6631" r="23712" b="17947"/>
          <a:stretch/>
        </p:blipFill>
        <p:spPr>
          <a:xfrm>
            <a:off x="2746935" y="743399"/>
            <a:ext cx="3245680" cy="3936143"/>
          </a:xfrm>
          <a:prstGeom prst="rect">
            <a:avLst/>
          </a:prstGeom>
        </p:spPr>
      </p:pic>
      <p:pic>
        <p:nvPicPr>
          <p:cNvPr id="8" name="圖片 7">
            <a:extLst>
              <a:ext uri="{FF2B5EF4-FFF2-40B4-BE49-F238E27FC236}">
                <a16:creationId xmlns:a16="http://schemas.microsoft.com/office/drawing/2014/main" id="{42ADF50E-8662-6C09-BDEE-548833F85244}"/>
              </a:ext>
            </a:extLst>
          </p:cNvPr>
          <p:cNvPicPr>
            <a:picLocks noChangeAspect="1"/>
          </p:cNvPicPr>
          <p:nvPr/>
        </p:nvPicPr>
        <p:blipFill>
          <a:blip r:embed="rId5"/>
          <a:srcRect l="15691" t="2354" r="25493" b="17304"/>
          <a:stretch/>
        </p:blipFill>
        <p:spPr>
          <a:xfrm>
            <a:off x="31249" y="1087727"/>
            <a:ext cx="2775274" cy="3247485"/>
          </a:xfrm>
          <a:prstGeom prst="rect">
            <a:avLst/>
          </a:prstGeom>
        </p:spPr>
      </p:pic>
      <p:sp>
        <p:nvSpPr>
          <p:cNvPr id="9" name="文字方塊 8">
            <a:extLst>
              <a:ext uri="{FF2B5EF4-FFF2-40B4-BE49-F238E27FC236}">
                <a16:creationId xmlns:a16="http://schemas.microsoft.com/office/drawing/2014/main" id="{7C70E746-9847-5F14-5531-FB62A4082AF3}"/>
              </a:ext>
            </a:extLst>
          </p:cNvPr>
          <p:cNvSpPr txBox="1"/>
          <p:nvPr/>
        </p:nvSpPr>
        <p:spPr>
          <a:xfrm>
            <a:off x="576123" y="4379460"/>
            <a:ext cx="1290657" cy="300082"/>
          </a:xfrm>
          <a:prstGeom prst="rect">
            <a:avLst/>
          </a:prstGeom>
          <a:noFill/>
        </p:spPr>
        <p:txBody>
          <a:bodyPr wrap="square" rtlCol="0">
            <a:spAutoFit/>
          </a:bodyPr>
          <a:lstStyle/>
          <a:p>
            <a:pPr algn="ctr"/>
            <a:r>
              <a:rPr kumimoji="1" lang="en-US" altLang="zh-TW" dirty="0"/>
              <a:t>baseline</a:t>
            </a:r>
            <a:endParaRPr kumimoji="1" lang="zh-TW" altLang="en-US" dirty="0"/>
          </a:p>
        </p:txBody>
      </p:sp>
      <p:sp>
        <p:nvSpPr>
          <p:cNvPr id="10" name="文字方塊 9">
            <a:extLst>
              <a:ext uri="{FF2B5EF4-FFF2-40B4-BE49-F238E27FC236}">
                <a16:creationId xmlns:a16="http://schemas.microsoft.com/office/drawing/2014/main" id="{3E2532E0-6C1C-0289-A1F4-88DBB0A80757}"/>
              </a:ext>
            </a:extLst>
          </p:cNvPr>
          <p:cNvSpPr txBox="1"/>
          <p:nvPr/>
        </p:nvSpPr>
        <p:spPr>
          <a:xfrm>
            <a:off x="3795820" y="4400101"/>
            <a:ext cx="1290657" cy="300082"/>
          </a:xfrm>
          <a:prstGeom prst="rect">
            <a:avLst/>
          </a:prstGeom>
          <a:noFill/>
        </p:spPr>
        <p:txBody>
          <a:bodyPr wrap="square" rtlCol="0">
            <a:spAutoFit/>
          </a:bodyPr>
          <a:lstStyle/>
          <a:p>
            <a:pPr algn="ctr"/>
            <a:r>
              <a:rPr kumimoji="1" lang="en-US" altLang="zh-TW" dirty="0"/>
              <a:t>Method 1</a:t>
            </a:r>
            <a:endParaRPr kumimoji="1" lang="zh-TW" altLang="en-US" dirty="0"/>
          </a:p>
        </p:txBody>
      </p:sp>
      <p:sp>
        <p:nvSpPr>
          <p:cNvPr id="11" name="文字方塊 10">
            <a:extLst>
              <a:ext uri="{FF2B5EF4-FFF2-40B4-BE49-F238E27FC236}">
                <a16:creationId xmlns:a16="http://schemas.microsoft.com/office/drawing/2014/main" id="{A9E1D510-904D-4301-91E4-C40FF3E4EAA7}"/>
              </a:ext>
            </a:extLst>
          </p:cNvPr>
          <p:cNvSpPr txBox="1"/>
          <p:nvPr/>
        </p:nvSpPr>
        <p:spPr>
          <a:xfrm>
            <a:off x="6922979" y="4400101"/>
            <a:ext cx="1290657" cy="300082"/>
          </a:xfrm>
          <a:prstGeom prst="rect">
            <a:avLst/>
          </a:prstGeom>
          <a:noFill/>
        </p:spPr>
        <p:txBody>
          <a:bodyPr wrap="square" rtlCol="0">
            <a:spAutoFit/>
          </a:bodyPr>
          <a:lstStyle/>
          <a:p>
            <a:pPr algn="ctr"/>
            <a:r>
              <a:rPr kumimoji="1" lang="en-US" altLang="zh-TW" dirty="0"/>
              <a:t>Method 2</a:t>
            </a:r>
            <a:endParaRPr kumimoji="1" lang="zh-TW" altLang="en-US" dirty="0"/>
          </a:p>
        </p:txBody>
      </p:sp>
      <p:sp>
        <p:nvSpPr>
          <p:cNvPr id="3" name="投影片編號版面配置區 2">
            <a:extLst>
              <a:ext uri="{FF2B5EF4-FFF2-40B4-BE49-F238E27FC236}">
                <a16:creationId xmlns:a16="http://schemas.microsoft.com/office/drawing/2014/main" id="{3910C3CD-42C8-19ED-F521-30E4476AA234}"/>
              </a:ext>
            </a:extLst>
          </p:cNvPr>
          <p:cNvSpPr>
            <a:spLocks noGrp="1"/>
          </p:cNvSpPr>
          <p:nvPr>
            <p:ph type="sldNum" sz="quarter" idx="12"/>
          </p:nvPr>
        </p:nvSpPr>
        <p:spPr/>
        <p:txBody>
          <a:bodyPr/>
          <a:lstStyle/>
          <a:p>
            <a:fld id="{EE3F9CDB-1F21-4789-A81E-8FEA25CE194B}" type="slidenum">
              <a:rPr lang="zh-CN" altLang="en-US" smtClean="0"/>
              <a:t>41</a:t>
            </a:fld>
            <a:endParaRPr lang="zh-CN" altLang="en-US"/>
          </a:p>
        </p:txBody>
      </p:sp>
    </p:spTree>
    <p:extLst>
      <p:ext uri="{BB962C8B-B14F-4D97-AF65-F5344CB8AC3E}">
        <p14:creationId xmlns:p14="http://schemas.microsoft.com/office/powerpoint/2010/main" val="219406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4AD5CB-A4B0-C359-61C7-A250784A2238}"/>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Evaluation Metrics</a:t>
            </a:r>
            <a:br>
              <a:rPr lang="en-US" altLang="zh-TW" sz="1200" dirty="0"/>
            </a:br>
            <a:endParaRPr lang="en" altLang="zh-TW" sz="1400" dirty="0">
              <a:solidFill>
                <a:srgbClr val="292C1F"/>
              </a:solidFill>
              <a:effectLst/>
              <a:latin typeface="+mn-ea"/>
            </a:endParaRPr>
          </a:p>
        </p:txBody>
      </p:sp>
      <mc:AlternateContent xmlns:mc="http://schemas.openxmlformats.org/markup-compatibility/2006">
        <mc:Choice xmlns:a14="http://schemas.microsoft.com/office/drawing/2010/main" Requires="a14">
          <p:sp>
            <p:nvSpPr>
              <p:cNvPr id="3" name="Else If  = defect and   = defect, then  = defect…">
                <a:extLst>
                  <a:ext uri="{FF2B5EF4-FFF2-40B4-BE49-F238E27FC236}">
                    <a16:creationId xmlns:a16="http://schemas.microsoft.com/office/drawing/2014/main" id="{58AC4CC3-37AF-CA26-33A1-E7AEEDAD996B}"/>
                  </a:ext>
                </a:extLst>
              </p:cNvPr>
              <p:cNvSpPr txBox="1">
                <a:spLocks/>
              </p:cNvSpPr>
              <p:nvPr/>
            </p:nvSpPr>
            <p:spPr>
              <a:xfrm>
                <a:off x="570407" y="1281025"/>
                <a:ext cx="8003186" cy="1888895"/>
              </a:xfrm>
              <a:prstGeom prst="rect">
                <a:avLst/>
              </a:prstGeom>
            </p:spPr>
            <p:txBody>
              <a:bodyPr>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m:rPr>
                        <m:nor/>
                      </m:rPr>
                      <a:rPr lang="en" altLang="zh-TW" sz="1300" dirty="0" smtClean="0"/>
                      <m:t>Error</m:t>
                    </m:r>
                    <m:r>
                      <m:rPr>
                        <m:nor/>
                      </m:rPr>
                      <a:rPr lang="en" altLang="zh-TW" sz="1300" dirty="0" smtClean="0"/>
                      <m:t> </m:t>
                    </m:r>
                    <m:r>
                      <m:rPr>
                        <m:nor/>
                      </m:rPr>
                      <a:rPr lang="en" altLang="zh-TW" sz="1300" dirty="0" smtClean="0"/>
                      <m:t>rate</m:t>
                    </m:r>
                    <m:r>
                      <m:rPr>
                        <m:nor/>
                      </m:rPr>
                      <a:rPr lang="en" altLang="zh-TW" sz="1300" dirty="0" smtClean="0"/>
                      <m:t> : </m:t>
                    </m:r>
                    <m:r>
                      <a:rPr lang="en" altLang="zh-TW" sz="1300" i="1">
                        <a:solidFill>
                          <a:srgbClr val="353828"/>
                        </a:solidFill>
                        <a:latin typeface="Cambria Math" panose="02040503050406030204" pitchFamily="18" charset="0"/>
                      </a:rPr>
                      <m:t>=</m:t>
                    </m:r>
                    <m:f>
                      <m:fPr>
                        <m:ctrlPr>
                          <a:rPr lang="ar-AE" altLang="zh-TW" sz="1300" i="1">
                            <a:solidFill>
                              <a:srgbClr val="353828"/>
                            </a:solidFill>
                            <a:latin typeface="Cambria Math" panose="02040503050406030204" pitchFamily="18" charset="0"/>
                          </a:rPr>
                        </m:ctrlPr>
                      </m:fPr>
                      <m:num>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num>
                      <m:den>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𝑎</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𝑔</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𝑚</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𝑠</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den>
                    </m:f>
                    <m:r>
                      <a:rPr lang="en-US" altLang="zh-TW" sz="1300" b="0" i="1" smtClean="0">
                        <a:solidFill>
                          <a:srgbClr val="353828"/>
                        </a:solidFill>
                        <a:latin typeface="Cambria Math" panose="02040503050406030204" pitchFamily="18" charset="0"/>
                      </a:rPr>
                      <m:t>(</m:t>
                    </m:r>
                  </m:oMath>
                </a14:m>
                <a:r>
                  <a:rPr lang="en" altLang="zh-TW" sz="1300" dirty="0"/>
                  <a:t>the number of incorrect predictions divided by the number of predictions </a:t>
                </a:r>
                <a14:m>
                  <m:oMath xmlns:m="http://schemas.openxmlformats.org/officeDocument/2006/math">
                    <m:sSub>
                      <m:sSubPr>
                        <m:ctrlPr>
                          <a:rPr lang="ar-AE" altLang="zh-TW" sz="1300" i="1" smtClean="0">
                            <a:solidFill>
                              <a:srgbClr val="353828"/>
                            </a:solidFill>
                            <a:latin typeface="Cambria Math" panose="02040503050406030204" pitchFamily="18" charset="0"/>
                          </a:rPr>
                        </m:ctrlPr>
                      </m:sSub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Sub>
                    <m:r>
                      <a:rPr lang="en-US" altLang="zh-TW" sz="1300" b="0" i="0" smtClean="0">
                        <a:solidFill>
                          <a:srgbClr val="353828"/>
                        </a:solidFill>
                        <a:latin typeface="Cambria Math" panose="02040503050406030204" pitchFamily="18" charset="0"/>
                      </a:rPr>
                      <m:t>−</m:t>
                    </m:r>
                    <m:sSubSup>
                      <m:sSubSupPr>
                        <m:ctrlPr>
                          <a:rPr lang="en-US" altLang="zh-TW" sz="1300" b="0" i="1" smtClean="0">
                            <a:solidFill>
                              <a:srgbClr val="353828"/>
                            </a:solidFill>
                            <a:latin typeface="Cambria Math" panose="02040503050406030204" pitchFamily="18" charset="0"/>
                          </a:rPr>
                        </m:ctrlPr>
                      </m:sSubSup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up>
                        <m:r>
                          <a:rPr lang="en-US" altLang="zh-TW" sz="1300" b="0" i="1" smtClean="0">
                            <a:solidFill>
                              <a:srgbClr val="353828"/>
                            </a:solidFill>
                            <a:latin typeface="Cambria Math" panose="02040503050406030204" pitchFamily="18" charset="0"/>
                          </a:rPr>
                          <m:t>𝑢𝑛𝑘</m:t>
                        </m:r>
                      </m:sup>
                    </m:sSubSup>
                  </m:oMath>
                </a14:m>
                <a:r>
                  <a:rPr lang="en" altLang="zh-TW" sz="1300" dirty="0"/>
                  <a:t>).</a:t>
                </a:r>
              </a:p>
              <a:p>
                <a:pPr marL="197834" indent="-197834" defTabSz="162735">
                  <a:spcBef>
                    <a:spcPts val="1725"/>
                  </a:spcBef>
                  <a:defRPr sz="3752"/>
                </a:pPr>
                <a:r>
                  <a:rPr lang="en" altLang="zh-TW" sz="1300" dirty="0"/>
                  <a:t>Overkill rate : </a:t>
                </a:r>
                <a14:m>
                  <m:oMath xmlns:m="http://schemas.openxmlformats.org/officeDocument/2006/math">
                    <m:r>
                      <a:rPr lang="en" altLang="zh-TW" sz="1300" i="1" smtClean="0">
                        <a:solidFill>
                          <a:srgbClr val="353828"/>
                        </a:solidFill>
                        <a:latin typeface="Cambria Math" panose="02040503050406030204" pitchFamily="18" charset="0"/>
                      </a:rPr>
                      <m:t>=</m:t>
                    </m:r>
                    <m:f>
                      <m:fPr>
                        <m:ctrlPr>
                          <a:rPr lang="ar-AE" altLang="zh-TW" sz="1300" i="1">
                            <a:solidFill>
                              <a:srgbClr val="353828"/>
                            </a:solidFill>
                            <a:latin typeface="Cambria Math" panose="02040503050406030204" pitchFamily="18" charset="0"/>
                          </a:rPr>
                        </m:ctrlPr>
                      </m:fPr>
                      <m:num>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en-US" altLang="zh-TW" sz="1300" b="0" i="1" smtClean="0">
                            <a:solidFill>
                              <a:srgbClr val="353828"/>
                            </a:solidFill>
                            <a:latin typeface="Cambria Math" panose="02040503050406030204" pitchFamily="18" charset="0"/>
                          </a:rPr>
                          <m:t>)</m:t>
                        </m:r>
                      </m:num>
                      <m:den>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𝑎</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𝑔</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𝑚</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𝑠</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den>
                    </m:f>
                  </m:oMath>
                </a14:m>
                <a:endParaRPr lang="en" altLang="zh-TW" sz="1300" dirty="0"/>
              </a:p>
              <a:p>
                <a:pPr marL="197834" indent="-197834" defTabSz="162735">
                  <a:spcBef>
                    <a:spcPts val="1725"/>
                  </a:spcBef>
                  <a:defRPr sz="3752"/>
                </a:pPr>
                <a:r>
                  <a:rPr lang="en" altLang="zh-TW" sz="1300" dirty="0"/>
                  <a:t>leakage rate : </a:t>
                </a:r>
                <a14:m>
                  <m:oMath xmlns:m="http://schemas.openxmlformats.org/officeDocument/2006/math">
                    <m:r>
                      <a:rPr lang="en" altLang="zh-TW" sz="1300" i="1" smtClean="0">
                        <a:solidFill>
                          <a:srgbClr val="353828"/>
                        </a:solidFill>
                        <a:latin typeface="Cambria Math" panose="02040503050406030204" pitchFamily="18" charset="0"/>
                      </a:rPr>
                      <m:t>=</m:t>
                    </m:r>
                    <m:f>
                      <m:fPr>
                        <m:ctrlPr>
                          <a:rPr lang="ar-AE" altLang="zh-TW" sz="1300" i="1">
                            <a:solidFill>
                              <a:srgbClr val="353828"/>
                            </a:solidFill>
                            <a:latin typeface="Cambria Math" panose="02040503050406030204" pitchFamily="18" charset="0"/>
                          </a:rPr>
                        </m:ctrlPr>
                      </m:fPr>
                      <m:num>
                        <m:r>
                          <a:rPr lang="en-US" altLang="zh-TW" sz="1300" i="1">
                            <a:solidFill>
                              <a:srgbClr val="353828"/>
                            </a:solidFill>
                            <a:latin typeface="Cambria Math" panose="02040503050406030204" pitchFamily="18" charset="0"/>
                          </a:rPr>
                          <m:t>(</m:t>
                        </m:r>
                        <m:r>
                          <a:rPr lang="en-US" altLang="zh-TW" sz="1300" b="0" i="1" smtClean="0">
                            <a:solidFill>
                              <a:srgbClr val="353828"/>
                            </a:solidFill>
                            <a:latin typeface="Cambria Math" panose="02040503050406030204" pitchFamily="18" charset="0"/>
                          </a:rPr>
                          <m:t>𝑓</m:t>
                        </m:r>
                        <m:r>
                          <a:rPr lang="en-US" altLang="zh-TW" sz="1300" b="0" i="1" smtClean="0">
                            <a:solidFill>
                              <a:srgbClr val="353828"/>
                            </a:solidFill>
                            <a:latin typeface="Cambria Math" panose="02040503050406030204" pitchFamily="18" charset="0"/>
                          </a:rPr>
                          <m:t>+</m:t>
                        </m:r>
                        <m:r>
                          <a:rPr lang="en-US" altLang="zh-TW" sz="1300" b="0" i="1" smtClean="0">
                            <a:solidFill>
                              <a:srgbClr val="353828"/>
                            </a:solidFill>
                            <a:latin typeface="Cambria Math" panose="02040503050406030204" pitchFamily="18" charset="0"/>
                          </a:rPr>
                          <m:t>𝑘</m:t>
                        </m:r>
                        <m:r>
                          <a:rPr lang="en-US" altLang="zh-TW" sz="1300" b="0" i="1" smtClean="0">
                            <a:solidFill>
                              <a:srgbClr val="353828"/>
                            </a:solidFill>
                            <a:latin typeface="Cambria Math" panose="02040503050406030204" pitchFamily="18" charset="0"/>
                          </a:rPr>
                          <m:t>+</m:t>
                        </m:r>
                        <m:r>
                          <a:rPr lang="en-US" altLang="zh-TW" sz="1300" b="0" i="1" smtClean="0">
                            <a:solidFill>
                              <a:srgbClr val="353828"/>
                            </a:solidFill>
                            <a:latin typeface="Cambria Math" panose="02040503050406030204" pitchFamily="18" charset="0"/>
                          </a:rPr>
                          <m:t>𝑝</m:t>
                        </m:r>
                        <m:r>
                          <a:rPr lang="en-US" altLang="zh-TW" sz="1300" b="0" i="1" smtClean="0">
                            <a:solidFill>
                              <a:srgbClr val="353828"/>
                            </a:solidFill>
                            <a:latin typeface="Cambria Math" panose="02040503050406030204" pitchFamily="18" charset="0"/>
                          </a:rPr>
                          <m:t>)</m:t>
                        </m:r>
                      </m:num>
                      <m:den>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𝑎</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𝑔</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𝑚</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𝑠</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den>
                    </m:f>
                  </m:oMath>
                </a14:m>
                <a:endParaRPr lang="en" altLang="zh-TW" sz="1300" dirty="0"/>
              </a:p>
              <a:p>
                <a:pPr marL="197834" indent="-197834" defTabSz="162735">
                  <a:spcBef>
                    <a:spcPts val="1725"/>
                  </a:spcBef>
                  <a:defRPr sz="3752"/>
                </a:pPr>
                <a:r>
                  <a:rPr lang="en" altLang="zh-TW" sz="1300" dirty="0"/>
                  <a:t>indeterminate rate : </a:t>
                </a:r>
                <a14:m>
                  <m:oMath xmlns:m="http://schemas.openxmlformats.org/officeDocument/2006/math">
                    <m:f>
                      <m:fPr>
                        <m:ctrlPr>
                          <a:rPr lang="ar-AE" altLang="zh-TW" sz="1300" i="1">
                            <a:solidFill>
                              <a:srgbClr val="353828"/>
                            </a:solidFill>
                            <a:latin typeface="Cambria Math" panose="02040503050406030204" pitchFamily="18" charset="0"/>
                          </a:rPr>
                        </m:ctrlPr>
                      </m:fPr>
                      <m:num>
                        <m:sSubSup>
                          <m:sSubSupPr>
                            <m:ctrlPr>
                              <a:rPr lang="ar-AE" altLang="zh-TW" sz="1300" i="1">
                                <a:solidFill>
                                  <a:srgbClr val="353828"/>
                                </a:solidFill>
                                <a:latin typeface="Cambria Math" panose="02040503050406030204" pitchFamily="18" charset="0"/>
                              </a:rPr>
                            </m:ctrlPr>
                          </m:sSubSup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up>
                            <m:r>
                              <a:rPr lang="ar-AE" altLang="zh-TW" sz="1300" i="1">
                                <a:solidFill>
                                  <a:srgbClr val="353828"/>
                                </a:solidFill>
                                <a:latin typeface="Cambria Math" panose="02040503050406030204" pitchFamily="18" charset="0"/>
                              </a:rPr>
                              <m:t>𝑢𝑛𝑘</m:t>
                            </m:r>
                          </m:sup>
                        </m:sSubSup>
                      </m:num>
                      <m:den>
                        <m:sSub>
                          <m:sSubPr>
                            <m:ctrlPr>
                              <a:rPr lang="ar-AE" altLang="zh-TW" sz="1300" i="1">
                                <a:solidFill>
                                  <a:srgbClr val="353828"/>
                                </a:solidFill>
                                <a:latin typeface="Cambria Math" panose="02040503050406030204" pitchFamily="18" charset="0"/>
                              </a:rPr>
                            </m:ctrlPr>
                          </m:sSub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Sub>
                      </m:den>
                    </m:f>
                    <m:r>
                      <a:rPr lang="en-US" altLang="zh-TW" sz="1300" b="0" i="1" smtClean="0">
                        <a:solidFill>
                          <a:srgbClr val="353828"/>
                        </a:solidFill>
                        <a:latin typeface="Cambria Math" panose="02040503050406030204" pitchFamily="18" charset="0"/>
                      </a:rPr>
                      <m:t> </m:t>
                    </m:r>
                    <m:r>
                      <a:rPr lang="ar-AE" altLang="zh-TW" sz="1300" i="1">
                        <a:solidFill>
                          <a:srgbClr val="353828"/>
                        </a:solidFill>
                        <a:latin typeface="Cambria Math" panose="02040503050406030204" pitchFamily="18" charset="0"/>
                      </a:rPr>
                      <m:t>=</m:t>
                    </m:r>
                    <m:r>
                      <a:rPr lang="en-US" altLang="zh-TW" sz="1300" b="0" i="1" smtClean="0">
                        <a:solidFill>
                          <a:srgbClr val="353828"/>
                        </a:solidFill>
                        <a:latin typeface="Cambria Math" panose="02040503050406030204" pitchFamily="18" charset="0"/>
                      </a:rPr>
                      <m:t> </m:t>
                    </m:r>
                    <m:f>
                      <m:fPr>
                        <m:ctrlPr>
                          <a:rPr lang="ar-AE" altLang="zh-TW" sz="1300" i="1">
                            <a:solidFill>
                              <a:srgbClr val="353828"/>
                            </a:solidFill>
                            <a:latin typeface="Cambria Math" panose="02040503050406030204" pitchFamily="18" charset="0"/>
                          </a:rPr>
                        </m:ctrlPr>
                      </m:fPr>
                      <m:num>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𝑒</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𝑗</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𝑜</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𝑡</m:t>
                        </m:r>
                        <m:r>
                          <a:rPr lang="en-US" altLang="zh-TW" sz="1300" i="1">
                            <a:solidFill>
                              <a:srgbClr val="353828"/>
                            </a:solidFill>
                            <a:latin typeface="Cambria Math" panose="02040503050406030204" pitchFamily="18" charset="0"/>
                          </a:rPr>
                          <m:t>)</m:t>
                        </m:r>
                      </m:num>
                      <m:den>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𝑎</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𝑔</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𝑚</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𝑠</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𝑒</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𝑗</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𝑜</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𝑡</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𝑏</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𝑐</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𝑑</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h</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𝑖</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𝑛</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m:t>
                        </m:r>
                        <m:r>
                          <a:rPr lang="en-US"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𝑓</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𝑘</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𝑙</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𝑝</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𝑞</m:t>
                        </m:r>
                        <m:r>
                          <a:rPr lang="ar-AE" altLang="zh-TW" sz="1300" i="1">
                            <a:solidFill>
                              <a:srgbClr val="353828"/>
                            </a:solidFill>
                            <a:latin typeface="Cambria Math" panose="02040503050406030204" pitchFamily="18" charset="0"/>
                          </a:rPr>
                          <m:t>+</m:t>
                        </m:r>
                        <m:r>
                          <a:rPr lang="ar-AE" altLang="zh-TW" sz="1300" i="1">
                            <a:solidFill>
                              <a:srgbClr val="353828"/>
                            </a:solidFill>
                            <a:latin typeface="Cambria Math" panose="02040503050406030204" pitchFamily="18" charset="0"/>
                          </a:rPr>
                          <m:t>𝑟</m:t>
                        </m:r>
                        <m:r>
                          <a:rPr lang="en-US" altLang="zh-TW" sz="1300" i="1">
                            <a:solidFill>
                              <a:srgbClr val="353828"/>
                            </a:solidFill>
                            <a:latin typeface="Cambria Math" panose="02040503050406030204" pitchFamily="18" charset="0"/>
                          </a:rPr>
                          <m:t>)</m:t>
                        </m:r>
                      </m:den>
                    </m:f>
                    <m:r>
                      <a:rPr lang="en-US" altLang="zh-TW" sz="1300" b="0" i="1" smtClean="0">
                        <a:solidFill>
                          <a:srgbClr val="353828"/>
                        </a:solidFill>
                        <a:latin typeface="Cambria Math" panose="02040503050406030204" pitchFamily="18" charset="0"/>
                      </a:rPr>
                      <m:t>(</m:t>
                    </m:r>
                  </m:oMath>
                </a14:m>
                <a:r>
                  <a:rPr lang="en" altLang="zh-TW" sz="1300" dirty="0"/>
                  <a:t>The number of test sample predicted to be</a:t>
                </a:r>
                <a:br>
                  <a:rPr lang="en" altLang="zh-TW" sz="1300" dirty="0"/>
                </a:br>
                <a:br>
                  <a:rPr lang="en" altLang="zh-TW" sz="1300" dirty="0"/>
                </a:br>
                <a:r>
                  <a:rPr lang="en" altLang="zh-TW" sz="1300" dirty="0"/>
                  <a:t> indeterminate </a:t>
                </a:r>
                <a14:m>
                  <m:oMath xmlns:m="http://schemas.openxmlformats.org/officeDocument/2006/math">
                    <m:sSubSup>
                      <m:sSubSupPr>
                        <m:ctrlPr>
                          <a:rPr lang="ar-AE" altLang="zh-TW" sz="1300" i="1">
                            <a:solidFill>
                              <a:srgbClr val="353828"/>
                            </a:solidFill>
                            <a:latin typeface="Cambria Math" panose="02040503050406030204" pitchFamily="18" charset="0"/>
                          </a:rPr>
                        </m:ctrlPr>
                      </m:sSubSup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up>
                        <m:r>
                          <a:rPr lang="ar-AE" altLang="zh-TW" sz="1300" i="1">
                            <a:solidFill>
                              <a:srgbClr val="353828"/>
                            </a:solidFill>
                            <a:latin typeface="Cambria Math" panose="02040503050406030204" pitchFamily="18" charset="0"/>
                          </a:rPr>
                          <m:t>𝑢𝑛𝑘</m:t>
                        </m:r>
                      </m:sup>
                    </m:sSubSup>
                  </m:oMath>
                </a14:m>
                <a:r>
                  <a:rPr lang="ar-AE" altLang="zh-TW" sz="1300" dirty="0"/>
                  <a:t> </a:t>
                </a:r>
                <a:r>
                  <a:rPr lang="en" altLang="zh-TW" sz="1300" dirty="0"/>
                  <a:t>divided by the total number of test sample </a:t>
                </a:r>
                <a14:m>
                  <m:oMath xmlns:m="http://schemas.openxmlformats.org/officeDocument/2006/math">
                    <m:sSub>
                      <m:sSubPr>
                        <m:ctrlPr>
                          <a:rPr lang="ar-AE" altLang="zh-TW" sz="1300" i="1">
                            <a:solidFill>
                              <a:srgbClr val="353828"/>
                            </a:solidFill>
                            <a:latin typeface="Cambria Math" panose="02040503050406030204" pitchFamily="18" charset="0"/>
                          </a:rPr>
                        </m:ctrlPr>
                      </m:sSubPr>
                      <m:e>
                        <m:r>
                          <a:rPr lang="ar-AE" altLang="zh-TW" sz="1300" i="1">
                            <a:solidFill>
                              <a:srgbClr val="353828"/>
                            </a:solidFill>
                            <a:latin typeface="Cambria Math" panose="02040503050406030204" pitchFamily="18" charset="0"/>
                          </a:rPr>
                          <m:t>𝑁</m:t>
                        </m:r>
                      </m:e>
                      <m:sub>
                        <m:r>
                          <a:rPr lang="ar-AE" altLang="zh-TW" sz="1300" i="1">
                            <a:solidFill>
                              <a:srgbClr val="353828"/>
                            </a:solidFill>
                            <a:latin typeface="Cambria Math" panose="02040503050406030204" pitchFamily="18" charset="0"/>
                          </a:rPr>
                          <m:t>𝑡𝑒𝑠𝑡</m:t>
                        </m:r>
                      </m:sub>
                    </m:sSub>
                  </m:oMath>
                </a14:m>
                <a:r>
                  <a:rPr lang="en-US" altLang="zh-TW" sz="1300" dirty="0"/>
                  <a:t>)</a:t>
                </a:r>
                <a:endParaRPr lang="ar-AE" altLang="zh-TW" sz="1300" dirty="0"/>
              </a:p>
            </p:txBody>
          </p:sp>
        </mc:Choice>
        <mc:Fallback>
          <p:sp>
            <p:nvSpPr>
              <p:cNvPr id="3" name="Else If  = defect and   = defect, then  = defect…">
                <a:extLst>
                  <a:ext uri="{FF2B5EF4-FFF2-40B4-BE49-F238E27FC236}">
                    <a16:creationId xmlns:a16="http://schemas.microsoft.com/office/drawing/2014/main" id="{58AC4CC3-37AF-CA26-33A1-E7AEEDAD996B}"/>
                  </a:ext>
                </a:extLst>
              </p:cNvPr>
              <p:cNvSpPr txBox="1">
                <a:spLocks noRot="1" noChangeAspect="1" noMove="1" noResize="1" noEditPoints="1" noAdjustHandles="1" noChangeArrowheads="1" noChangeShapeType="1" noTextEdit="1"/>
              </p:cNvSpPr>
              <p:nvPr/>
            </p:nvSpPr>
            <p:spPr>
              <a:xfrm>
                <a:off x="570407" y="1281025"/>
                <a:ext cx="8003186" cy="1888895"/>
              </a:xfrm>
              <a:prstGeom prst="rect">
                <a:avLst/>
              </a:prstGeom>
              <a:blipFill>
                <a:blip r:embed="rId3"/>
                <a:stretch>
                  <a:fillRect t="-667" b="-1333"/>
                </a:stretch>
              </a:blipFill>
            </p:spPr>
            <p:txBody>
              <a:bodyPr/>
              <a:lstStyle/>
              <a:p>
                <a:r>
                  <a:rPr lang="zh-TW" altLang="en-US">
                    <a:noFill/>
                  </a:rPr>
                  <a:t> </a:t>
                </a:r>
              </a:p>
            </p:txBody>
          </p:sp>
        </mc:Fallback>
      </mc:AlternateContent>
      <p:graphicFrame>
        <p:nvGraphicFramePr>
          <p:cNvPr id="4" name="表格 3">
            <a:extLst>
              <a:ext uri="{FF2B5EF4-FFF2-40B4-BE49-F238E27FC236}">
                <a16:creationId xmlns:a16="http://schemas.microsoft.com/office/drawing/2014/main" id="{1E9289D4-4EAB-4D31-36A9-17B35D7A676B}"/>
              </a:ext>
            </a:extLst>
          </p:cNvPr>
          <p:cNvGraphicFramePr>
            <a:graphicFrameLocks noGrp="1"/>
          </p:cNvGraphicFramePr>
          <p:nvPr>
            <p:extLst>
              <p:ext uri="{D42A27DB-BD31-4B8C-83A1-F6EECF244321}">
                <p14:modId xmlns:p14="http://schemas.microsoft.com/office/powerpoint/2010/main" val="2822338415"/>
              </p:ext>
            </p:extLst>
          </p:nvPr>
        </p:nvGraphicFramePr>
        <p:xfrm>
          <a:off x="2192374" y="3324110"/>
          <a:ext cx="4511040" cy="1296586"/>
        </p:xfrm>
        <a:graphic>
          <a:graphicData uri="http://schemas.openxmlformats.org/drawingml/2006/table">
            <a:tbl>
              <a:tblPr firstRow="1" firstCol="1">
                <a:tableStyleId>{7DF18680-E054-41AD-8BC1-D1AEF772440D}</a:tableStyleId>
              </a:tblPr>
              <a:tblGrid>
                <a:gridCol w="751840">
                  <a:extLst>
                    <a:ext uri="{9D8B030D-6E8A-4147-A177-3AD203B41FA5}">
                      <a16:colId xmlns:a16="http://schemas.microsoft.com/office/drawing/2014/main" val="1737371285"/>
                    </a:ext>
                  </a:extLst>
                </a:gridCol>
                <a:gridCol w="751840">
                  <a:extLst>
                    <a:ext uri="{9D8B030D-6E8A-4147-A177-3AD203B41FA5}">
                      <a16:colId xmlns:a16="http://schemas.microsoft.com/office/drawing/2014/main" val="2581010738"/>
                    </a:ext>
                  </a:extLst>
                </a:gridCol>
                <a:gridCol w="751840">
                  <a:extLst>
                    <a:ext uri="{9D8B030D-6E8A-4147-A177-3AD203B41FA5}">
                      <a16:colId xmlns:a16="http://schemas.microsoft.com/office/drawing/2014/main" val="3275116367"/>
                    </a:ext>
                  </a:extLst>
                </a:gridCol>
                <a:gridCol w="751840">
                  <a:extLst>
                    <a:ext uri="{9D8B030D-6E8A-4147-A177-3AD203B41FA5}">
                      <a16:colId xmlns:a16="http://schemas.microsoft.com/office/drawing/2014/main" val="1819754236"/>
                    </a:ext>
                  </a:extLst>
                </a:gridCol>
                <a:gridCol w="751840">
                  <a:extLst>
                    <a:ext uri="{9D8B030D-6E8A-4147-A177-3AD203B41FA5}">
                      <a16:colId xmlns:a16="http://schemas.microsoft.com/office/drawing/2014/main" val="1336730675"/>
                    </a:ext>
                  </a:extLst>
                </a:gridCol>
                <a:gridCol w="751840">
                  <a:extLst>
                    <a:ext uri="{9D8B030D-6E8A-4147-A177-3AD203B41FA5}">
                      <a16:colId xmlns:a16="http://schemas.microsoft.com/office/drawing/2014/main" val="3101494859"/>
                    </a:ext>
                  </a:extLst>
                </a:gridCol>
              </a:tblGrid>
              <a:tr h="411480">
                <a:tc>
                  <a:txBody>
                    <a:bodyPr/>
                    <a:lstStyle/>
                    <a:p>
                      <a:pPr algn="r"/>
                      <a:r>
                        <a:rPr lang="zh-TW" altLang="en-US" sz="800" b="0" dirty="0"/>
                        <a:t> </a:t>
                      </a:r>
                      <a:r>
                        <a:rPr lang="en-US" altLang="zh-TW" sz="800" b="0" dirty="0"/>
                        <a:t>      predicted</a:t>
                      </a:r>
                    </a:p>
                    <a:p>
                      <a:endParaRPr lang="en-US" altLang="zh-TW" sz="800" b="0" dirty="0"/>
                    </a:p>
                    <a:p>
                      <a:pPr algn="l"/>
                      <a:r>
                        <a:rPr lang="en-US" altLang="zh-TW" sz="800" b="0" dirty="0"/>
                        <a:t>actually</a:t>
                      </a:r>
                    </a:p>
                  </a:txBody>
                  <a:tcPr marL="34290" marR="34290" marT="17145" marB="17145"/>
                </a:tc>
                <a:tc>
                  <a:txBody>
                    <a:bodyPr/>
                    <a:lstStyle/>
                    <a:p>
                      <a:pPr algn="ctr"/>
                      <a:r>
                        <a:rPr lang="en-US" altLang="zh-TW" sz="800" b="0" dirty="0"/>
                        <a:t>good</a:t>
                      </a:r>
                      <a:endParaRPr lang="zh-TW" altLang="en-US" sz="800" b="0" dirty="0"/>
                    </a:p>
                  </a:txBody>
                  <a:tcPr marL="34290" marR="34290" marT="17145" marB="17145" anchor="ctr"/>
                </a:tc>
                <a:tc>
                  <a:txBody>
                    <a:bodyPr/>
                    <a:lstStyle/>
                    <a:p>
                      <a:pPr algn="ctr"/>
                      <a:r>
                        <a:rPr lang="en-US" altLang="zh-TW" sz="800" b="0" dirty="0"/>
                        <a:t>shift</a:t>
                      </a:r>
                      <a:endParaRPr lang="zh-TW" altLang="en-US" sz="800" b="0" dirty="0"/>
                    </a:p>
                  </a:txBody>
                  <a:tcPr marL="34290" marR="34290" marT="17145" marB="17145" anchor="ctr"/>
                </a:tc>
                <a:tc>
                  <a:txBody>
                    <a:bodyPr/>
                    <a:lstStyle/>
                    <a:p>
                      <a:pPr algn="ctr"/>
                      <a:r>
                        <a:rPr lang="en-US" altLang="zh-TW" sz="800" b="0" dirty="0"/>
                        <a:t>broke</a:t>
                      </a:r>
                      <a:endParaRPr lang="zh-TW" altLang="en-US" sz="800" b="0" dirty="0"/>
                    </a:p>
                  </a:txBody>
                  <a:tcPr marL="34290" marR="34290" marT="17145" marB="17145" anchor="ctr"/>
                </a:tc>
                <a:tc>
                  <a:txBody>
                    <a:bodyPr/>
                    <a:lstStyle/>
                    <a:p>
                      <a:pPr algn="ctr"/>
                      <a:r>
                        <a:rPr lang="en-US" altLang="zh-TW" sz="800" b="0" dirty="0"/>
                        <a:t>short</a:t>
                      </a:r>
                      <a:endParaRPr lang="zh-TW" altLang="en-US" sz="800" b="0" dirty="0"/>
                    </a:p>
                  </a:txBody>
                  <a:tcPr marL="34290" marR="34290" marT="17145" marB="17145" anchor="ctr"/>
                </a:tc>
                <a:tc>
                  <a:txBody>
                    <a:bodyPr/>
                    <a:lstStyle/>
                    <a:p>
                      <a:pPr algn="ctr"/>
                      <a:r>
                        <a:rPr lang="en-US" altLang="zh-TW" sz="800" b="0" dirty="0"/>
                        <a:t>indeterminate</a:t>
                      </a:r>
                      <a:endParaRPr lang="zh-TW" altLang="en-US" sz="800" b="0" dirty="0"/>
                    </a:p>
                  </a:txBody>
                  <a:tcPr marL="34290" marR="34290" marT="17145" marB="17145" anchor="ctr"/>
                </a:tc>
                <a:extLst>
                  <a:ext uri="{0D108BD9-81ED-4DB2-BD59-A6C34878D82A}">
                    <a16:rowId xmlns:a16="http://schemas.microsoft.com/office/drawing/2014/main" val="2466450722"/>
                  </a:ext>
                </a:extLst>
              </a:tr>
              <a:tr h="175812">
                <a:tc>
                  <a:txBody>
                    <a:bodyPr/>
                    <a:lstStyle/>
                    <a:p>
                      <a:pPr algn="ctr"/>
                      <a:r>
                        <a:rPr lang="en-US" altLang="zh-TW" sz="800" dirty="0"/>
                        <a:t>good</a:t>
                      </a:r>
                      <a:endParaRPr lang="zh-TW" altLang="en-US" sz="800" dirty="0"/>
                    </a:p>
                  </a:txBody>
                  <a:tcPr marL="34290" marR="34290" marT="17145" marB="17145" anchor="ctr"/>
                </a:tc>
                <a:tc>
                  <a:txBody>
                    <a:bodyPr/>
                    <a:lstStyle/>
                    <a:p>
                      <a:pPr algn="ctr"/>
                      <a:r>
                        <a:rPr lang="en-US" altLang="zh-TW" sz="800" dirty="0"/>
                        <a:t>a</a:t>
                      </a:r>
                      <a:endParaRPr lang="zh-TW" altLang="en-US" sz="800" dirty="0"/>
                    </a:p>
                  </a:txBody>
                  <a:tcPr marL="34290" marR="34290" marT="17145" marB="17145" anchor="ctr"/>
                </a:tc>
                <a:tc>
                  <a:txBody>
                    <a:bodyPr/>
                    <a:lstStyle/>
                    <a:p>
                      <a:pPr algn="ctr"/>
                      <a:r>
                        <a:rPr lang="en-US" altLang="zh-TW" sz="800" dirty="0"/>
                        <a:t>b</a:t>
                      </a:r>
                      <a:endParaRPr lang="zh-TW" altLang="en-US" sz="800" dirty="0"/>
                    </a:p>
                  </a:txBody>
                  <a:tcPr marL="34290" marR="34290" marT="17145" marB="17145" anchor="ctr"/>
                </a:tc>
                <a:tc>
                  <a:txBody>
                    <a:bodyPr/>
                    <a:lstStyle/>
                    <a:p>
                      <a:pPr algn="ctr"/>
                      <a:r>
                        <a:rPr lang="en-US" altLang="zh-TW" sz="800" dirty="0"/>
                        <a:t>c</a:t>
                      </a:r>
                      <a:endParaRPr lang="zh-TW" altLang="en-US" sz="800" dirty="0"/>
                    </a:p>
                  </a:txBody>
                  <a:tcPr marL="34290" marR="34290" marT="17145" marB="17145" anchor="ctr"/>
                </a:tc>
                <a:tc>
                  <a:txBody>
                    <a:bodyPr/>
                    <a:lstStyle/>
                    <a:p>
                      <a:pPr algn="ctr"/>
                      <a:r>
                        <a:rPr lang="en-US" altLang="zh-TW" sz="800" dirty="0"/>
                        <a:t>d</a:t>
                      </a:r>
                      <a:endParaRPr lang="zh-TW" altLang="en-US" sz="800" dirty="0"/>
                    </a:p>
                  </a:txBody>
                  <a:tcPr marL="34290" marR="34290" marT="17145" marB="17145" anchor="ctr"/>
                </a:tc>
                <a:tc>
                  <a:txBody>
                    <a:bodyPr/>
                    <a:lstStyle/>
                    <a:p>
                      <a:pPr algn="ctr"/>
                      <a:r>
                        <a:rPr lang="en-US" altLang="zh-TW" sz="800" dirty="0"/>
                        <a:t>e</a:t>
                      </a:r>
                      <a:endParaRPr lang="zh-TW" altLang="en-US" sz="800" dirty="0"/>
                    </a:p>
                  </a:txBody>
                  <a:tcPr marL="34290" marR="34290" marT="17145" marB="17145" anchor="ctr"/>
                </a:tc>
                <a:extLst>
                  <a:ext uri="{0D108BD9-81ED-4DB2-BD59-A6C34878D82A}">
                    <a16:rowId xmlns:a16="http://schemas.microsoft.com/office/drawing/2014/main" val="3243392771"/>
                  </a:ext>
                </a:extLst>
              </a:tr>
              <a:tr h="175812">
                <a:tc>
                  <a:txBody>
                    <a:bodyPr/>
                    <a:lstStyle/>
                    <a:p>
                      <a:pPr algn="ctr"/>
                      <a:r>
                        <a:rPr lang="en-US" altLang="zh-TW" sz="800" dirty="0"/>
                        <a:t>shift</a:t>
                      </a:r>
                      <a:endParaRPr lang="zh-TW" altLang="en-US" sz="800" dirty="0"/>
                    </a:p>
                  </a:txBody>
                  <a:tcPr marL="34290" marR="34290" marT="17145" marB="17145" anchor="ctr"/>
                </a:tc>
                <a:tc>
                  <a:txBody>
                    <a:bodyPr/>
                    <a:lstStyle/>
                    <a:p>
                      <a:pPr algn="ctr"/>
                      <a:r>
                        <a:rPr lang="en-US" altLang="zh-TW" sz="800" dirty="0"/>
                        <a:t>f</a:t>
                      </a:r>
                      <a:endParaRPr lang="zh-TW" altLang="en-US" sz="800" dirty="0"/>
                    </a:p>
                  </a:txBody>
                  <a:tcPr marL="34290" marR="34290" marT="17145" marB="17145" anchor="ctr"/>
                </a:tc>
                <a:tc>
                  <a:txBody>
                    <a:bodyPr/>
                    <a:lstStyle/>
                    <a:p>
                      <a:pPr algn="ctr"/>
                      <a:r>
                        <a:rPr lang="en-US" altLang="zh-TW" sz="800" dirty="0"/>
                        <a:t>g</a:t>
                      </a:r>
                      <a:endParaRPr lang="zh-TW" altLang="en-US" sz="800" dirty="0"/>
                    </a:p>
                  </a:txBody>
                  <a:tcPr marL="34290" marR="34290" marT="17145" marB="17145" anchor="ctr"/>
                </a:tc>
                <a:tc>
                  <a:txBody>
                    <a:bodyPr/>
                    <a:lstStyle/>
                    <a:p>
                      <a:pPr algn="ctr"/>
                      <a:r>
                        <a:rPr lang="en-US" altLang="zh-TW" sz="800" dirty="0"/>
                        <a:t>h</a:t>
                      </a:r>
                      <a:endParaRPr lang="zh-TW" altLang="en-US" sz="800" dirty="0"/>
                    </a:p>
                  </a:txBody>
                  <a:tcPr marL="34290" marR="34290" marT="17145" marB="17145" anchor="ctr"/>
                </a:tc>
                <a:tc>
                  <a:txBody>
                    <a:bodyPr/>
                    <a:lstStyle/>
                    <a:p>
                      <a:pPr algn="ctr"/>
                      <a:r>
                        <a:rPr lang="en-US" altLang="zh-TW" sz="800" dirty="0" err="1"/>
                        <a:t>i</a:t>
                      </a:r>
                      <a:endParaRPr lang="zh-TW" altLang="en-US" sz="800" dirty="0"/>
                    </a:p>
                  </a:txBody>
                  <a:tcPr marL="34290" marR="34290" marT="17145" marB="17145" anchor="ctr"/>
                </a:tc>
                <a:tc>
                  <a:txBody>
                    <a:bodyPr/>
                    <a:lstStyle/>
                    <a:p>
                      <a:pPr algn="ctr"/>
                      <a:r>
                        <a:rPr lang="en-US" altLang="zh-TW" sz="800" dirty="0"/>
                        <a:t>j</a:t>
                      </a:r>
                      <a:endParaRPr lang="zh-TW" altLang="en-US" sz="800" dirty="0"/>
                    </a:p>
                  </a:txBody>
                  <a:tcPr marL="34290" marR="34290" marT="17145" marB="17145" anchor="ctr"/>
                </a:tc>
                <a:extLst>
                  <a:ext uri="{0D108BD9-81ED-4DB2-BD59-A6C34878D82A}">
                    <a16:rowId xmlns:a16="http://schemas.microsoft.com/office/drawing/2014/main" val="471030331"/>
                  </a:ext>
                </a:extLst>
              </a:tr>
              <a:tr h="175812">
                <a:tc>
                  <a:txBody>
                    <a:bodyPr/>
                    <a:lstStyle/>
                    <a:p>
                      <a:pPr algn="ctr"/>
                      <a:r>
                        <a:rPr lang="en-US" altLang="zh-TW" sz="800" dirty="0"/>
                        <a:t>broke</a:t>
                      </a:r>
                      <a:endParaRPr lang="zh-TW" altLang="en-US" sz="800" dirty="0"/>
                    </a:p>
                  </a:txBody>
                  <a:tcPr marL="34290" marR="34290" marT="17145" marB="17145" anchor="ctr"/>
                </a:tc>
                <a:tc>
                  <a:txBody>
                    <a:bodyPr/>
                    <a:lstStyle/>
                    <a:p>
                      <a:pPr algn="ctr"/>
                      <a:r>
                        <a:rPr lang="en-US" altLang="zh-TW" sz="800" dirty="0"/>
                        <a:t>k</a:t>
                      </a:r>
                      <a:endParaRPr lang="zh-TW" altLang="en-US" sz="800" dirty="0"/>
                    </a:p>
                  </a:txBody>
                  <a:tcPr marL="34290" marR="34290" marT="17145" marB="17145" anchor="ctr"/>
                </a:tc>
                <a:tc>
                  <a:txBody>
                    <a:bodyPr/>
                    <a:lstStyle/>
                    <a:p>
                      <a:pPr algn="ctr"/>
                      <a:r>
                        <a:rPr lang="en-US" altLang="zh-TW" sz="800" dirty="0"/>
                        <a:t>l</a:t>
                      </a:r>
                      <a:endParaRPr lang="zh-TW" altLang="en-US" sz="800" dirty="0"/>
                    </a:p>
                  </a:txBody>
                  <a:tcPr marL="34290" marR="34290" marT="17145" marB="17145" anchor="ctr"/>
                </a:tc>
                <a:tc>
                  <a:txBody>
                    <a:bodyPr/>
                    <a:lstStyle/>
                    <a:p>
                      <a:pPr algn="ctr"/>
                      <a:r>
                        <a:rPr lang="en-US" altLang="zh-TW" sz="800" dirty="0"/>
                        <a:t>m</a:t>
                      </a:r>
                      <a:endParaRPr lang="zh-TW" altLang="en-US" sz="800" dirty="0"/>
                    </a:p>
                  </a:txBody>
                  <a:tcPr marL="34290" marR="34290" marT="17145" marB="17145" anchor="ctr"/>
                </a:tc>
                <a:tc>
                  <a:txBody>
                    <a:bodyPr/>
                    <a:lstStyle/>
                    <a:p>
                      <a:pPr algn="ctr"/>
                      <a:r>
                        <a:rPr lang="en-US" altLang="zh-TW" sz="800" dirty="0"/>
                        <a:t>n</a:t>
                      </a:r>
                      <a:endParaRPr lang="zh-TW" altLang="en-US" sz="800" dirty="0"/>
                    </a:p>
                  </a:txBody>
                  <a:tcPr marL="34290" marR="34290" marT="17145" marB="17145" anchor="ctr"/>
                </a:tc>
                <a:tc>
                  <a:txBody>
                    <a:bodyPr/>
                    <a:lstStyle/>
                    <a:p>
                      <a:pPr algn="ctr"/>
                      <a:r>
                        <a:rPr lang="en-US" altLang="zh-TW" sz="800" dirty="0"/>
                        <a:t>o</a:t>
                      </a:r>
                      <a:endParaRPr lang="zh-TW" altLang="en-US" sz="800" dirty="0"/>
                    </a:p>
                  </a:txBody>
                  <a:tcPr marL="34290" marR="34290" marT="17145" marB="17145" anchor="ctr"/>
                </a:tc>
                <a:extLst>
                  <a:ext uri="{0D108BD9-81ED-4DB2-BD59-A6C34878D82A}">
                    <a16:rowId xmlns:a16="http://schemas.microsoft.com/office/drawing/2014/main" val="3288909644"/>
                  </a:ext>
                </a:extLst>
              </a:tr>
              <a:tr h="175812">
                <a:tc>
                  <a:txBody>
                    <a:bodyPr/>
                    <a:lstStyle/>
                    <a:p>
                      <a:pPr algn="ctr"/>
                      <a:r>
                        <a:rPr lang="en-US" altLang="zh-TW" sz="800" dirty="0"/>
                        <a:t>short</a:t>
                      </a:r>
                      <a:endParaRPr lang="zh-TW" altLang="en-US" sz="800" dirty="0"/>
                    </a:p>
                  </a:txBody>
                  <a:tcPr marL="34290" marR="34290" marT="17145" marB="17145" anchor="ctr"/>
                </a:tc>
                <a:tc>
                  <a:txBody>
                    <a:bodyPr/>
                    <a:lstStyle/>
                    <a:p>
                      <a:pPr algn="ctr"/>
                      <a:r>
                        <a:rPr lang="en-US" altLang="zh-TW" sz="800" dirty="0"/>
                        <a:t>p</a:t>
                      </a:r>
                      <a:endParaRPr lang="zh-TW" altLang="en-US" sz="800" dirty="0"/>
                    </a:p>
                  </a:txBody>
                  <a:tcPr marL="34290" marR="34290" marT="17145" marB="17145" anchor="ctr"/>
                </a:tc>
                <a:tc>
                  <a:txBody>
                    <a:bodyPr/>
                    <a:lstStyle/>
                    <a:p>
                      <a:pPr algn="ctr"/>
                      <a:r>
                        <a:rPr lang="en-US" altLang="zh-TW" sz="800" dirty="0"/>
                        <a:t>q</a:t>
                      </a:r>
                      <a:endParaRPr lang="zh-TW" altLang="en-US" sz="800" dirty="0"/>
                    </a:p>
                  </a:txBody>
                  <a:tcPr marL="34290" marR="34290" marT="17145" marB="17145" anchor="ctr"/>
                </a:tc>
                <a:tc>
                  <a:txBody>
                    <a:bodyPr/>
                    <a:lstStyle/>
                    <a:p>
                      <a:pPr algn="ctr"/>
                      <a:r>
                        <a:rPr lang="en-US" altLang="zh-TW" sz="800" dirty="0"/>
                        <a:t>r</a:t>
                      </a:r>
                      <a:endParaRPr lang="zh-TW" altLang="en-US" sz="800" dirty="0"/>
                    </a:p>
                  </a:txBody>
                  <a:tcPr marL="34290" marR="34290" marT="17145" marB="17145" anchor="ctr"/>
                </a:tc>
                <a:tc>
                  <a:txBody>
                    <a:bodyPr/>
                    <a:lstStyle/>
                    <a:p>
                      <a:pPr algn="ctr"/>
                      <a:r>
                        <a:rPr lang="en-US" altLang="zh-TW" sz="800" dirty="0"/>
                        <a:t>s</a:t>
                      </a:r>
                      <a:endParaRPr lang="zh-TW" altLang="en-US" sz="800" dirty="0"/>
                    </a:p>
                  </a:txBody>
                  <a:tcPr marL="34290" marR="34290" marT="17145" marB="17145" anchor="ctr"/>
                </a:tc>
                <a:tc>
                  <a:txBody>
                    <a:bodyPr/>
                    <a:lstStyle/>
                    <a:p>
                      <a:pPr algn="ctr"/>
                      <a:r>
                        <a:rPr lang="en-US" altLang="zh-TW" sz="800" dirty="0"/>
                        <a:t>t</a:t>
                      </a:r>
                      <a:endParaRPr lang="zh-TW" altLang="en-US" sz="800" dirty="0"/>
                    </a:p>
                  </a:txBody>
                  <a:tcPr marL="34290" marR="34290" marT="17145" marB="17145" anchor="ctr"/>
                </a:tc>
                <a:extLst>
                  <a:ext uri="{0D108BD9-81ED-4DB2-BD59-A6C34878D82A}">
                    <a16:rowId xmlns:a16="http://schemas.microsoft.com/office/drawing/2014/main" val="2023809363"/>
                  </a:ext>
                </a:extLst>
              </a:tr>
              <a:tr h="181858">
                <a:tc gridSpan="6">
                  <a:txBody>
                    <a:bodyPr/>
                    <a:lstStyle/>
                    <a:p>
                      <a:pPr algn="ctr"/>
                      <a:r>
                        <a:rPr lang="en-US" altLang="zh-TW" sz="800" b="0" dirty="0">
                          <a:solidFill>
                            <a:schemeClr val="tx1"/>
                          </a:solidFill>
                        </a:rPr>
                        <a:t>Table 4.2 : </a:t>
                      </a:r>
                      <a:r>
                        <a:rPr lang="en-US" altLang="zh-TW" sz="800" b="0" kern="100" dirty="0">
                          <a:solidFill>
                            <a:schemeClr val="tx1"/>
                          </a:solidFill>
                          <a:ea typeface="微软雅黑" panose="020B0503020204020204" pitchFamily="34" charset="-122"/>
                          <a:cs typeface="Times New Roman" panose="02020603050405020304" pitchFamily="18" charset="0"/>
                        </a:rPr>
                        <a:t>Evaluation Metrics</a:t>
                      </a:r>
                      <a:endParaRPr lang="zh-TW" altLang="en-US" sz="800" b="0" dirty="0">
                        <a:solidFill>
                          <a:schemeClr val="tx1"/>
                        </a:solidFill>
                      </a:endParaRPr>
                    </a:p>
                  </a:txBody>
                  <a:tcPr marL="34290" marR="34290" marT="17145" marB="17145" anchor="ctr">
                    <a:noFill/>
                  </a:tcPr>
                </a:tc>
                <a:tc hMerge="1">
                  <a:txBody>
                    <a:bodyPr/>
                    <a:lstStyle/>
                    <a:p>
                      <a:pPr algn="ctr"/>
                      <a:endParaRPr lang="zh-TW" altLang="en-US" sz="800" dirty="0"/>
                    </a:p>
                  </a:txBody>
                  <a:tcPr marL="34290" marR="34290" marT="17145" marB="17145" anchor="ctr"/>
                </a:tc>
                <a:tc hMerge="1">
                  <a:txBody>
                    <a:bodyPr/>
                    <a:lstStyle/>
                    <a:p>
                      <a:pPr algn="ctr"/>
                      <a:endParaRPr lang="zh-TW" altLang="en-US" sz="800" dirty="0"/>
                    </a:p>
                  </a:txBody>
                  <a:tcPr marL="34290" marR="34290" marT="17145" marB="17145" anchor="ctr"/>
                </a:tc>
                <a:tc hMerge="1">
                  <a:txBody>
                    <a:bodyPr/>
                    <a:lstStyle/>
                    <a:p>
                      <a:pPr algn="ctr"/>
                      <a:endParaRPr lang="zh-TW" altLang="en-US" sz="800" dirty="0"/>
                    </a:p>
                  </a:txBody>
                  <a:tcPr marL="34290" marR="34290" marT="17145" marB="17145" anchor="ctr"/>
                </a:tc>
                <a:tc hMerge="1">
                  <a:txBody>
                    <a:bodyPr/>
                    <a:lstStyle/>
                    <a:p>
                      <a:pPr algn="ctr"/>
                      <a:endParaRPr lang="zh-TW" altLang="en-US" sz="800" dirty="0"/>
                    </a:p>
                  </a:txBody>
                  <a:tcPr marL="34290" marR="34290" marT="17145" marB="17145" anchor="ctr"/>
                </a:tc>
                <a:tc hMerge="1">
                  <a:txBody>
                    <a:bodyPr/>
                    <a:lstStyle/>
                    <a:p>
                      <a:pPr algn="ctr"/>
                      <a:endParaRPr lang="zh-TW" altLang="en-US" sz="800" dirty="0"/>
                    </a:p>
                  </a:txBody>
                  <a:tcPr marL="34290" marR="34290" marT="17145" marB="17145" anchor="ctr"/>
                </a:tc>
                <a:extLst>
                  <a:ext uri="{0D108BD9-81ED-4DB2-BD59-A6C34878D82A}">
                    <a16:rowId xmlns:a16="http://schemas.microsoft.com/office/drawing/2014/main" val="3990787755"/>
                  </a:ext>
                </a:extLst>
              </a:tr>
            </a:tbl>
          </a:graphicData>
        </a:graphic>
      </p:graphicFrame>
      <p:sp>
        <p:nvSpPr>
          <p:cNvPr id="5" name="投影片編號版面配置區 4">
            <a:extLst>
              <a:ext uri="{FF2B5EF4-FFF2-40B4-BE49-F238E27FC236}">
                <a16:creationId xmlns:a16="http://schemas.microsoft.com/office/drawing/2014/main" id="{D4D09A74-07C8-ADCD-623B-1CE6CE881BCD}"/>
              </a:ext>
            </a:extLst>
          </p:cNvPr>
          <p:cNvSpPr>
            <a:spLocks noGrp="1"/>
          </p:cNvSpPr>
          <p:nvPr>
            <p:ph type="sldNum" sz="quarter" idx="12"/>
          </p:nvPr>
        </p:nvSpPr>
        <p:spPr/>
        <p:txBody>
          <a:bodyPr/>
          <a:lstStyle/>
          <a:p>
            <a:fld id="{EE3F9CDB-1F21-4789-A81E-8FEA25CE194B}" type="slidenum">
              <a:rPr lang="zh-CN" altLang="en-US" smtClean="0"/>
              <a:t>42</a:t>
            </a:fld>
            <a:endParaRPr lang="zh-CN" altLang="en-US"/>
          </a:p>
        </p:txBody>
      </p:sp>
    </p:spTree>
    <p:extLst>
      <p:ext uri="{BB962C8B-B14F-4D97-AF65-F5344CB8AC3E}">
        <p14:creationId xmlns:p14="http://schemas.microsoft.com/office/powerpoint/2010/main" val="208874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687D5-8D5F-595F-EAFB-E89E56A715B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5CB2652E-1C46-5FDB-AA8C-05F08ED39215}"/>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Comparing the performance between Baseline, Method1, Method2 in all samples</a:t>
            </a:r>
            <a:br>
              <a:rPr lang="en-US" altLang="zh-TW" sz="1200" dirty="0"/>
            </a:br>
            <a:endParaRPr lang="en" altLang="zh-TW" sz="1400" dirty="0">
              <a:solidFill>
                <a:srgbClr val="292C1F"/>
              </a:solidFill>
              <a:effectLst/>
              <a:latin typeface="+mn-ea"/>
            </a:endParaRPr>
          </a:p>
        </p:txBody>
      </p:sp>
      <mc:AlternateContent xmlns:mc="http://schemas.openxmlformats.org/markup-compatibility/2006">
        <mc:Choice xmlns:a14="http://schemas.microsoft.com/office/drawing/2010/main" Requires="a14">
          <p:sp>
            <p:nvSpPr>
              <p:cNvPr id="3" name="Else If  = defect and   = defect, then  = defect…">
                <a:extLst>
                  <a:ext uri="{FF2B5EF4-FFF2-40B4-BE49-F238E27FC236}">
                    <a16:creationId xmlns:a16="http://schemas.microsoft.com/office/drawing/2014/main" id="{8F5F9CD3-53C9-9ECC-9C8A-A7A5DEA2D838}"/>
                  </a:ext>
                </a:extLst>
              </p:cNvPr>
              <p:cNvSpPr txBox="1">
                <a:spLocks/>
              </p:cNvSpPr>
              <p:nvPr/>
            </p:nvSpPr>
            <p:spPr>
              <a:xfrm>
                <a:off x="570406" y="1193439"/>
                <a:ext cx="8416431" cy="163252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m:rPr>
                        <m:nor/>
                      </m:rPr>
                      <a:rPr lang="en" altLang="zh-TW" sz="1300" dirty="0"/>
                      <m:t>Baseline</m:t>
                    </m:r>
                    <m:r>
                      <m:rPr>
                        <m:nor/>
                      </m:rPr>
                      <a:rPr lang="en" altLang="zh-TW" sz="1300" dirty="0"/>
                      <m:t> : </m:t>
                    </m:r>
                    <m:r>
                      <m:rPr>
                        <m:nor/>
                      </m:rPr>
                      <a:rPr lang="en" altLang="zh-TW" sz="1300" dirty="0"/>
                      <m:t>multi</m:t>
                    </m:r>
                    <m:r>
                      <m:rPr>
                        <m:nor/>
                      </m:rPr>
                      <a:rPr lang="en" altLang="zh-TW" sz="1300" dirty="0"/>
                      <m:t>−</m:t>
                    </m:r>
                    <m:r>
                      <m:rPr>
                        <m:nor/>
                      </m:rPr>
                      <a:rPr lang="en" altLang="zh-TW" sz="1300" dirty="0"/>
                      <m:t>defect</m:t>
                    </m:r>
                    <m:r>
                      <m:rPr>
                        <m:nor/>
                      </m:rPr>
                      <a:rPr lang="en" altLang="zh-TW" sz="1300" dirty="0"/>
                      <m:t>−</m:t>
                    </m:r>
                    <m:r>
                      <m:rPr>
                        <m:nor/>
                      </m:rPr>
                      <a:rPr lang="en" altLang="zh-TW" sz="1300" dirty="0"/>
                      <m:t>type</m:t>
                    </m:r>
                    <m:r>
                      <m:rPr>
                        <m:nor/>
                      </m:rPr>
                      <a:rPr lang="en" altLang="zh-TW" sz="1300" dirty="0"/>
                      <m:t> </m:t>
                    </m:r>
                    <m:r>
                      <m:rPr>
                        <m:nor/>
                      </m:rPr>
                      <a:rPr lang="en" altLang="zh-TW" sz="1300" dirty="0"/>
                      <m:t>classifier</m:t>
                    </m:r>
                  </m:oMath>
                </a14:m>
                <a:endParaRPr/>
              </a:p>
              <a:p>
                <a:pPr marL="197834" indent="-197834" defTabSz="162735">
                  <a:spcBef>
                    <a:spcPts val="1725"/>
                  </a:spcBef>
                  <a:defRPr sz="3752"/>
                </a:pPr>
                <a:r>
                  <a:rPr lang="en" altLang="zh-TW" sz="1300" dirty="0"/>
                  <a:t>Method1 :a Hybrid Expert, incorporating both Multi-Defect-Type and Multi-Component-Type Classifier</a:t>
                </a:r>
              </a:p>
              <a:p>
                <a:pPr marL="182563" indent="-174625" defTabSz="162735">
                  <a:spcBef>
                    <a:spcPts val="1725"/>
                  </a:spcBef>
                  <a:defRPr sz="3752"/>
                </a:pPr>
                <a:r>
                  <a:rPr lang="en" altLang="zh-TW" sz="1300" dirty="0"/>
                  <a:t>Method2 : 3 Hybrid Experts, each expert incorporating both Single-Defect-Type and Multi-Component-Type 	Classifier </a:t>
                </a:r>
              </a:p>
              <a:p>
                <a:pPr marL="182563" indent="-174625" defTabSz="162735">
                  <a:spcBef>
                    <a:spcPts val="1725"/>
                  </a:spcBef>
                  <a:defRPr sz="3752"/>
                </a:pPr>
                <a:r>
                  <a:rPr lang="en-US" altLang="zh-TW" sz="1300" dirty="0"/>
                  <a:t>“-u” : with unknown component types </a:t>
                </a:r>
                <a:endParaRPr lang="ar-AE" altLang="zh-TW" sz="1300" dirty="0"/>
              </a:p>
            </p:txBody>
          </p:sp>
        </mc:Choice>
        <mc:Fallback>
          <p:sp>
            <p:nvSpPr>
              <p:cNvPr id="3" name="Else If  = defect and   = defect, then  = defect…">
                <a:extLst>
                  <a:ext uri="{FF2B5EF4-FFF2-40B4-BE49-F238E27FC236}">
                    <a16:creationId xmlns:a16="http://schemas.microsoft.com/office/drawing/2014/main" id="{8F5F9CD3-53C9-9ECC-9C8A-A7A5DEA2D838}"/>
                  </a:ext>
                </a:extLst>
              </p:cNvPr>
              <p:cNvSpPr txBox="1">
                <a:spLocks noRot="1" noChangeAspect="1" noMove="1" noResize="1" noEditPoints="1" noAdjustHandles="1" noChangeArrowheads="1" noChangeShapeType="1" noTextEdit="1"/>
              </p:cNvSpPr>
              <p:nvPr/>
            </p:nvSpPr>
            <p:spPr>
              <a:xfrm>
                <a:off x="570406" y="1193439"/>
                <a:ext cx="8416431" cy="1632521"/>
              </a:xfrm>
              <a:prstGeom prst="rect">
                <a:avLst/>
              </a:prstGeom>
              <a:blipFill>
                <a:blip r:embed="rId2"/>
                <a:stretch>
                  <a:fillRect l="-151" t="-1550"/>
                </a:stretch>
              </a:blipFill>
            </p:spPr>
            <p:txBody>
              <a:bodyPr/>
              <a:lstStyle/>
              <a:p>
                <a:r>
                  <a:rPr lang="zh-TW" altLang="en-US">
                    <a:noFill/>
                  </a:rPr>
                  <a:t> </a:t>
                </a:r>
              </a:p>
            </p:txBody>
          </p:sp>
        </mc:Fallback>
      </mc:AlternateContent>
      <p:graphicFrame>
        <p:nvGraphicFramePr>
          <p:cNvPr id="6" name="表格 5">
            <a:extLst>
              <a:ext uri="{FF2B5EF4-FFF2-40B4-BE49-F238E27FC236}">
                <a16:creationId xmlns:a16="http://schemas.microsoft.com/office/drawing/2014/main" id="{3B7CF96A-2F13-9951-B5D2-94D103BA036A}"/>
              </a:ext>
            </a:extLst>
          </p:cNvPr>
          <p:cNvGraphicFramePr>
            <a:graphicFrameLocks noGrp="1"/>
          </p:cNvGraphicFramePr>
          <p:nvPr>
            <p:extLst>
              <p:ext uri="{D42A27DB-BD31-4B8C-83A1-F6EECF244321}">
                <p14:modId xmlns:p14="http://schemas.microsoft.com/office/powerpoint/2010/main" val="433858774"/>
              </p:ext>
            </p:extLst>
          </p:nvPr>
        </p:nvGraphicFramePr>
        <p:xfrm>
          <a:off x="1389925" y="2825960"/>
          <a:ext cx="6115940" cy="1958852"/>
        </p:xfrm>
        <a:graphic>
          <a:graphicData uri="http://schemas.openxmlformats.org/drawingml/2006/table">
            <a:tbl>
              <a:tblPr firstRow="1" firstCol="1">
                <a:tableStyleId>{7DF18680-E054-41AD-8BC1-D1AEF772440D}</a:tableStyleId>
              </a:tblPr>
              <a:tblGrid>
                <a:gridCol w="1223188">
                  <a:extLst>
                    <a:ext uri="{9D8B030D-6E8A-4147-A177-3AD203B41FA5}">
                      <a16:colId xmlns:a16="http://schemas.microsoft.com/office/drawing/2014/main" val="2415043828"/>
                    </a:ext>
                  </a:extLst>
                </a:gridCol>
                <a:gridCol w="1223188">
                  <a:extLst>
                    <a:ext uri="{9D8B030D-6E8A-4147-A177-3AD203B41FA5}">
                      <a16:colId xmlns:a16="http://schemas.microsoft.com/office/drawing/2014/main" val="586666015"/>
                    </a:ext>
                  </a:extLst>
                </a:gridCol>
                <a:gridCol w="1223188">
                  <a:extLst>
                    <a:ext uri="{9D8B030D-6E8A-4147-A177-3AD203B41FA5}">
                      <a16:colId xmlns:a16="http://schemas.microsoft.com/office/drawing/2014/main" val="3821231708"/>
                    </a:ext>
                  </a:extLst>
                </a:gridCol>
                <a:gridCol w="1223188">
                  <a:extLst>
                    <a:ext uri="{9D8B030D-6E8A-4147-A177-3AD203B41FA5}">
                      <a16:colId xmlns:a16="http://schemas.microsoft.com/office/drawing/2014/main" val="1947338692"/>
                    </a:ext>
                  </a:extLst>
                </a:gridCol>
                <a:gridCol w="1223188">
                  <a:extLst>
                    <a:ext uri="{9D8B030D-6E8A-4147-A177-3AD203B41FA5}">
                      <a16:colId xmlns:a16="http://schemas.microsoft.com/office/drawing/2014/main" val="3750125557"/>
                    </a:ext>
                  </a:extLst>
                </a:gridCol>
              </a:tblGrid>
              <a:tr h="323612">
                <a:tc>
                  <a:txBody>
                    <a:bodyPr/>
                    <a:lstStyle/>
                    <a:p>
                      <a:pPr algn="ctr" fontAlgn="ct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error rate(all)</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overkill rate(all)</a:t>
                      </a:r>
                      <a:endParaRPr lang="en"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a:effectLst/>
                        </a:rPr>
                        <a:t>leakage rate(all)</a:t>
                      </a:r>
                      <a:endParaRPr lang="en" sz="1100" b="0" i="0" u="none" strike="noStrike">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dirty="0">
                          <a:effectLst/>
                        </a:rPr>
                        <a:t>indeterminate rate(all)</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865494765"/>
                  </a:ext>
                </a:extLst>
              </a:tr>
              <a:tr h="270000">
                <a:tc>
                  <a:txBody>
                    <a:bodyPr/>
                    <a:lstStyle/>
                    <a:p>
                      <a:pPr algn="ctr" fontAlgn="ctr"/>
                      <a:r>
                        <a:rPr lang="en" sz="1100" u="none" strike="noStrike" dirty="0">
                          <a:effectLst/>
                        </a:rPr>
                        <a:t>baseline</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3.898%±0.509%</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1.498%±0.374%</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1.868%±0.545%</a:t>
                      </a:r>
                      <a:endParaRPr lang="en-US" altLang="zh-TW" sz="1100" b="0" u="none" strike="noStrike" dirty="0">
                        <a:solidFill>
                          <a:srgbClr val="FF0000"/>
                        </a:solidFill>
                        <a:effectLst/>
                      </a:endParaRPr>
                    </a:p>
                  </a:txBody>
                  <a:tcPr marL="4088" marR="4088" marT="4088" marB="0" anchor="ctr"/>
                </a:tc>
                <a:tc>
                  <a:txBody>
                    <a:bodyPr/>
                    <a:lstStyle/>
                    <a:p>
                      <a:pPr algn="ctr" fontAlgn="ctr"/>
                      <a:r>
                        <a:rPr lang="en-US" altLang="zh-TW" sz="1100" b="0" u="none" strike="noStrike" dirty="0">
                          <a:solidFill>
                            <a:srgbClr val="000000"/>
                          </a:solidFill>
                          <a:effectLst/>
                        </a:rPr>
                        <a:t>-</a:t>
                      </a: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168952707"/>
                  </a:ext>
                </a:extLst>
              </a:tr>
              <a:tr h="270000">
                <a:tc>
                  <a:txBody>
                    <a:bodyPr/>
                    <a:lstStyle/>
                    <a:p>
                      <a:pPr algn="ctr" fontAlgn="ctr"/>
                      <a:r>
                        <a:rPr lang="en" sz="1100" u="none" strike="noStrike" dirty="0">
                          <a:effectLst/>
                        </a:rPr>
                        <a:t>method1-u</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2.303%±0.736%</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0.194%±0.150%</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2.039%±0.559%</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8.989%±1.581%</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061155920"/>
                  </a:ext>
                </a:extLst>
              </a:tr>
              <a:tr h="270000">
                <a:tc>
                  <a:txBody>
                    <a:bodyPr/>
                    <a:lstStyle/>
                    <a:p>
                      <a:pPr algn="ctr" fontAlgn="ctr"/>
                      <a:r>
                        <a:rPr lang="en" sz="1100" u="none" strike="noStrike" dirty="0">
                          <a:effectLst/>
                        </a:rPr>
                        <a:t>method1</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solidFill>
                            <a:srgbClr val="FF0000"/>
                          </a:solidFill>
                          <a:effectLst/>
                        </a:rPr>
                        <a:t>2.293%±0.725%</a:t>
                      </a:r>
                      <a:endParaRPr lang="en-US" altLang="zh-TW" sz="1100" b="0" i="0" u="none" strike="noStrike" dirty="0">
                        <a:solidFill>
                          <a:srgbClr val="FF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0.192%±0.153%</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2.077%±0.565%</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10.732%±1.706%</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481996864"/>
                  </a:ext>
                </a:extLst>
              </a:tr>
              <a:tr h="270000">
                <a:tc>
                  <a:txBody>
                    <a:bodyPr/>
                    <a:lstStyle/>
                    <a:p>
                      <a:pPr algn="ctr" fontAlgn="ctr"/>
                      <a:r>
                        <a:rPr lang="en" sz="1100" u="none" strike="noStrike">
                          <a:effectLst/>
                        </a:rPr>
                        <a:t>method2-u</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6.377%±0.410%</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0.034%±0.008%</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6.313%±0.393%</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11.472%±0.132%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526223450"/>
                  </a:ext>
                </a:extLst>
              </a:tr>
              <a:tr h="270000">
                <a:tc>
                  <a:txBody>
                    <a:bodyPr/>
                    <a:lstStyle/>
                    <a:p>
                      <a:pPr algn="ctr" fontAlgn="ctr"/>
                      <a:r>
                        <a:rPr lang="en" sz="1100" u="none" strike="noStrike">
                          <a:effectLst/>
                        </a:rPr>
                        <a:t>method2</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6.400%±0.432%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0.033%±0.007%</a:t>
                      </a:r>
                      <a:endParaRPr lang="en-US" altLang="zh-TW" sz="1100" b="0" u="none" strike="noStrike" dirty="0">
                        <a:solidFill>
                          <a:srgbClr val="FF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6.340%±0.419%</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12.126%±0.550%</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742467207"/>
                  </a:ext>
                </a:extLst>
              </a:tr>
              <a:tr h="270000">
                <a:tc gridSpan="5">
                  <a:txBody>
                    <a:bodyPr/>
                    <a:lstStyle/>
                    <a:p>
                      <a:pPr algn="ctr" fontAlgn="ctr"/>
                      <a:r>
                        <a:rPr lang="en" sz="1100" b="0" i="0" u="none" strike="noStrike" dirty="0">
                          <a:solidFill>
                            <a:srgbClr val="000000"/>
                          </a:solidFill>
                          <a:effectLst/>
                          <a:latin typeface="+mn-lt"/>
                          <a:ea typeface="Microsoft JhengHei" panose="020B0604030504040204" pitchFamily="34" charset="-120"/>
                        </a:rPr>
                        <a:t>Table 4.3 : </a:t>
                      </a:r>
                      <a:r>
                        <a:rPr lang="en-US" altLang="zh-TW" sz="1100" b="0" kern="100" dirty="0">
                          <a:solidFill>
                            <a:schemeClr val="tx2">
                              <a:lumMod val="25000"/>
                            </a:schemeClr>
                          </a:solidFill>
                          <a:latin typeface="+mn-lt"/>
                          <a:ea typeface="微软雅黑" panose="020B0503020204020204" pitchFamily="34" charset="-122"/>
                          <a:cs typeface="Times New Roman" panose="02020603050405020304" pitchFamily="18" charset="0"/>
                        </a:rPr>
                        <a:t>performance between Baseline, Method1, Method2 in all samples</a:t>
                      </a:r>
                      <a:endParaRPr lang="en" sz="1100" b="0" i="0" u="none" strike="noStrike" dirty="0">
                        <a:solidFill>
                          <a:srgbClr val="000000"/>
                        </a:solidFill>
                        <a:effectLst/>
                        <a:latin typeface="+mn-lt"/>
                        <a:ea typeface="Microsoft JhengHei" panose="020B0604030504040204" pitchFamily="34" charset="-120"/>
                      </a:endParaRPr>
                    </a:p>
                  </a:txBody>
                  <a:tcPr marL="3572" marR="3572" marT="3572" marB="0" anchor="ctr">
                    <a:noFill/>
                  </a:tcP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829690309"/>
                  </a:ext>
                </a:extLst>
              </a:tr>
            </a:tbl>
          </a:graphicData>
        </a:graphic>
      </p:graphicFrame>
      <p:sp>
        <p:nvSpPr>
          <p:cNvPr id="8" name="投影片編號版面配置區 7">
            <a:extLst>
              <a:ext uri="{FF2B5EF4-FFF2-40B4-BE49-F238E27FC236}">
                <a16:creationId xmlns:a16="http://schemas.microsoft.com/office/drawing/2014/main" id="{B05A8FCE-3795-4405-CFDF-245F3C05B042}"/>
              </a:ext>
            </a:extLst>
          </p:cNvPr>
          <p:cNvSpPr>
            <a:spLocks noGrp="1"/>
          </p:cNvSpPr>
          <p:nvPr>
            <p:ph type="sldNum" sz="quarter" idx="12"/>
          </p:nvPr>
        </p:nvSpPr>
        <p:spPr/>
        <p:txBody>
          <a:bodyPr/>
          <a:lstStyle/>
          <a:p>
            <a:fld id="{EE3F9CDB-1F21-4789-A81E-8FEA25CE194B}" type="slidenum">
              <a:rPr lang="zh-CN" altLang="en-US" smtClean="0"/>
              <a:t>43</a:t>
            </a:fld>
            <a:endParaRPr lang="zh-CN" altLang="en-US"/>
          </a:p>
        </p:txBody>
      </p:sp>
    </p:spTree>
    <p:extLst>
      <p:ext uri="{BB962C8B-B14F-4D97-AF65-F5344CB8AC3E}">
        <p14:creationId xmlns:p14="http://schemas.microsoft.com/office/powerpoint/2010/main" val="73957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FA343-1057-DF9D-A47B-AACAE2D1516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EB28556-43A7-E531-DB3A-B4A4989D6E55}"/>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Comparing the performance between Baseline, Method1, Method2 in old component samples</a:t>
            </a:r>
            <a:br>
              <a:rPr lang="en-US" altLang="zh-TW" sz="1200" dirty="0"/>
            </a:br>
            <a:endParaRPr lang="en" altLang="zh-TW" sz="1400" dirty="0">
              <a:solidFill>
                <a:srgbClr val="292C1F"/>
              </a:solidFill>
              <a:effectLst/>
              <a:latin typeface="+mn-ea"/>
            </a:endParaRPr>
          </a:p>
        </p:txBody>
      </p:sp>
      <mc:AlternateContent xmlns:mc="http://schemas.openxmlformats.org/markup-compatibility/2006">
        <mc:Choice xmlns:a14="http://schemas.microsoft.com/office/drawing/2010/main" Requires="a14">
          <p:sp>
            <p:nvSpPr>
              <p:cNvPr id="3" name="Else If  = defect and   = defect, then  = defect…">
                <a:extLst>
                  <a:ext uri="{FF2B5EF4-FFF2-40B4-BE49-F238E27FC236}">
                    <a16:creationId xmlns:a16="http://schemas.microsoft.com/office/drawing/2014/main" id="{84D42E5A-2953-A810-269A-AD746E83CD97}"/>
                  </a:ext>
                </a:extLst>
              </p:cNvPr>
              <p:cNvSpPr txBox="1">
                <a:spLocks/>
              </p:cNvSpPr>
              <p:nvPr/>
            </p:nvSpPr>
            <p:spPr>
              <a:xfrm>
                <a:off x="570406" y="1193439"/>
                <a:ext cx="8416431" cy="163252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m:rPr>
                        <m:nor/>
                      </m:rPr>
                      <a:rPr lang="en" altLang="zh-TW" sz="1300" dirty="0"/>
                      <m:t>Baseline</m:t>
                    </m:r>
                    <m:r>
                      <m:rPr>
                        <m:nor/>
                      </m:rPr>
                      <a:rPr lang="en" altLang="zh-TW" sz="1300" dirty="0"/>
                      <m:t> : </m:t>
                    </m:r>
                    <m:r>
                      <m:rPr>
                        <m:nor/>
                      </m:rPr>
                      <a:rPr lang="en" altLang="zh-TW" sz="1300" dirty="0"/>
                      <m:t>multi</m:t>
                    </m:r>
                    <m:r>
                      <m:rPr>
                        <m:nor/>
                      </m:rPr>
                      <a:rPr lang="en" altLang="zh-TW" sz="1300" dirty="0"/>
                      <m:t>−</m:t>
                    </m:r>
                    <m:r>
                      <m:rPr>
                        <m:nor/>
                      </m:rPr>
                      <a:rPr lang="en" altLang="zh-TW" sz="1300" dirty="0"/>
                      <m:t>defect</m:t>
                    </m:r>
                    <m:r>
                      <m:rPr>
                        <m:nor/>
                      </m:rPr>
                      <a:rPr lang="en" altLang="zh-TW" sz="1300" dirty="0"/>
                      <m:t>−</m:t>
                    </m:r>
                    <m:r>
                      <m:rPr>
                        <m:nor/>
                      </m:rPr>
                      <a:rPr lang="en" altLang="zh-TW" sz="1300" dirty="0"/>
                      <m:t>type</m:t>
                    </m:r>
                    <m:r>
                      <m:rPr>
                        <m:nor/>
                      </m:rPr>
                      <a:rPr lang="en" altLang="zh-TW" sz="1300" dirty="0"/>
                      <m:t> </m:t>
                    </m:r>
                    <m:r>
                      <m:rPr>
                        <m:nor/>
                      </m:rPr>
                      <a:rPr lang="en" altLang="zh-TW" sz="1300" dirty="0"/>
                      <m:t>classifier</m:t>
                    </m:r>
                  </m:oMath>
                </a14:m>
                <a:endParaRPr/>
              </a:p>
              <a:p>
                <a:pPr marL="197834" indent="-197834" defTabSz="162735">
                  <a:spcBef>
                    <a:spcPts val="1725"/>
                  </a:spcBef>
                  <a:defRPr sz="3752"/>
                </a:pPr>
                <a:r>
                  <a:rPr lang="en" altLang="zh-TW" sz="1300" dirty="0"/>
                  <a:t>Method1 :a Hybrid Expert, incorporating both Multi-Defect-Type and Multi-Component-Type Classifier</a:t>
                </a:r>
              </a:p>
              <a:p>
                <a:pPr marL="182563" indent="-174625" defTabSz="162735">
                  <a:spcBef>
                    <a:spcPts val="1725"/>
                  </a:spcBef>
                  <a:defRPr sz="3752"/>
                </a:pPr>
                <a:r>
                  <a:rPr lang="en" altLang="zh-TW" sz="1300" dirty="0"/>
                  <a:t>Method2 : 3 Hybrid Experts, each expert incorporating both Single-Defect-Type and Multi-Component-Type 	Classifier </a:t>
                </a:r>
              </a:p>
              <a:p>
                <a:pPr marL="182563" indent="-174625" defTabSz="162735">
                  <a:spcBef>
                    <a:spcPts val="1725"/>
                  </a:spcBef>
                  <a:defRPr sz="3752"/>
                </a:pPr>
                <a:r>
                  <a:rPr lang="en-US" altLang="zh-TW" sz="1300" dirty="0"/>
                  <a:t>“-u” : with unknown component types </a:t>
                </a:r>
                <a:endParaRPr lang="ar-AE" altLang="zh-TW" sz="1300" dirty="0"/>
              </a:p>
            </p:txBody>
          </p:sp>
        </mc:Choice>
        <mc:Fallback>
          <p:sp>
            <p:nvSpPr>
              <p:cNvPr id="3" name="Else If  = defect and   = defect, then  = defect…">
                <a:extLst>
                  <a:ext uri="{FF2B5EF4-FFF2-40B4-BE49-F238E27FC236}">
                    <a16:creationId xmlns:a16="http://schemas.microsoft.com/office/drawing/2014/main" id="{84D42E5A-2953-A810-269A-AD746E83CD97}"/>
                  </a:ext>
                </a:extLst>
              </p:cNvPr>
              <p:cNvSpPr txBox="1">
                <a:spLocks noRot="1" noChangeAspect="1" noMove="1" noResize="1" noEditPoints="1" noAdjustHandles="1" noChangeArrowheads="1" noChangeShapeType="1" noTextEdit="1"/>
              </p:cNvSpPr>
              <p:nvPr/>
            </p:nvSpPr>
            <p:spPr>
              <a:xfrm>
                <a:off x="570406" y="1193439"/>
                <a:ext cx="8416431" cy="1632521"/>
              </a:xfrm>
              <a:prstGeom prst="rect">
                <a:avLst/>
              </a:prstGeom>
              <a:blipFill>
                <a:blip r:embed="rId2"/>
                <a:stretch>
                  <a:fillRect l="-151" t="-1550"/>
                </a:stretch>
              </a:blipFill>
            </p:spPr>
            <p:txBody>
              <a:bodyPr/>
              <a:lstStyle/>
              <a:p>
                <a:r>
                  <a:rPr lang="zh-TW" altLang="en-US">
                    <a:noFill/>
                  </a:rPr>
                  <a:t> </a:t>
                </a:r>
              </a:p>
            </p:txBody>
          </p:sp>
        </mc:Fallback>
      </mc:AlternateContent>
      <p:graphicFrame>
        <p:nvGraphicFramePr>
          <p:cNvPr id="5" name="表格 4">
            <a:extLst>
              <a:ext uri="{FF2B5EF4-FFF2-40B4-BE49-F238E27FC236}">
                <a16:creationId xmlns:a16="http://schemas.microsoft.com/office/drawing/2014/main" id="{7D0F4CCD-8109-5288-ADCC-E39DA82A6D2A}"/>
              </a:ext>
            </a:extLst>
          </p:cNvPr>
          <p:cNvGraphicFramePr>
            <a:graphicFrameLocks noGrp="1"/>
          </p:cNvGraphicFramePr>
          <p:nvPr>
            <p:extLst>
              <p:ext uri="{D42A27DB-BD31-4B8C-83A1-F6EECF244321}">
                <p14:modId xmlns:p14="http://schemas.microsoft.com/office/powerpoint/2010/main" val="3718537271"/>
              </p:ext>
            </p:extLst>
          </p:nvPr>
        </p:nvGraphicFramePr>
        <p:xfrm>
          <a:off x="1389693" y="2825960"/>
          <a:ext cx="6116400" cy="1958852"/>
        </p:xfrm>
        <a:graphic>
          <a:graphicData uri="http://schemas.openxmlformats.org/drawingml/2006/table">
            <a:tbl>
              <a:tblPr firstRow="1" firstCol="1">
                <a:tableStyleId>{7DF18680-E054-41AD-8BC1-D1AEF772440D}</a:tableStyleId>
              </a:tblPr>
              <a:tblGrid>
                <a:gridCol w="1223280">
                  <a:extLst>
                    <a:ext uri="{9D8B030D-6E8A-4147-A177-3AD203B41FA5}">
                      <a16:colId xmlns:a16="http://schemas.microsoft.com/office/drawing/2014/main" val="2415043828"/>
                    </a:ext>
                  </a:extLst>
                </a:gridCol>
                <a:gridCol w="1223280">
                  <a:extLst>
                    <a:ext uri="{9D8B030D-6E8A-4147-A177-3AD203B41FA5}">
                      <a16:colId xmlns:a16="http://schemas.microsoft.com/office/drawing/2014/main" val="3843222424"/>
                    </a:ext>
                  </a:extLst>
                </a:gridCol>
                <a:gridCol w="1223280">
                  <a:extLst>
                    <a:ext uri="{9D8B030D-6E8A-4147-A177-3AD203B41FA5}">
                      <a16:colId xmlns:a16="http://schemas.microsoft.com/office/drawing/2014/main" val="586666015"/>
                    </a:ext>
                  </a:extLst>
                </a:gridCol>
                <a:gridCol w="1223280">
                  <a:extLst>
                    <a:ext uri="{9D8B030D-6E8A-4147-A177-3AD203B41FA5}">
                      <a16:colId xmlns:a16="http://schemas.microsoft.com/office/drawing/2014/main" val="2560057314"/>
                    </a:ext>
                  </a:extLst>
                </a:gridCol>
                <a:gridCol w="1223280">
                  <a:extLst>
                    <a:ext uri="{9D8B030D-6E8A-4147-A177-3AD203B41FA5}">
                      <a16:colId xmlns:a16="http://schemas.microsoft.com/office/drawing/2014/main" val="1947338692"/>
                    </a:ext>
                  </a:extLst>
                </a:gridCol>
              </a:tblGrid>
              <a:tr h="323612">
                <a:tc>
                  <a:txBody>
                    <a:bodyPr/>
                    <a:lstStyle/>
                    <a:p>
                      <a:pPr algn="ctr" fontAlgn="ct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error rate(old)</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overkill rate(old)</a:t>
                      </a:r>
                      <a:endParaRPr lang="en"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dirty="0">
                          <a:effectLst/>
                        </a:rPr>
                        <a:t>leakage rate(old)</a:t>
                      </a:r>
                      <a:endParaRPr lang="en"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dirty="0">
                          <a:effectLst/>
                        </a:rPr>
                        <a:t>indeterminate rate(old)</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865494765"/>
                  </a:ext>
                </a:extLst>
              </a:tr>
              <a:tr h="270000">
                <a:tc>
                  <a:txBody>
                    <a:bodyPr/>
                    <a:lstStyle/>
                    <a:p>
                      <a:pPr algn="ctr" fontAlgn="ctr"/>
                      <a:r>
                        <a:rPr lang="en" sz="1100" u="none" strike="noStrike" dirty="0">
                          <a:effectLst/>
                        </a:rPr>
                        <a:t>baseline</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1.955%±0.492%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1.939%±0.495%</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0.004%±0.003%</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b="0" u="none" strike="noStrike" dirty="0">
                          <a:solidFill>
                            <a:srgbClr val="000000"/>
                          </a:solidFill>
                          <a:effectLst/>
                        </a:rPr>
                        <a:t>-</a:t>
                      </a: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168952707"/>
                  </a:ext>
                </a:extLst>
              </a:tr>
              <a:tr h="270000">
                <a:tc>
                  <a:txBody>
                    <a:bodyPr/>
                    <a:lstStyle/>
                    <a:p>
                      <a:pPr algn="ctr" fontAlgn="ctr"/>
                      <a:r>
                        <a:rPr lang="en" sz="1100" u="none" strike="noStrike" dirty="0">
                          <a:effectLst/>
                        </a:rPr>
                        <a:t>method1-u</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solidFill>
                            <a:srgbClr val="FF0000"/>
                          </a:solidFill>
                          <a:effectLst/>
                        </a:rPr>
                        <a:t>0.479%±0.362%</a:t>
                      </a:r>
                      <a:endParaRPr lang="en-US" altLang="zh-TW" sz="1100" b="0" i="0" u="none" strike="noStrike" dirty="0">
                        <a:solidFill>
                          <a:srgbClr val="FF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chemeClr val="tx1"/>
                          </a:solidFill>
                          <a:effectLst/>
                        </a:rPr>
                        <a:t>0.463%±0.364%</a:t>
                      </a:r>
                      <a:endParaRPr lang="en-US" altLang="zh-TW" sz="1100" b="0" u="none" strike="noStrike" dirty="0">
                        <a:solidFill>
                          <a:schemeClr val="tx1"/>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0.002%±0.003%</a:t>
                      </a:r>
                      <a:endParaRPr lang="en-US" altLang="zh-TW" sz="1100" b="0" u="none" strike="noStrike" dirty="0">
                        <a:solidFill>
                          <a:srgbClr val="FF0000"/>
                        </a:solidFill>
                        <a:effectLst/>
                      </a:endParaRPr>
                    </a:p>
                  </a:txBody>
                  <a:tcPr marL="4088" marR="4088" marT="4088" marB="0" anchor="ctr"/>
                </a:tc>
                <a:tc>
                  <a:txBody>
                    <a:bodyPr/>
                    <a:lstStyle/>
                    <a:p>
                      <a:pPr algn="ctr" fontAlgn="ctr"/>
                      <a:r>
                        <a:rPr lang="en-US" altLang="zh-TW" sz="1100" u="none" strike="noStrike" dirty="0">
                          <a:effectLst/>
                        </a:rPr>
                        <a:t>7.553%±2.403%</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061155920"/>
                  </a:ext>
                </a:extLst>
              </a:tr>
              <a:tr h="270000">
                <a:tc>
                  <a:txBody>
                    <a:bodyPr/>
                    <a:lstStyle/>
                    <a:p>
                      <a:pPr algn="ctr" fontAlgn="ctr"/>
                      <a:r>
                        <a:rPr lang="en" sz="1100" u="none" strike="noStrike" dirty="0">
                          <a:effectLst/>
                        </a:rPr>
                        <a:t>method1</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0.493%±0.377%</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0.477%±0.379%</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0.002%±0.003%</a:t>
                      </a:r>
                      <a:endParaRPr lang="en-US" altLang="zh-TW" sz="1100" b="0" u="none" strike="noStrike" dirty="0">
                        <a:solidFill>
                          <a:srgbClr val="FF0000"/>
                        </a:solidFill>
                        <a:effectLst/>
                      </a:endParaRPr>
                    </a:p>
                  </a:txBody>
                  <a:tcPr marL="4088" marR="4088" marT="4088" marB="0" anchor="ctr"/>
                </a:tc>
                <a:tc>
                  <a:txBody>
                    <a:bodyPr/>
                    <a:lstStyle/>
                    <a:p>
                      <a:pPr algn="ctr" fontAlgn="ctr"/>
                      <a:r>
                        <a:rPr lang="en-US" altLang="zh-TW" sz="1100" u="none" strike="noStrike" dirty="0">
                          <a:effectLst/>
                        </a:rPr>
                        <a:t>10.323%±2.502%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481996864"/>
                  </a:ext>
                </a:extLst>
              </a:tr>
              <a:tr h="270000">
                <a:tc>
                  <a:txBody>
                    <a:bodyPr/>
                    <a:lstStyle/>
                    <a:p>
                      <a:pPr algn="ctr" fontAlgn="ctr"/>
                      <a:r>
                        <a:rPr lang="en" sz="1100" u="none" strike="noStrike">
                          <a:effectLst/>
                        </a:rPr>
                        <a:t>method2-u</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0.314%±0.112%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0.087%±0.015%</a:t>
                      </a:r>
                      <a:endParaRPr lang="en-US" altLang="zh-TW" sz="1100" b="0" u="none" strike="noStrike" dirty="0">
                        <a:solidFill>
                          <a:srgbClr val="FF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0.153%±0.108%</a:t>
                      </a:r>
                      <a:endParaRPr lang="en-US" altLang="zh-TW" sz="1100" b="0" u="none" strike="noStrike" dirty="0">
                        <a:solidFill>
                          <a:srgbClr val="000000"/>
                        </a:solidFill>
                        <a:effectLst/>
                      </a:endParaRPr>
                    </a:p>
                  </a:txBody>
                  <a:tcPr marL="4088" marR="4088" marT="4088" marB="0" anchor="ctr"/>
                </a:tc>
                <a:tc>
                  <a:txBody>
                    <a:bodyPr/>
                    <a:lstStyle/>
                    <a:p>
                      <a:pPr algn="ctr" fontAlgn="ctr"/>
                      <a:r>
                        <a:rPr lang="en-US" altLang="zh-TW" sz="1100" u="none" strike="noStrike" dirty="0">
                          <a:effectLst/>
                        </a:rPr>
                        <a:t>19.044%±2.357%</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526223450"/>
                  </a:ext>
                </a:extLst>
              </a:tr>
              <a:tr h="270000">
                <a:tc>
                  <a:txBody>
                    <a:bodyPr/>
                    <a:lstStyle/>
                    <a:p>
                      <a:pPr algn="ctr" fontAlgn="ctr"/>
                      <a:r>
                        <a:rPr lang="en" sz="1100" u="none" strike="noStrike">
                          <a:effectLst/>
                        </a:rPr>
                        <a:t>method2</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0.414%±0.100%</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0.087%±0.015%</a:t>
                      </a:r>
                      <a:endParaRPr lang="en-US" altLang="zh-TW" sz="1100" b="0" u="none" strike="noStrike" dirty="0">
                        <a:solidFill>
                          <a:srgbClr val="FF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0.153%±0.099%</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19.362%±2.218%</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742467207"/>
                  </a:ext>
                </a:extLst>
              </a:tr>
              <a:tr h="270000">
                <a:tc gridSpan="5">
                  <a:txBody>
                    <a:bodyPr/>
                    <a:lstStyle/>
                    <a:p>
                      <a:pPr algn="ctr" fontAlgn="ctr"/>
                      <a:r>
                        <a:rPr lang="en" sz="1100" b="0" i="0" u="none" strike="noStrike" dirty="0">
                          <a:solidFill>
                            <a:srgbClr val="000000"/>
                          </a:solidFill>
                          <a:effectLst/>
                          <a:latin typeface="+mn-lt"/>
                          <a:ea typeface="Microsoft JhengHei" panose="020B0604030504040204" pitchFamily="34" charset="-120"/>
                        </a:rPr>
                        <a:t>Table 4.4 : </a:t>
                      </a:r>
                      <a:r>
                        <a:rPr lang="en-US" altLang="zh-TW" sz="1100" b="0" kern="100" dirty="0">
                          <a:solidFill>
                            <a:schemeClr val="tx2">
                              <a:lumMod val="25000"/>
                            </a:schemeClr>
                          </a:solidFill>
                          <a:latin typeface="+mn-lt"/>
                          <a:ea typeface="微软雅黑" panose="020B0503020204020204" pitchFamily="34" charset="-122"/>
                          <a:cs typeface="Times New Roman" panose="02020603050405020304" pitchFamily="18" charset="0"/>
                        </a:rPr>
                        <a:t>performance between Baseline, Method1, Method2 in old component samples</a:t>
                      </a:r>
                      <a:endParaRPr lang="en" sz="1100" b="0" i="0" u="none" strike="noStrike" dirty="0">
                        <a:solidFill>
                          <a:srgbClr val="000000"/>
                        </a:solidFill>
                        <a:effectLst/>
                        <a:latin typeface="+mn-lt"/>
                        <a:ea typeface="Microsoft JhengHei" panose="020B0604030504040204" pitchFamily="34" charset="-120"/>
                      </a:endParaRPr>
                    </a:p>
                  </a:txBody>
                  <a:tcPr marL="3572" marR="3572" marT="3572" marB="0" anchor="ctr">
                    <a:noFill/>
                  </a:tcPr>
                </a:tc>
                <a:tc hMerge="1">
                  <a:txBody>
                    <a:bodyPr/>
                    <a:lstStyle/>
                    <a:p>
                      <a:endParaRPr lang="zh-TW" altLang="en-US"/>
                    </a:p>
                  </a:txBody>
                  <a:tcP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829690309"/>
                  </a:ext>
                </a:extLst>
              </a:tr>
            </a:tbl>
          </a:graphicData>
        </a:graphic>
      </p:graphicFrame>
      <p:sp>
        <p:nvSpPr>
          <p:cNvPr id="8" name="投影片編號版面配置區 7">
            <a:extLst>
              <a:ext uri="{FF2B5EF4-FFF2-40B4-BE49-F238E27FC236}">
                <a16:creationId xmlns:a16="http://schemas.microsoft.com/office/drawing/2014/main" id="{8C168DD7-D2C8-7974-8975-CB25141DAA28}"/>
              </a:ext>
            </a:extLst>
          </p:cNvPr>
          <p:cNvSpPr>
            <a:spLocks noGrp="1"/>
          </p:cNvSpPr>
          <p:nvPr>
            <p:ph type="sldNum" sz="quarter" idx="12"/>
          </p:nvPr>
        </p:nvSpPr>
        <p:spPr/>
        <p:txBody>
          <a:bodyPr/>
          <a:lstStyle/>
          <a:p>
            <a:fld id="{EE3F9CDB-1F21-4789-A81E-8FEA25CE194B}" type="slidenum">
              <a:rPr lang="zh-CN" altLang="en-US" smtClean="0"/>
              <a:t>44</a:t>
            </a:fld>
            <a:endParaRPr lang="zh-CN" altLang="en-US"/>
          </a:p>
        </p:txBody>
      </p:sp>
    </p:spTree>
    <p:extLst>
      <p:ext uri="{BB962C8B-B14F-4D97-AF65-F5344CB8AC3E}">
        <p14:creationId xmlns:p14="http://schemas.microsoft.com/office/powerpoint/2010/main" val="2682264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AEAAE-6565-E1DB-AB74-D3D5F789AF12}"/>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9C95756-0728-E9E8-A6D4-BC10052D03DD}"/>
              </a:ext>
            </a:extLst>
          </p:cNvPr>
          <p:cNvSpPr/>
          <p:nvPr/>
        </p:nvSpPr>
        <p:spPr bwMode="auto">
          <a:xfrm>
            <a:off x="90837" y="99301"/>
            <a:ext cx="8714115" cy="800219"/>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Research result</a:t>
            </a:r>
            <a:endParaRPr lang="zh-CN" altLang="en-US" sz="1800" dirty="0">
              <a:solidFill>
                <a:schemeClr val="accent1"/>
              </a:solidFill>
              <a:latin typeface="+mj-ea"/>
              <a:ea typeface="+mj-ea"/>
            </a:endParaRPr>
          </a:p>
          <a:p>
            <a:pPr marL="7938">
              <a:defRPr/>
            </a:pPr>
            <a:r>
              <a:rPr lang="en-US" altLang="zh-TW" sz="1400" kern="100" dirty="0">
                <a:solidFill>
                  <a:schemeClr val="tx2">
                    <a:lumMod val="25000"/>
                  </a:schemeClr>
                </a:solidFill>
                <a:ea typeface="微软雅黑" panose="020B0503020204020204" pitchFamily="34" charset="-122"/>
                <a:cs typeface="Times New Roman" panose="02020603050405020304" pitchFamily="18" charset="0"/>
              </a:rPr>
              <a:t>Comparing the performance between Baseline, Method1, Method2 in new component samples</a:t>
            </a:r>
            <a:br>
              <a:rPr lang="en-US" altLang="zh-TW" sz="1200" dirty="0"/>
            </a:br>
            <a:endParaRPr lang="en" altLang="zh-TW" sz="1400" dirty="0">
              <a:solidFill>
                <a:srgbClr val="292C1F"/>
              </a:solidFill>
              <a:effectLst/>
              <a:latin typeface="+mn-ea"/>
            </a:endParaRPr>
          </a:p>
        </p:txBody>
      </p:sp>
      <mc:AlternateContent xmlns:mc="http://schemas.openxmlformats.org/markup-compatibility/2006">
        <mc:Choice xmlns:a14="http://schemas.microsoft.com/office/drawing/2010/main" Requires="a14">
          <p:sp>
            <p:nvSpPr>
              <p:cNvPr id="3" name="Else If  = defect and   = defect, then  = defect…">
                <a:extLst>
                  <a:ext uri="{FF2B5EF4-FFF2-40B4-BE49-F238E27FC236}">
                    <a16:creationId xmlns:a16="http://schemas.microsoft.com/office/drawing/2014/main" id="{60B70C2D-7FC6-6C7C-7045-81B9029CCDF9}"/>
                  </a:ext>
                </a:extLst>
              </p:cNvPr>
              <p:cNvSpPr txBox="1">
                <a:spLocks/>
              </p:cNvSpPr>
              <p:nvPr/>
            </p:nvSpPr>
            <p:spPr>
              <a:xfrm>
                <a:off x="570406" y="1193439"/>
                <a:ext cx="8416431" cy="163252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14:m>
                  <m:oMath xmlns:m="http://schemas.openxmlformats.org/officeDocument/2006/math">
                    <m:r>
                      <m:rPr>
                        <m:nor/>
                      </m:rPr>
                      <a:rPr lang="en" altLang="zh-TW" sz="1300" dirty="0"/>
                      <m:t>Baseline</m:t>
                    </m:r>
                    <m:r>
                      <m:rPr>
                        <m:nor/>
                      </m:rPr>
                      <a:rPr lang="en" altLang="zh-TW" sz="1300" dirty="0"/>
                      <m:t> : </m:t>
                    </m:r>
                    <m:r>
                      <m:rPr>
                        <m:nor/>
                      </m:rPr>
                      <a:rPr lang="en" altLang="zh-TW" sz="1300" dirty="0"/>
                      <m:t>multi</m:t>
                    </m:r>
                    <m:r>
                      <m:rPr>
                        <m:nor/>
                      </m:rPr>
                      <a:rPr lang="en" altLang="zh-TW" sz="1300" dirty="0"/>
                      <m:t>−</m:t>
                    </m:r>
                    <m:r>
                      <m:rPr>
                        <m:nor/>
                      </m:rPr>
                      <a:rPr lang="en" altLang="zh-TW" sz="1300" dirty="0"/>
                      <m:t>defect</m:t>
                    </m:r>
                    <m:r>
                      <m:rPr>
                        <m:nor/>
                      </m:rPr>
                      <a:rPr lang="en" altLang="zh-TW" sz="1300" dirty="0"/>
                      <m:t>−</m:t>
                    </m:r>
                    <m:r>
                      <m:rPr>
                        <m:nor/>
                      </m:rPr>
                      <a:rPr lang="en" altLang="zh-TW" sz="1300" dirty="0"/>
                      <m:t>type</m:t>
                    </m:r>
                    <m:r>
                      <m:rPr>
                        <m:nor/>
                      </m:rPr>
                      <a:rPr lang="en" altLang="zh-TW" sz="1300" dirty="0"/>
                      <m:t> </m:t>
                    </m:r>
                    <m:r>
                      <m:rPr>
                        <m:nor/>
                      </m:rPr>
                      <a:rPr lang="en" altLang="zh-TW" sz="1300" dirty="0"/>
                      <m:t>classifier</m:t>
                    </m:r>
                  </m:oMath>
                </a14:m>
                <a:endParaRPr/>
              </a:p>
              <a:p>
                <a:pPr marL="197834" indent="-197834" defTabSz="162735">
                  <a:spcBef>
                    <a:spcPts val="1725"/>
                  </a:spcBef>
                  <a:defRPr sz="3752"/>
                </a:pPr>
                <a:r>
                  <a:rPr lang="en" altLang="zh-TW" sz="1300" dirty="0"/>
                  <a:t>Method1 :a Hybrid Expert, incorporating both Multi-Defect-Type and Multi-Component-Type Classifier</a:t>
                </a:r>
              </a:p>
              <a:p>
                <a:pPr marL="182563" indent="-174625" defTabSz="162735">
                  <a:spcBef>
                    <a:spcPts val="1725"/>
                  </a:spcBef>
                  <a:defRPr sz="3752"/>
                </a:pPr>
                <a:r>
                  <a:rPr lang="en" altLang="zh-TW" sz="1300" dirty="0"/>
                  <a:t>Method2 : 3 Hybrid Experts, each expert incorporating both Single-Defect-Type and Multi-Component-Type 	Classifier </a:t>
                </a:r>
              </a:p>
              <a:p>
                <a:pPr marL="182563" indent="-174625" defTabSz="162735">
                  <a:spcBef>
                    <a:spcPts val="1725"/>
                  </a:spcBef>
                  <a:defRPr sz="3752"/>
                </a:pPr>
                <a:r>
                  <a:rPr lang="en-US" altLang="zh-TW" sz="1300" dirty="0"/>
                  <a:t>“-u” : with unknown component types </a:t>
                </a:r>
                <a:endParaRPr lang="ar-AE" altLang="zh-TW" sz="1300" dirty="0"/>
              </a:p>
            </p:txBody>
          </p:sp>
        </mc:Choice>
        <mc:Fallback>
          <p:sp>
            <p:nvSpPr>
              <p:cNvPr id="3" name="Else If  = defect and   = defect, then  = defect…">
                <a:extLst>
                  <a:ext uri="{FF2B5EF4-FFF2-40B4-BE49-F238E27FC236}">
                    <a16:creationId xmlns:a16="http://schemas.microsoft.com/office/drawing/2014/main" id="{60B70C2D-7FC6-6C7C-7045-81B9029CCDF9}"/>
                  </a:ext>
                </a:extLst>
              </p:cNvPr>
              <p:cNvSpPr txBox="1">
                <a:spLocks noRot="1" noChangeAspect="1" noMove="1" noResize="1" noEditPoints="1" noAdjustHandles="1" noChangeArrowheads="1" noChangeShapeType="1" noTextEdit="1"/>
              </p:cNvSpPr>
              <p:nvPr/>
            </p:nvSpPr>
            <p:spPr>
              <a:xfrm>
                <a:off x="570406" y="1193439"/>
                <a:ext cx="8416431" cy="1632521"/>
              </a:xfrm>
              <a:prstGeom prst="rect">
                <a:avLst/>
              </a:prstGeom>
              <a:blipFill>
                <a:blip r:embed="rId2"/>
                <a:stretch>
                  <a:fillRect l="-151" t="-1550"/>
                </a:stretch>
              </a:blipFill>
            </p:spPr>
            <p:txBody>
              <a:bodyPr/>
              <a:lstStyle/>
              <a:p>
                <a:r>
                  <a:rPr lang="zh-TW" altLang="en-US">
                    <a:noFill/>
                  </a:rPr>
                  <a:t> </a:t>
                </a:r>
              </a:p>
            </p:txBody>
          </p:sp>
        </mc:Fallback>
      </mc:AlternateContent>
      <p:graphicFrame>
        <p:nvGraphicFramePr>
          <p:cNvPr id="7" name="表格 6">
            <a:extLst>
              <a:ext uri="{FF2B5EF4-FFF2-40B4-BE49-F238E27FC236}">
                <a16:creationId xmlns:a16="http://schemas.microsoft.com/office/drawing/2014/main" id="{77DBADD7-7671-4F2E-A907-3DBE9F4A16DE}"/>
              </a:ext>
            </a:extLst>
          </p:cNvPr>
          <p:cNvGraphicFramePr>
            <a:graphicFrameLocks noGrp="1"/>
          </p:cNvGraphicFramePr>
          <p:nvPr>
            <p:extLst>
              <p:ext uri="{D42A27DB-BD31-4B8C-83A1-F6EECF244321}">
                <p14:modId xmlns:p14="http://schemas.microsoft.com/office/powerpoint/2010/main" val="369456330"/>
              </p:ext>
            </p:extLst>
          </p:nvPr>
        </p:nvGraphicFramePr>
        <p:xfrm>
          <a:off x="1389693" y="2825960"/>
          <a:ext cx="6116400" cy="1958852"/>
        </p:xfrm>
        <a:graphic>
          <a:graphicData uri="http://schemas.openxmlformats.org/drawingml/2006/table">
            <a:tbl>
              <a:tblPr firstRow="1" firstCol="1">
                <a:tableStyleId>{7DF18680-E054-41AD-8BC1-D1AEF772440D}</a:tableStyleId>
              </a:tblPr>
              <a:tblGrid>
                <a:gridCol w="1223280">
                  <a:extLst>
                    <a:ext uri="{9D8B030D-6E8A-4147-A177-3AD203B41FA5}">
                      <a16:colId xmlns:a16="http://schemas.microsoft.com/office/drawing/2014/main" val="2415043828"/>
                    </a:ext>
                  </a:extLst>
                </a:gridCol>
                <a:gridCol w="1223280">
                  <a:extLst>
                    <a:ext uri="{9D8B030D-6E8A-4147-A177-3AD203B41FA5}">
                      <a16:colId xmlns:a16="http://schemas.microsoft.com/office/drawing/2014/main" val="2560057314"/>
                    </a:ext>
                  </a:extLst>
                </a:gridCol>
                <a:gridCol w="1223280">
                  <a:extLst>
                    <a:ext uri="{9D8B030D-6E8A-4147-A177-3AD203B41FA5}">
                      <a16:colId xmlns:a16="http://schemas.microsoft.com/office/drawing/2014/main" val="3821231708"/>
                    </a:ext>
                  </a:extLst>
                </a:gridCol>
                <a:gridCol w="1223280">
                  <a:extLst>
                    <a:ext uri="{9D8B030D-6E8A-4147-A177-3AD203B41FA5}">
                      <a16:colId xmlns:a16="http://schemas.microsoft.com/office/drawing/2014/main" val="1947338692"/>
                    </a:ext>
                  </a:extLst>
                </a:gridCol>
                <a:gridCol w="1223280">
                  <a:extLst>
                    <a:ext uri="{9D8B030D-6E8A-4147-A177-3AD203B41FA5}">
                      <a16:colId xmlns:a16="http://schemas.microsoft.com/office/drawing/2014/main" val="2604872645"/>
                    </a:ext>
                  </a:extLst>
                </a:gridCol>
              </a:tblGrid>
              <a:tr h="323612">
                <a:tc>
                  <a:txBody>
                    <a:bodyPr/>
                    <a:lstStyle/>
                    <a:p>
                      <a:pPr algn="ctr" fontAlgn="ct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error rate(new)</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 sz="1100" u="none" strike="noStrike" dirty="0">
                          <a:effectLst/>
                        </a:rPr>
                        <a:t>overkill rate(new)</a:t>
                      </a:r>
                      <a:endParaRPr lang="en"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b="0" u="none" strike="noStrike" dirty="0">
                          <a:solidFill>
                            <a:schemeClr val="bg1"/>
                          </a:solidFill>
                          <a:effectLst/>
                        </a:rPr>
                        <a:t>Leakage rate(new)</a:t>
                      </a:r>
                      <a:endParaRPr lang="zh-TW" altLang="en-US" sz="1100" b="0" i="0" u="none" strike="noStrike" dirty="0">
                        <a:solidFill>
                          <a:schemeClr val="bg1"/>
                        </a:solidFill>
                        <a:effectLst/>
                        <a:latin typeface="+mn-lt"/>
                        <a:ea typeface="Microsoft JhengHei" panose="020B0604030504040204" pitchFamily="34" charset="-120"/>
                      </a:endParaRPr>
                    </a:p>
                  </a:txBody>
                  <a:tcPr marL="4088" marR="4088" marT="4088" marB="0" anchor="ctr"/>
                </a:tc>
                <a:tc>
                  <a:txBody>
                    <a:bodyPr/>
                    <a:lstStyle/>
                    <a:p>
                      <a:pPr algn="ctr" fontAlgn="ctr"/>
                      <a:r>
                        <a:rPr lang="en" sz="1100" u="none" strike="noStrike" dirty="0">
                          <a:effectLst/>
                        </a:rPr>
                        <a:t>indeterminate rate(new)</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865494765"/>
                  </a:ext>
                </a:extLst>
              </a:tr>
              <a:tr h="270000">
                <a:tc>
                  <a:txBody>
                    <a:bodyPr/>
                    <a:lstStyle/>
                    <a:p>
                      <a:pPr algn="ctr" fontAlgn="ctr"/>
                      <a:r>
                        <a:rPr lang="en" sz="1100" u="none" strike="noStrike" dirty="0">
                          <a:effectLst/>
                        </a:rPr>
                        <a:t>baseline</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5.195%±0.440%</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0.382%±0.219%</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3.084%±0.881%</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b="0" u="none" strike="noStrike" dirty="0">
                          <a:solidFill>
                            <a:srgbClr val="000000"/>
                          </a:solidFill>
                          <a:effectLst/>
                        </a:rPr>
                        <a:t>-</a:t>
                      </a:r>
                      <a:endParaRPr lang="zh-TW" altLang="en-US"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168952707"/>
                  </a:ext>
                </a:extLst>
              </a:tr>
              <a:tr h="270000">
                <a:tc>
                  <a:txBody>
                    <a:bodyPr/>
                    <a:lstStyle/>
                    <a:p>
                      <a:pPr algn="ctr" fontAlgn="ctr"/>
                      <a:r>
                        <a:rPr lang="en" sz="1100" u="none" strike="noStrike" dirty="0">
                          <a:effectLst/>
                        </a:rPr>
                        <a:t>method1-u</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3.536%±0.987%</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0.012%±0.012%</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2.637%±0.394%</a:t>
                      </a:r>
                      <a:endParaRPr lang="en-US" altLang="zh-TW" sz="1100" b="0" i="0" u="none" strike="noStrike" dirty="0">
                        <a:solidFill>
                          <a:srgbClr val="FF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9.980%±1.938%</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061155920"/>
                  </a:ext>
                </a:extLst>
              </a:tr>
              <a:tr h="270000">
                <a:tc>
                  <a:txBody>
                    <a:bodyPr/>
                    <a:lstStyle/>
                    <a:p>
                      <a:pPr algn="ctr" fontAlgn="ctr"/>
                      <a:r>
                        <a:rPr lang="en" sz="1100" u="none" strike="noStrike" dirty="0">
                          <a:effectLst/>
                        </a:rPr>
                        <a:t>method1</a:t>
                      </a:r>
                      <a:endParaRPr lang="en"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solidFill>
                            <a:srgbClr val="FF0000"/>
                          </a:solidFill>
                          <a:effectLst/>
                        </a:rPr>
                        <a:t>3.478%±0.931%</a:t>
                      </a:r>
                      <a:endParaRPr lang="en-US" altLang="zh-TW" sz="1100" b="0" i="0" u="none" strike="noStrike" dirty="0">
                        <a:solidFill>
                          <a:srgbClr val="FF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0.006%±0.005%</a:t>
                      </a:r>
                      <a:endParaRPr lang="en-US" altLang="zh-TW" sz="1100" b="0" u="none" strike="noStrike" dirty="0">
                        <a:solidFill>
                          <a:srgbClr val="000000"/>
                        </a:solidFill>
                        <a:effectLst/>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2.703%±0.362%</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11.093%±2.789%</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1481996864"/>
                  </a:ext>
                </a:extLst>
              </a:tr>
              <a:tr h="270000">
                <a:tc>
                  <a:txBody>
                    <a:bodyPr/>
                    <a:lstStyle/>
                    <a:p>
                      <a:pPr algn="ctr" fontAlgn="ctr"/>
                      <a:r>
                        <a:rPr lang="en" sz="1100" u="none" strike="noStrike">
                          <a:effectLst/>
                        </a:rPr>
                        <a:t>method2-u</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9.840%±0.855%</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0.005%±0.006%</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9.833%±0.850%</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6.482%±1.536%</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526223450"/>
                  </a:ext>
                </a:extLst>
              </a:tr>
              <a:tr h="270000">
                <a:tc>
                  <a:txBody>
                    <a:bodyPr/>
                    <a:lstStyle/>
                    <a:p>
                      <a:pPr algn="ctr" fontAlgn="ctr"/>
                      <a:r>
                        <a:rPr lang="en" sz="1100" u="none" strike="noStrike">
                          <a:effectLst/>
                        </a:rPr>
                        <a:t>method2</a:t>
                      </a:r>
                      <a:endParaRPr lang="en" sz="11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algn="ctr" fontAlgn="ctr"/>
                      <a:r>
                        <a:rPr lang="en-US" altLang="zh-TW" sz="1100" u="none" strike="noStrike" dirty="0">
                          <a:effectLst/>
                        </a:rPr>
                        <a:t>7.379%±1.052%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solidFill>
                            <a:srgbClr val="FF0000"/>
                          </a:solidFill>
                          <a:effectLst/>
                        </a:rPr>
                        <a:t>0.002%±0.002%</a:t>
                      </a:r>
                      <a:endParaRPr lang="en-US" altLang="zh-TW" sz="1100" b="0" i="0" u="none" strike="noStrike" dirty="0">
                        <a:solidFill>
                          <a:srgbClr val="FF0000"/>
                        </a:solidFill>
                        <a:effectLst/>
                        <a:latin typeface="+mn-lt"/>
                        <a:ea typeface="Microsoft JhengHei" panose="020B0604030504040204" pitchFamily="34" charset="-120"/>
                      </a:endParaRPr>
                    </a:p>
                  </a:txBody>
                  <a:tcPr marL="4088" marR="4088" marT="4088"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TW" sz="1100" u="none" strike="noStrike" dirty="0">
                          <a:effectLst/>
                        </a:rPr>
                        <a:t>9.902%±0.916%</a:t>
                      </a:r>
                      <a:endParaRPr lang="en-US" altLang="zh-TW" sz="1100" b="0" i="0" u="none" strike="noStrike" dirty="0">
                        <a:solidFill>
                          <a:srgbClr val="000000"/>
                        </a:solidFill>
                        <a:effectLst/>
                        <a:latin typeface="+mn-lt"/>
                        <a:ea typeface="Microsoft JhengHei" panose="020B0604030504040204" pitchFamily="34" charset="-120"/>
                      </a:endParaRPr>
                    </a:p>
                  </a:txBody>
                  <a:tcPr marL="4088" marR="4088" marT="4088" marB="0" anchor="ctr"/>
                </a:tc>
                <a:tc>
                  <a:txBody>
                    <a:bodyPr/>
                    <a:lstStyle/>
                    <a:p>
                      <a:pPr algn="ctr" fontAlgn="ctr"/>
                      <a:r>
                        <a:rPr lang="en-US" altLang="zh-TW" sz="1100" u="none" strike="noStrike" dirty="0">
                          <a:effectLst/>
                        </a:rPr>
                        <a:t>7.379%±1.052%</a:t>
                      </a: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742467207"/>
                  </a:ext>
                </a:extLst>
              </a:tr>
              <a:tr h="270000">
                <a:tc gridSpan="5">
                  <a:txBody>
                    <a:bodyPr/>
                    <a:lstStyle/>
                    <a:p>
                      <a:pPr algn="ctr" fontAlgn="ctr"/>
                      <a:r>
                        <a:rPr lang="en" sz="1100" b="0" i="0" u="none" strike="noStrike" dirty="0">
                          <a:solidFill>
                            <a:srgbClr val="000000"/>
                          </a:solidFill>
                          <a:effectLst/>
                          <a:latin typeface="+mn-lt"/>
                          <a:ea typeface="Microsoft JhengHei" panose="020B0604030504040204" pitchFamily="34" charset="-120"/>
                        </a:rPr>
                        <a:t>Table 4.5 : </a:t>
                      </a:r>
                      <a:r>
                        <a:rPr lang="en-US" altLang="zh-TW" sz="1100" b="0" kern="100" dirty="0">
                          <a:solidFill>
                            <a:schemeClr val="tx2">
                              <a:lumMod val="25000"/>
                            </a:schemeClr>
                          </a:solidFill>
                          <a:latin typeface="+mn-lt"/>
                          <a:ea typeface="微软雅黑" panose="020B0503020204020204" pitchFamily="34" charset="-122"/>
                          <a:cs typeface="Times New Roman" panose="02020603050405020304" pitchFamily="18" charset="0"/>
                        </a:rPr>
                        <a:t>performance between Baseline, Method1, Method2 in new component samples</a:t>
                      </a:r>
                      <a:endParaRPr lang="en" sz="1100" b="0" i="0" u="none" strike="noStrike" dirty="0">
                        <a:solidFill>
                          <a:srgbClr val="000000"/>
                        </a:solidFill>
                        <a:effectLst/>
                        <a:latin typeface="+mn-lt"/>
                        <a:ea typeface="Microsoft JhengHei" panose="020B0604030504040204" pitchFamily="34" charset="-120"/>
                      </a:endParaRPr>
                    </a:p>
                  </a:txBody>
                  <a:tcPr marL="3572" marR="3572" marT="3572" marB="0" anchor="ctr">
                    <a:noFill/>
                  </a:tcP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tc hMerge="1">
                  <a:txBody>
                    <a:bodyPr/>
                    <a:lstStyle/>
                    <a:p>
                      <a:pPr algn="ctr" fontAlgn="ctr"/>
                      <a:endParaRPr lang="en-US" altLang="zh-TW" sz="1100" b="0" i="0" u="none" strike="noStrike" dirty="0">
                        <a:solidFill>
                          <a:srgbClr val="000000"/>
                        </a:solidFill>
                        <a:effectLst/>
                        <a:latin typeface="Microsoft JhengHei" panose="020B0604030504040204" pitchFamily="34" charset="-120"/>
                        <a:ea typeface="Microsoft JhengHei" panose="020B0604030504040204" pitchFamily="34" charset="-120"/>
                      </a:endParaRPr>
                    </a:p>
                  </a:txBody>
                  <a:tcPr marL="3572" marR="3572" marT="3572" marB="0" anchor="ctr"/>
                </a:tc>
                <a:extLst>
                  <a:ext uri="{0D108BD9-81ED-4DB2-BD59-A6C34878D82A}">
                    <a16:rowId xmlns:a16="http://schemas.microsoft.com/office/drawing/2014/main" val="3829690309"/>
                  </a:ext>
                </a:extLst>
              </a:tr>
            </a:tbl>
          </a:graphicData>
        </a:graphic>
      </p:graphicFrame>
      <p:sp>
        <p:nvSpPr>
          <p:cNvPr id="8" name="投影片編號版面配置區 7">
            <a:extLst>
              <a:ext uri="{FF2B5EF4-FFF2-40B4-BE49-F238E27FC236}">
                <a16:creationId xmlns:a16="http://schemas.microsoft.com/office/drawing/2014/main" id="{08989C5E-468B-F696-DB6E-26108F0A846D}"/>
              </a:ext>
            </a:extLst>
          </p:cNvPr>
          <p:cNvSpPr>
            <a:spLocks noGrp="1"/>
          </p:cNvSpPr>
          <p:nvPr>
            <p:ph type="sldNum" sz="quarter" idx="12"/>
          </p:nvPr>
        </p:nvSpPr>
        <p:spPr/>
        <p:txBody>
          <a:bodyPr/>
          <a:lstStyle/>
          <a:p>
            <a:fld id="{EE3F9CDB-1F21-4789-A81E-8FEA25CE194B}" type="slidenum">
              <a:rPr lang="zh-CN" altLang="en-US" smtClean="0"/>
              <a:t>45</a:t>
            </a:fld>
            <a:endParaRPr lang="zh-CN" altLang="en-US"/>
          </a:p>
        </p:txBody>
      </p:sp>
    </p:spTree>
    <p:extLst>
      <p:ext uri="{BB962C8B-B14F-4D97-AF65-F5344CB8AC3E}">
        <p14:creationId xmlns:p14="http://schemas.microsoft.com/office/powerpoint/2010/main" val="860442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0BA8C0B-F830-BBD2-F309-EF6A601260DC}"/>
              </a:ext>
            </a:extLst>
          </p:cNvPr>
          <p:cNvSpPr/>
          <p:nvPr/>
        </p:nvSpPr>
        <p:spPr bwMode="auto">
          <a:xfrm>
            <a:off x="90837" y="99301"/>
            <a:ext cx="8714115" cy="76944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solidFill>
                  <a:schemeClr val="accent1"/>
                </a:solidFill>
                <a:latin typeface="+mj-ea"/>
                <a:ea typeface="+mj-ea"/>
                <a:sym typeface="+mn-ea"/>
              </a:rPr>
              <a:t>conclusion</a:t>
            </a:r>
            <a:endParaRPr lang="zh-CN" altLang="en-US" sz="1800" dirty="0">
              <a:solidFill>
                <a:schemeClr val="accent1"/>
              </a:solidFill>
              <a:latin typeface="+mj-ea"/>
              <a:ea typeface="+mj-ea"/>
            </a:endParaRPr>
          </a:p>
          <a:p>
            <a:pPr marL="7938">
              <a:defRPr/>
            </a:pPr>
            <a:br>
              <a:rPr lang="en-US" altLang="zh-TW" sz="1200" dirty="0"/>
            </a:br>
            <a:endParaRPr lang="en" altLang="zh-TW" sz="1400" dirty="0">
              <a:solidFill>
                <a:srgbClr val="292C1F"/>
              </a:solidFill>
              <a:effectLst/>
              <a:latin typeface="+mn-ea"/>
            </a:endParaRPr>
          </a:p>
        </p:txBody>
      </p:sp>
      <p:sp>
        <p:nvSpPr>
          <p:cNvPr id="3" name="Else If  = defect and   = defect, then  = defect…">
            <a:extLst>
              <a:ext uri="{FF2B5EF4-FFF2-40B4-BE49-F238E27FC236}">
                <a16:creationId xmlns:a16="http://schemas.microsoft.com/office/drawing/2014/main" id="{A61F0FF9-781B-19A9-45B5-092805CF7279}"/>
              </a:ext>
            </a:extLst>
          </p:cNvPr>
          <p:cNvSpPr txBox="1">
            <a:spLocks/>
          </p:cNvSpPr>
          <p:nvPr/>
        </p:nvSpPr>
        <p:spPr>
          <a:xfrm>
            <a:off x="570407" y="1281025"/>
            <a:ext cx="8003186" cy="2735804"/>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4409" indent="-224409" defTabSz="184594">
              <a:spcBef>
                <a:spcPts val="1988"/>
              </a:spcBef>
              <a:defRPr sz="4256"/>
            </a:pPr>
            <a:r>
              <a:rPr lang="en-US" altLang="zh-TW" sz="1500" dirty="0"/>
              <a:t>Method 1 (</a:t>
            </a:r>
            <a:r>
              <a:rPr lang="en" altLang="zh-TW" sz="1600" dirty="0">
                <a:solidFill>
                  <a:srgbClr val="292C1F"/>
                </a:solidFill>
              </a:rPr>
              <a:t>the</a:t>
            </a:r>
            <a:r>
              <a:rPr lang="en" altLang="zh-TW" sz="1600" dirty="0">
                <a:solidFill>
                  <a:srgbClr val="292C1F"/>
                </a:solidFill>
                <a:effectLst/>
              </a:rPr>
              <a:t> modified hybrid </a:t>
            </a:r>
            <a:r>
              <a:rPr lang="en" altLang="zh-TW" sz="1600" dirty="0">
                <a:solidFill>
                  <a:srgbClr val="292C1F"/>
                </a:solidFill>
              </a:rPr>
              <a:t>e</a:t>
            </a:r>
            <a:r>
              <a:rPr lang="en" altLang="zh-TW" sz="1600" dirty="0">
                <a:solidFill>
                  <a:srgbClr val="292C1F"/>
                </a:solidFill>
                <a:effectLst/>
              </a:rPr>
              <a:t>xpert, incorporating both multi-defect-type and multi-component-type </a:t>
            </a:r>
            <a:r>
              <a:rPr lang="en" altLang="zh-TW" sz="1600" dirty="0">
                <a:solidFill>
                  <a:srgbClr val="292C1F"/>
                </a:solidFill>
              </a:rPr>
              <a:t>c</a:t>
            </a:r>
            <a:r>
              <a:rPr lang="en" altLang="zh-TW" sz="1600" dirty="0">
                <a:solidFill>
                  <a:srgbClr val="292C1F"/>
                </a:solidFill>
                <a:effectLst/>
              </a:rPr>
              <a:t>lassifier</a:t>
            </a:r>
            <a:r>
              <a:rPr lang="en-US" altLang="zh-TW" sz="1500" dirty="0"/>
              <a:t>)  gets the best performance among Baseline, method 1, method 2</a:t>
            </a:r>
          </a:p>
          <a:p>
            <a:pPr marL="224409" indent="-224409" defTabSz="184594">
              <a:spcBef>
                <a:spcPts val="1988"/>
              </a:spcBef>
              <a:defRPr sz="4256"/>
            </a:pPr>
            <a:r>
              <a:rPr lang="en-US" altLang="zh-TW" sz="1500" dirty="0"/>
              <a:t>But the worst performance is obtained in method 2, </a:t>
            </a:r>
          </a:p>
          <a:p>
            <a:pPr marL="224409" indent="-224409" defTabSz="184594">
              <a:spcBef>
                <a:spcPts val="1988"/>
              </a:spcBef>
              <a:defRPr sz="4256"/>
            </a:pPr>
            <a:r>
              <a:rPr lang="en-US" altLang="zh-TW" sz="1500" dirty="0"/>
              <a:t>We </a:t>
            </a:r>
            <a:r>
              <a:rPr lang="en" altLang="zh-TW" sz="1500" i="0" dirty="0">
                <a:solidFill>
                  <a:srgbClr val="000000"/>
                </a:solidFill>
                <a:effectLst/>
              </a:rPr>
              <a:t>hypothesize</a:t>
            </a:r>
            <a:r>
              <a:rPr lang="en-US" altLang="zh-TW" sz="1500" dirty="0"/>
              <a:t> the following reasons </a:t>
            </a:r>
            <a:br>
              <a:rPr lang="en-US" altLang="zh-TW" sz="1500" dirty="0"/>
            </a:br>
            <a:br>
              <a:rPr lang="en-US" altLang="zh-TW" sz="1500" dirty="0"/>
            </a:br>
            <a:r>
              <a:rPr lang="en-US" altLang="zh-TW" sz="1500" dirty="0"/>
              <a:t>Our dichotomy of categorizing data into specific and non-specific defects may cause the gaussian process classifier to see two types of defects other than specific defects, which may confuse its predictions.</a:t>
            </a:r>
            <a:br>
              <a:rPr lang="en-US" altLang="zh-TW" sz="1500" dirty="0"/>
            </a:br>
            <a:br>
              <a:rPr lang="en-US" altLang="zh-TW" sz="1500" dirty="0"/>
            </a:br>
            <a:r>
              <a:rPr lang="en-US" altLang="zh-TW" sz="1500" dirty="0"/>
              <a:t>The ratio of imbalances in the data will increase significantly, which will also affect the results of the MLP classifiers, and the results of the MLP classifiers will be affected.</a:t>
            </a:r>
          </a:p>
        </p:txBody>
      </p:sp>
      <p:sp>
        <p:nvSpPr>
          <p:cNvPr id="4" name="投影片編號版面配置區 3">
            <a:extLst>
              <a:ext uri="{FF2B5EF4-FFF2-40B4-BE49-F238E27FC236}">
                <a16:creationId xmlns:a16="http://schemas.microsoft.com/office/drawing/2014/main" id="{42D3A184-BB95-5DE3-4092-A5C3874D8C40}"/>
              </a:ext>
            </a:extLst>
          </p:cNvPr>
          <p:cNvSpPr>
            <a:spLocks noGrp="1"/>
          </p:cNvSpPr>
          <p:nvPr>
            <p:ph type="sldNum" sz="quarter" idx="12"/>
          </p:nvPr>
        </p:nvSpPr>
        <p:spPr/>
        <p:txBody>
          <a:bodyPr/>
          <a:lstStyle/>
          <a:p>
            <a:fld id="{EE3F9CDB-1F21-4789-A81E-8FEA25CE194B}" type="slidenum">
              <a:rPr lang="zh-CN" altLang="en-US" smtClean="0"/>
              <a:t>46</a:t>
            </a:fld>
            <a:endParaRPr lang="zh-CN" altLang="en-US"/>
          </a:p>
        </p:txBody>
      </p:sp>
    </p:spTree>
    <p:extLst>
      <p:ext uri="{BB962C8B-B14F-4D97-AF65-F5344CB8AC3E}">
        <p14:creationId xmlns:p14="http://schemas.microsoft.com/office/powerpoint/2010/main" val="156589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bwMode="auto">
          <a:xfrm>
            <a:off x="1095374" y="2267424"/>
            <a:ext cx="6953250" cy="768350"/>
          </a:xfrm>
          <a:prstGeom prst="rect">
            <a:avLst/>
          </a:prstGeom>
        </p:spPr>
        <p:txBody>
          <a:bodyPr wrap="none">
            <a:spAutoFit/>
          </a:bodyPr>
          <a:lstStyle/>
          <a:p>
            <a:pPr algn="ctr">
              <a:defRPr/>
            </a:pPr>
            <a:r>
              <a:rPr lang="en-US" altLang="zh-CN" sz="44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 You for Watching</a:t>
            </a:r>
          </a:p>
        </p:txBody>
      </p:sp>
      <p:sp>
        <p:nvSpPr>
          <p:cNvPr id="37" name="椭圆 36"/>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4117320" y="1086634"/>
            <a:ext cx="882535" cy="769790"/>
            <a:chOff x="4675188" y="2882900"/>
            <a:chExt cx="360362" cy="314325"/>
          </a:xfrm>
          <a:solidFill>
            <a:schemeClr val="tx2">
              <a:lumMod val="50000"/>
            </a:schemeClr>
          </a:solidFill>
        </p:grpSpPr>
        <p:sp>
          <p:nvSpPr>
            <p:cNvPr id="39"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6" name="直接连接符 5"/>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27749" y="3563936"/>
            <a:ext cx="1647818" cy="275590"/>
          </a:xfrm>
          <a:prstGeom prst="rect">
            <a:avLst/>
          </a:prstGeom>
        </p:spPr>
        <p:txBody>
          <a:bodyPr wrap="square">
            <a:spAutoFit/>
          </a:bodyPr>
          <a:lstStyle/>
          <a:p>
            <a:pPr lvl="0" algn="ctr"/>
            <a:r>
              <a:rPr lang="en-US" altLang="zh-CN" sz="1200" dirty="0">
                <a:solidFill>
                  <a:schemeClr val="bg1"/>
                </a:solidFill>
              </a:rPr>
              <a:t>Reporter</a:t>
            </a:r>
            <a:r>
              <a:rPr lang="zh-CN" altLang="en-US" sz="1200" dirty="0">
                <a:solidFill>
                  <a:schemeClr val="bg1"/>
                </a:solidFill>
              </a:rPr>
              <a:t>：林怡瑄</a:t>
            </a:r>
            <a:endParaRPr lang="en-US" altLang="zh-CN" sz="1200" dirty="0">
              <a:solidFill>
                <a:schemeClr val="bg1"/>
              </a:solidFill>
            </a:endParaRPr>
          </a:p>
        </p:txBody>
      </p:sp>
      <p:sp>
        <p:nvSpPr>
          <p:cNvPr id="4" name="矩形 3"/>
          <p:cNvSpPr/>
          <p:nvPr/>
        </p:nvSpPr>
        <p:spPr>
          <a:xfrm>
            <a:off x="4572000" y="3563936"/>
            <a:ext cx="1647818" cy="275590"/>
          </a:xfrm>
          <a:prstGeom prst="rect">
            <a:avLst/>
          </a:prstGeom>
        </p:spPr>
        <p:txBody>
          <a:bodyPr wrap="square">
            <a:spAutoFit/>
          </a:bodyPr>
          <a:lstStyle/>
          <a:p>
            <a:pPr lvl="0" algn="ctr"/>
            <a:r>
              <a:rPr lang="en-US" altLang="zh-CN" sz="1200" dirty="0">
                <a:solidFill>
                  <a:schemeClr val="bg1"/>
                </a:solidFill>
              </a:rPr>
              <a:t>Date</a:t>
            </a:r>
            <a:r>
              <a:rPr lang="zh-CN" altLang="en-US" sz="1200" dirty="0">
                <a:solidFill>
                  <a:schemeClr val="bg1"/>
                </a:solidFill>
              </a:rPr>
              <a:t>：</a:t>
            </a:r>
            <a:r>
              <a:rPr lang="en-US" altLang="zh-CN" sz="1200" dirty="0">
                <a:solidFill>
                  <a:schemeClr val="bg1"/>
                </a:solidFill>
              </a:rPr>
              <a:t>114/01/02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2792956" y="2298539"/>
            <a:ext cx="3558090" cy="707886"/>
          </a:xfrm>
          <a:prstGeom prst="rect">
            <a:avLst/>
          </a:prstGeom>
        </p:spPr>
        <p:txBody>
          <a:bodyPr wrap="none">
            <a:spAutoFit/>
          </a:bodyPr>
          <a:lstStyle/>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Introduction</a:t>
            </a:r>
            <a:endParaRPr lang="zh-CN" altLang="en-US"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ONE</a:t>
            </a:r>
            <a:endParaRPr lang="zh-CN" altLang="en-US" sz="140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F88B7-06F8-262A-2B86-CD40216F41F1}"/>
            </a:ext>
          </a:extLst>
        </p:cNvPr>
        <p:cNvGrpSpPr/>
        <p:nvPr/>
      </p:nvGrpSpPr>
      <p:grpSpPr>
        <a:xfrm>
          <a:off x="0" y="0"/>
          <a:ext cx="0" cy="0"/>
          <a:chOff x="0" y="0"/>
          <a:chExt cx="0" cy="0"/>
        </a:xfrm>
      </p:grpSpPr>
      <p:grpSp>
        <p:nvGrpSpPr>
          <p:cNvPr id="5" name="群組 4">
            <a:extLst>
              <a:ext uri="{FF2B5EF4-FFF2-40B4-BE49-F238E27FC236}">
                <a16:creationId xmlns:a16="http://schemas.microsoft.com/office/drawing/2014/main" id="{5FC954FA-428E-7487-DC0B-2E8E14F942A8}"/>
              </a:ext>
            </a:extLst>
          </p:cNvPr>
          <p:cNvGrpSpPr/>
          <p:nvPr/>
        </p:nvGrpSpPr>
        <p:grpSpPr>
          <a:xfrm>
            <a:off x="853719" y="2484121"/>
            <a:ext cx="7630440" cy="1149465"/>
            <a:chOff x="1704756" y="2550607"/>
            <a:chExt cx="6466914" cy="1149465"/>
          </a:xfrm>
        </p:grpSpPr>
        <p:sp>
          <p:nvSpPr>
            <p:cNvPr id="16" name="矩形 15">
              <a:extLst>
                <a:ext uri="{FF2B5EF4-FFF2-40B4-BE49-F238E27FC236}">
                  <a16:creationId xmlns:a16="http://schemas.microsoft.com/office/drawing/2014/main" id="{00AACC5F-9493-268B-5421-D36320A6B988}"/>
                </a:ext>
              </a:extLst>
            </p:cNvPr>
            <p:cNvSpPr/>
            <p:nvPr/>
          </p:nvSpPr>
          <p:spPr bwMode="auto">
            <a:xfrm>
              <a:off x="1704756" y="2550607"/>
              <a:ext cx="1067368"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Challenge</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20B10B09-6CE0-D61A-B684-4923C4AD11D8}"/>
                </a:ext>
              </a:extLst>
            </p:cNvPr>
            <p:cNvSpPr/>
            <p:nvPr/>
          </p:nvSpPr>
          <p:spPr>
            <a:xfrm>
              <a:off x="1764455" y="2887157"/>
              <a:ext cx="6407215" cy="812915"/>
            </a:xfrm>
            <a:prstGeom prst="rect">
              <a:avLst/>
            </a:prstGeom>
          </p:spPr>
          <p:txBody>
            <a:bodyPr wrap="square">
              <a:spAutoFit/>
            </a:bodyPr>
            <a:lstStyle/>
            <a:p>
              <a:pPr marL="171450" indent="-171450" algn="just">
                <a:buFont typeface="Arial" panose="020B0604020202020204" pitchFamily="34" charset="0"/>
                <a:buChar char="•"/>
              </a:pPr>
              <a:r>
                <a:rPr kumimoji="1" lang="en-US" altLang="zh-TW" sz="1400" dirty="0"/>
                <a:t>Although we got good performance on predict the samples good or bad, but we can’t sure that would get  good performance on each defect type.</a:t>
              </a:r>
            </a:p>
            <a:p>
              <a:pPr marL="171450" indent="-171450" algn="just">
                <a:lnSpc>
                  <a:spcPct val="150000"/>
                </a:lnSpc>
                <a:buFont typeface="Arial" panose="020B0604020202020204" pitchFamily="34" charset="0"/>
                <a:buChar char="•"/>
              </a:pPr>
              <a:endParaRPr lang="en-US" altLang="zh-CN" sz="1400" dirty="0"/>
            </a:p>
          </p:txBody>
        </p:sp>
      </p:grpSp>
      <p:grpSp>
        <p:nvGrpSpPr>
          <p:cNvPr id="4" name="群組 3">
            <a:extLst>
              <a:ext uri="{FF2B5EF4-FFF2-40B4-BE49-F238E27FC236}">
                <a16:creationId xmlns:a16="http://schemas.microsoft.com/office/drawing/2014/main" id="{340463D9-0059-BDC7-3409-5A6139797095}"/>
              </a:ext>
            </a:extLst>
          </p:cNvPr>
          <p:cNvGrpSpPr/>
          <p:nvPr/>
        </p:nvGrpSpPr>
        <p:grpSpPr>
          <a:xfrm>
            <a:off x="853719" y="1053169"/>
            <a:ext cx="7630440" cy="1469529"/>
            <a:chOff x="1600661" y="1036530"/>
            <a:chExt cx="6086577" cy="1469529"/>
          </a:xfrm>
        </p:grpSpPr>
        <p:sp>
          <p:nvSpPr>
            <p:cNvPr id="13" name="矩形 12">
              <a:extLst>
                <a:ext uri="{FF2B5EF4-FFF2-40B4-BE49-F238E27FC236}">
                  <a16:creationId xmlns:a16="http://schemas.microsoft.com/office/drawing/2014/main" id="{BDEFF865-A1FF-8B5C-2EDC-369B2A1A4A57}"/>
                </a:ext>
              </a:extLst>
            </p:cNvPr>
            <p:cNvSpPr/>
            <p:nvPr/>
          </p:nvSpPr>
          <p:spPr bwMode="auto">
            <a:xfrm>
              <a:off x="1600661" y="1036530"/>
              <a:ext cx="521287"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Goal</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E993B04B-E7B9-B702-6114-B0F931B5C43D}"/>
                </a:ext>
              </a:extLst>
            </p:cNvPr>
            <p:cNvSpPr/>
            <p:nvPr/>
          </p:nvSpPr>
          <p:spPr>
            <a:xfrm>
              <a:off x="1656849" y="1336508"/>
              <a:ext cx="6030389" cy="1169551"/>
            </a:xfrm>
            <a:prstGeom prst="rect">
              <a:avLst/>
            </a:prstGeom>
          </p:spPr>
          <p:txBody>
            <a:bodyPr wrap="square">
              <a:spAutoFit/>
            </a:bodyPr>
            <a:lstStyle/>
            <a:p>
              <a:pPr marL="171450" indent="-171450">
                <a:buFont typeface="Arial" panose="020B0604020202020204" pitchFamily="34" charset="0"/>
                <a:buChar char="•"/>
              </a:pPr>
              <a:r>
                <a:rPr lang="en-US" altLang="zh-CN" sz="1400" dirty="0"/>
                <a:t>Our goal is to </a:t>
              </a:r>
              <a:r>
                <a:rPr lang="en" altLang="zh-TW" sz="1400" dirty="0"/>
                <a:t>refine the architecture of the previously proposed defect detection model in our laboratory, transforming it into a system for defect classification.</a:t>
              </a:r>
            </a:p>
            <a:p>
              <a:pPr marL="171450" indent="-171450">
                <a:buFont typeface="Arial" panose="020B0604020202020204" pitchFamily="34" charset="0"/>
                <a:buChar char="•"/>
              </a:pPr>
              <a:r>
                <a:rPr lang="en" altLang="zh-TW" sz="1400" dirty="0"/>
                <a:t>The previously proposed defect detection model includes two branches: the upper branch is a cross-entropy-based defect detector, and the lower branch comprises a Gaussian-process-based component classifier and a converter for transforming component classification into defect detection.</a:t>
              </a:r>
              <a:endParaRPr lang="en-US" altLang="zh-CN" sz="1400" dirty="0"/>
            </a:p>
          </p:txBody>
        </p:sp>
      </p:grpSp>
      <p:sp>
        <p:nvSpPr>
          <p:cNvPr id="36" name="矩形 35">
            <a:extLst>
              <a:ext uri="{FF2B5EF4-FFF2-40B4-BE49-F238E27FC236}">
                <a16:creationId xmlns:a16="http://schemas.microsoft.com/office/drawing/2014/main" id="{F25B65B2-F53D-30D8-4E69-46FA03B60DD0}"/>
              </a:ext>
            </a:extLst>
          </p:cNvPr>
          <p:cNvSpPr/>
          <p:nvPr/>
        </p:nvSpPr>
        <p:spPr bwMode="auto">
          <a:xfrm>
            <a:off x="215900" y="225786"/>
            <a:ext cx="6995762" cy="369332"/>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p:txBody>
      </p:sp>
      <p:grpSp>
        <p:nvGrpSpPr>
          <p:cNvPr id="6" name="群組 5">
            <a:extLst>
              <a:ext uri="{FF2B5EF4-FFF2-40B4-BE49-F238E27FC236}">
                <a16:creationId xmlns:a16="http://schemas.microsoft.com/office/drawing/2014/main" id="{DC4AD496-213F-35D7-88C0-60A61D8D33FB}"/>
              </a:ext>
            </a:extLst>
          </p:cNvPr>
          <p:cNvGrpSpPr/>
          <p:nvPr/>
        </p:nvGrpSpPr>
        <p:grpSpPr>
          <a:xfrm>
            <a:off x="863372" y="3338110"/>
            <a:ext cx="7620787" cy="1077218"/>
            <a:chOff x="1479890" y="2994607"/>
            <a:chExt cx="7674156" cy="1077218"/>
          </a:xfrm>
        </p:grpSpPr>
        <p:sp>
          <p:nvSpPr>
            <p:cNvPr id="22" name="矩形 21">
              <a:extLst>
                <a:ext uri="{FF2B5EF4-FFF2-40B4-BE49-F238E27FC236}">
                  <a16:creationId xmlns:a16="http://schemas.microsoft.com/office/drawing/2014/main" id="{E545E2F6-D311-D828-DBF3-F73BA8B4C925}"/>
                </a:ext>
              </a:extLst>
            </p:cNvPr>
            <p:cNvSpPr/>
            <p:nvPr/>
          </p:nvSpPr>
          <p:spPr bwMode="auto">
            <a:xfrm>
              <a:off x="1479890" y="2994607"/>
              <a:ext cx="1142480"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Solution</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7B93A974-443A-8C9F-3F8E-8C4DCAA15B87}"/>
                </a:ext>
              </a:extLst>
            </p:cNvPr>
            <p:cNvSpPr/>
            <p:nvPr/>
          </p:nvSpPr>
          <p:spPr>
            <a:xfrm>
              <a:off x="1541103" y="3333161"/>
              <a:ext cx="7612943" cy="738664"/>
            </a:xfrm>
            <a:prstGeom prst="rect">
              <a:avLst/>
            </a:prstGeom>
          </p:spPr>
          <p:txBody>
            <a:bodyPr wrap="square">
              <a:spAutoFit/>
            </a:bodyPr>
            <a:lstStyle/>
            <a:p>
              <a:pPr marL="171450" indent="-171450">
                <a:buFont typeface="Arial" panose="020B0604020202020204" pitchFamily="34" charset="0"/>
                <a:buChar char="•"/>
              </a:pPr>
              <a:r>
                <a:rPr lang="en" altLang="zh-TW" sz="1400" dirty="0"/>
                <a:t>Replace the binary (good/bad) classifier with a multi-class classifier on the upper branch of the hybrid model.</a:t>
              </a:r>
              <a:endParaRPr kumimoji="1" lang="en-US" altLang="zh-TW" sz="1400" dirty="0"/>
            </a:p>
            <a:p>
              <a:pPr marL="171450" indent="-171450">
                <a:buFont typeface="Arial" panose="020B0604020202020204" pitchFamily="34" charset="0"/>
                <a:buChar char="•"/>
              </a:pPr>
              <a:r>
                <a:rPr lang="en" altLang="zh-TW" sz="1400" dirty="0"/>
                <a:t>Combining three independent defect detectors through a one-vs-all classification framework.</a:t>
              </a:r>
              <a:endParaRPr kumimoji="1" lang="en-US" altLang="zh-TW" sz="1400" dirty="0"/>
            </a:p>
          </p:txBody>
        </p:sp>
      </p:grpSp>
      <p:sp>
        <p:nvSpPr>
          <p:cNvPr id="24" name="投影片編號版面配置區 23">
            <a:extLst>
              <a:ext uri="{FF2B5EF4-FFF2-40B4-BE49-F238E27FC236}">
                <a16:creationId xmlns:a16="http://schemas.microsoft.com/office/drawing/2014/main" id="{6D43BDB7-CEFE-9F5E-BE79-118C12587B0E}"/>
              </a:ext>
            </a:extLst>
          </p:cNvPr>
          <p:cNvSpPr>
            <a:spLocks noGrp="1"/>
          </p:cNvSpPr>
          <p:nvPr>
            <p:ph type="sldNum" sz="quarter" idx="12"/>
          </p:nvPr>
        </p:nvSpPr>
        <p:spPr>
          <a:xfrm>
            <a:off x="6955971" y="4856204"/>
            <a:ext cx="1841500" cy="287296"/>
          </a:xfrm>
          <a:prstGeom prst="rect">
            <a:avLst/>
          </a:prstGeom>
        </p:spPr>
        <p:txBody>
          <a:bodyPr vert="horz" lIns="91440" tIns="45720" rIns="91440" bIns="45720" rtlCol="0" anchor="ctr"/>
          <a:lstStyle>
            <a:defPPr>
              <a:defRPr lang="zh-CN"/>
            </a:defPPr>
            <a:lvl1pPr marL="0" algn="r" defTabSz="685800" rtl="0" eaLnBrk="1" latinLnBrk="0" hangingPunct="1">
              <a:defRPr sz="1200" b="1"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EE3F9CDB-1F21-4789-A81E-8FEA25CE194B}" type="slidenum">
              <a:rPr lang="zh-CN" altLang="en-US" smtClean="0">
                <a:solidFill>
                  <a:schemeClr val="bg1"/>
                </a:solidFill>
              </a:rPr>
              <a:pPr/>
              <a:t>6</a:t>
            </a:fld>
            <a:endParaRPr lang="zh-CN" altLang="en-US" dirty="0">
              <a:solidFill>
                <a:schemeClr val="bg1"/>
              </a:solidFill>
            </a:endParaRPr>
          </a:p>
        </p:txBody>
      </p:sp>
    </p:spTree>
    <p:extLst>
      <p:ext uri="{BB962C8B-B14F-4D97-AF65-F5344CB8AC3E}">
        <p14:creationId xmlns:p14="http://schemas.microsoft.com/office/powerpoint/2010/main" val="322618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4523BB-722B-6B71-E01B-D0F2560602B0}"/>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PCB dataset</a:t>
            </a:r>
            <a:r>
              <a:rPr lang="zh-TW" altLang="en-US" sz="1400" kern="100" dirty="0">
                <a:solidFill>
                  <a:schemeClr val="tx2">
                    <a:lumMod val="25000"/>
                  </a:schemeClr>
                </a:solidFill>
                <a:latin typeface="+mn-ea"/>
                <a:cs typeface="Times New Roman" panose="02020603050405020304" pitchFamily="18" charset="0"/>
              </a:rPr>
              <a:t> </a:t>
            </a:r>
            <a:r>
              <a:rPr lang="en-US" altLang="zh-TW" sz="1400" kern="100" dirty="0">
                <a:solidFill>
                  <a:schemeClr val="tx2">
                    <a:lumMod val="25000"/>
                  </a:schemeClr>
                </a:solidFill>
                <a:latin typeface="+mn-ea"/>
                <a:cs typeface="Times New Roman" panose="02020603050405020304" pitchFamily="18" charset="0"/>
              </a:rPr>
              <a:t> - overview</a:t>
            </a:r>
            <a:endParaRPr lang="en-US" altLang="zh-CN" sz="1400" kern="100" dirty="0">
              <a:solidFill>
                <a:schemeClr val="tx2">
                  <a:lumMod val="25000"/>
                </a:schemeClr>
              </a:solidFill>
              <a:latin typeface="+mn-ea"/>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1733CCA7-6BD9-A730-BA1D-06AF672D6525}"/>
              </a:ext>
            </a:extLst>
          </p:cNvPr>
          <p:cNvGraphicFramePr>
            <a:graphicFrameLocks noGrp="1"/>
          </p:cNvGraphicFramePr>
          <p:nvPr>
            <p:extLst>
              <p:ext uri="{D42A27DB-BD31-4B8C-83A1-F6EECF244321}">
                <p14:modId xmlns:p14="http://schemas.microsoft.com/office/powerpoint/2010/main" val="3934701919"/>
              </p:ext>
            </p:extLst>
          </p:nvPr>
        </p:nvGraphicFramePr>
        <p:xfrm>
          <a:off x="1216240" y="1455937"/>
          <a:ext cx="6711519" cy="2937028"/>
        </p:xfrm>
        <a:graphic>
          <a:graphicData uri="http://schemas.openxmlformats.org/drawingml/2006/table">
            <a:tbl>
              <a:tblPr firstCol="1">
                <a:tableStyleId>{7DF18680-E054-41AD-8BC1-D1AEF772440D}</a:tableStyleId>
              </a:tblPr>
              <a:tblGrid>
                <a:gridCol w="2068499">
                  <a:extLst>
                    <a:ext uri="{9D8B030D-6E8A-4147-A177-3AD203B41FA5}">
                      <a16:colId xmlns:a16="http://schemas.microsoft.com/office/drawing/2014/main" val="2971705614"/>
                    </a:ext>
                  </a:extLst>
                </a:gridCol>
                <a:gridCol w="4643020">
                  <a:extLst>
                    <a:ext uri="{9D8B030D-6E8A-4147-A177-3AD203B41FA5}">
                      <a16:colId xmlns:a16="http://schemas.microsoft.com/office/drawing/2014/main" val="2328051727"/>
                    </a:ext>
                  </a:extLst>
                </a:gridCol>
              </a:tblGrid>
              <a:tr h="691620">
                <a:tc>
                  <a:txBody>
                    <a:bodyPr/>
                    <a:lstStyle/>
                    <a:p>
                      <a:pPr algn="ctr"/>
                      <a:r>
                        <a:rPr lang="en" sz="1800" dirty="0">
                          <a:solidFill>
                            <a:srgbClr val="292C1F"/>
                          </a:solidFill>
                          <a:effectLst/>
                        </a:rPr>
                        <a:t>Number of images</a:t>
                      </a:r>
                      <a:endParaRPr lang="en" sz="1800" dirty="0">
                        <a:effectLst/>
                      </a:endParaRPr>
                    </a:p>
                  </a:txBody>
                  <a:tcPr marL="21215" marR="21215" marT="21215" marB="21215" anchor="ctr"/>
                </a:tc>
                <a:tc>
                  <a:txBody>
                    <a:bodyPr/>
                    <a:lstStyle/>
                    <a:p>
                      <a:pPr algn="ctr"/>
                      <a:r>
                        <a:rPr lang="en-US" altLang="zh-TW" sz="1800" dirty="0">
                          <a:solidFill>
                            <a:srgbClr val="292C1F"/>
                          </a:solidFill>
                          <a:effectLst/>
                        </a:rPr>
                        <a:t>136,4400</a:t>
                      </a:r>
                      <a:endParaRPr lang="zh-TW" altLang="en-US" sz="1800" dirty="0">
                        <a:effectLst/>
                      </a:endParaRPr>
                    </a:p>
                  </a:txBody>
                  <a:tcPr marL="21215" marR="21215" marT="21215" marB="21215" anchor="ctr"/>
                </a:tc>
                <a:extLst>
                  <a:ext uri="{0D108BD9-81ED-4DB2-BD59-A6C34878D82A}">
                    <a16:rowId xmlns:a16="http://schemas.microsoft.com/office/drawing/2014/main" val="425420380"/>
                  </a:ext>
                </a:extLst>
              </a:tr>
              <a:tr h="687099">
                <a:tc>
                  <a:txBody>
                    <a:bodyPr/>
                    <a:lstStyle/>
                    <a:p>
                      <a:pPr algn="ctr"/>
                      <a:r>
                        <a:rPr lang="en" sz="1800">
                          <a:solidFill>
                            <a:srgbClr val="292C1F"/>
                          </a:solidFill>
                          <a:effectLst/>
                        </a:rPr>
                        <a:t>Component types</a:t>
                      </a:r>
                      <a:endParaRPr lang="en" sz="1800">
                        <a:effectLst/>
                      </a:endParaRPr>
                    </a:p>
                  </a:txBody>
                  <a:tcPr marL="21215" marR="21215" marT="21215" marB="21215" anchor="ctr"/>
                </a:tc>
                <a:tc>
                  <a:txBody>
                    <a:bodyPr/>
                    <a:lstStyle/>
                    <a:p>
                      <a:pPr algn="ctr"/>
                      <a:r>
                        <a:rPr lang="en-US" altLang="zh-TW" sz="1800">
                          <a:solidFill>
                            <a:srgbClr val="292C1F"/>
                          </a:solidFill>
                          <a:effectLst/>
                        </a:rPr>
                        <a:t>35</a:t>
                      </a:r>
                      <a:endParaRPr lang="zh-TW" altLang="en-US" sz="1800">
                        <a:effectLst/>
                      </a:endParaRPr>
                    </a:p>
                  </a:txBody>
                  <a:tcPr marL="21215" marR="21215" marT="21215" marB="21215" anchor="ctr"/>
                </a:tc>
                <a:extLst>
                  <a:ext uri="{0D108BD9-81ED-4DB2-BD59-A6C34878D82A}">
                    <a16:rowId xmlns:a16="http://schemas.microsoft.com/office/drawing/2014/main" val="1297409555"/>
                  </a:ext>
                </a:extLst>
              </a:tr>
              <a:tr h="691620">
                <a:tc>
                  <a:txBody>
                    <a:bodyPr/>
                    <a:lstStyle/>
                    <a:p>
                      <a:pPr algn="ctr"/>
                      <a:r>
                        <a:rPr lang="en" sz="1800">
                          <a:solidFill>
                            <a:srgbClr val="292C1F"/>
                          </a:solidFill>
                          <a:effectLst/>
                        </a:rPr>
                        <a:t>Defect types</a:t>
                      </a:r>
                      <a:endParaRPr lang="en" sz="1800">
                        <a:effectLst/>
                      </a:endParaRPr>
                    </a:p>
                  </a:txBody>
                  <a:tcPr marL="21215" marR="21215" marT="21215" marB="21215" anchor="ctr"/>
                </a:tc>
                <a:tc>
                  <a:txBody>
                    <a:bodyPr/>
                    <a:lstStyle/>
                    <a:p>
                      <a:pPr algn="ctr"/>
                      <a:r>
                        <a:rPr lang="en" sz="1800">
                          <a:solidFill>
                            <a:srgbClr val="292C1F"/>
                          </a:solidFill>
                          <a:effectLst/>
                        </a:rPr>
                        <a:t>6</a:t>
                      </a:r>
                      <a:endParaRPr lang="en" sz="1800">
                        <a:effectLst/>
                      </a:endParaRPr>
                    </a:p>
                    <a:p>
                      <a:pPr algn="ctr"/>
                      <a:r>
                        <a:rPr lang="en" sz="1800">
                          <a:solidFill>
                            <a:srgbClr val="292C1F"/>
                          </a:solidFill>
                          <a:effectLst/>
                        </a:rPr>
                        <a:t>(good, missing, shift,stand,broke,short)</a:t>
                      </a:r>
                      <a:endParaRPr lang="en" sz="1800">
                        <a:effectLst/>
                      </a:endParaRPr>
                    </a:p>
                  </a:txBody>
                  <a:tcPr marL="21215" marR="21215" marT="21215" marB="21215" anchor="ctr"/>
                </a:tc>
                <a:extLst>
                  <a:ext uri="{0D108BD9-81ED-4DB2-BD59-A6C34878D82A}">
                    <a16:rowId xmlns:a16="http://schemas.microsoft.com/office/drawing/2014/main" val="4257945473"/>
                  </a:ext>
                </a:extLst>
              </a:tr>
              <a:tr h="687099">
                <a:tc>
                  <a:txBody>
                    <a:bodyPr/>
                    <a:lstStyle/>
                    <a:p>
                      <a:pPr algn="ctr"/>
                      <a:r>
                        <a:rPr lang="en" sz="1800">
                          <a:solidFill>
                            <a:srgbClr val="292C1F"/>
                          </a:solidFill>
                          <a:effectLst/>
                        </a:rPr>
                        <a:t>Label information</a:t>
                      </a:r>
                      <a:endParaRPr lang="en" sz="1800">
                        <a:effectLst/>
                      </a:endParaRPr>
                    </a:p>
                  </a:txBody>
                  <a:tcPr marL="21215" marR="21215" marT="21215" marB="21215" anchor="ctr"/>
                </a:tc>
                <a:tc>
                  <a:txBody>
                    <a:bodyPr/>
                    <a:lstStyle/>
                    <a:p>
                      <a:pPr algn="ctr"/>
                      <a:r>
                        <a:rPr lang="en" sz="1800" dirty="0">
                          <a:solidFill>
                            <a:srgbClr val="292C1F"/>
                          </a:solidFill>
                          <a:effectLst/>
                        </a:rPr>
                        <a:t>Each image is labeled with </a:t>
                      </a:r>
                      <a:br>
                        <a:rPr lang="en" sz="1800" dirty="0">
                          <a:solidFill>
                            <a:srgbClr val="292C1F"/>
                          </a:solidFill>
                          <a:effectLst/>
                        </a:rPr>
                      </a:br>
                      <a:r>
                        <a:rPr lang="en" sz="1800" dirty="0">
                          <a:solidFill>
                            <a:srgbClr val="292C1F"/>
                          </a:solidFill>
                          <a:effectLst/>
                        </a:rPr>
                        <a:t>1 type of component and 1 type of defect.</a:t>
                      </a:r>
                      <a:endParaRPr lang="en" sz="1800" dirty="0">
                        <a:effectLst/>
                      </a:endParaRPr>
                    </a:p>
                  </a:txBody>
                  <a:tcPr marL="21215" marR="21215" marT="21215" marB="21215" anchor="ctr"/>
                </a:tc>
                <a:extLst>
                  <a:ext uri="{0D108BD9-81ED-4DB2-BD59-A6C34878D82A}">
                    <a16:rowId xmlns:a16="http://schemas.microsoft.com/office/drawing/2014/main" val="4049174490"/>
                  </a:ext>
                </a:extLst>
              </a:tr>
              <a:tr h="155921">
                <a:tc gridSpan="2">
                  <a:txBody>
                    <a:bodyPr/>
                    <a:lstStyle/>
                    <a:p>
                      <a:pPr algn="ctr"/>
                      <a:r>
                        <a:rPr lang="en" sz="900" dirty="0">
                          <a:solidFill>
                            <a:sysClr val="windowText" lastClr="000000"/>
                          </a:solidFill>
                          <a:effectLst/>
                        </a:rPr>
                        <a:t>Table 1.1 : overview of PCB dataset in initial version</a:t>
                      </a:r>
                    </a:p>
                  </a:txBody>
                  <a:tcPr marL="21215" marR="21215" marT="21215" marB="21215">
                    <a:solidFill>
                      <a:schemeClr val="bg1"/>
                    </a:solidFill>
                  </a:tcPr>
                </a:tc>
                <a:tc hMerge="1">
                  <a:txBody>
                    <a:bodyPr/>
                    <a:lstStyle/>
                    <a:p>
                      <a:pPr algn="ctr"/>
                      <a:endParaRPr lang="en" sz="1800" dirty="0">
                        <a:effectLst/>
                      </a:endParaRPr>
                    </a:p>
                  </a:txBody>
                  <a:tcPr marL="21215" marR="21215" marT="21215" marB="21215"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440375"/>
                  </a:ext>
                </a:extLst>
              </a:tr>
            </a:tbl>
          </a:graphicData>
        </a:graphic>
      </p:graphicFrame>
      <p:sp>
        <p:nvSpPr>
          <p:cNvPr id="4" name="投影片編號版面配置區 3">
            <a:extLst>
              <a:ext uri="{FF2B5EF4-FFF2-40B4-BE49-F238E27FC236}">
                <a16:creationId xmlns:a16="http://schemas.microsoft.com/office/drawing/2014/main" id="{818CABB9-5CD1-0CEF-55C6-EF5C1990636D}"/>
              </a:ext>
            </a:extLst>
          </p:cNvPr>
          <p:cNvSpPr>
            <a:spLocks noGrp="1"/>
          </p:cNvSpPr>
          <p:nvPr>
            <p:ph type="sldNum" sz="quarter" idx="12"/>
          </p:nvPr>
        </p:nvSpPr>
        <p:spPr/>
        <p:txBody>
          <a:bodyPr/>
          <a:lstStyle/>
          <a:p>
            <a:fld id="{EE3F9CDB-1F21-4789-A81E-8FEA25CE194B}" type="slidenum">
              <a:rPr lang="zh-CN" altLang="en-US" smtClean="0"/>
              <a:t>7</a:t>
            </a:fld>
            <a:endParaRPr lang="zh-CN" altLang="en-US"/>
          </a:p>
        </p:txBody>
      </p:sp>
    </p:spTree>
    <p:extLst>
      <p:ext uri="{BB962C8B-B14F-4D97-AF65-F5344CB8AC3E}">
        <p14:creationId xmlns:p14="http://schemas.microsoft.com/office/powerpoint/2010/main" val="392930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DDC61F9-4AD8-045A-9CFF-6CD3CBABFC0F}"/>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PCB dataset - component regrouping</a:t>
            </a:r>
          </a:p>
        </p:txBody>
      </p:sp>
      <p:pic>
        <p:nvPicPr>
          <p:cNvPr id="4" name="圖片 3">
            <a:extLst>
              <a:ext uri="{FF2B5EF4-FFF2-40B4-BE49-F238E27FC236}">
                <a16:creationId xmlns:a16="http://schemas.microsoft.com/office/drawing/2014/main" id="{F362DD71-14E7-D1C1-4A6B-7B2CC24A43C3}"/>
              </a:ext>
            </a:extLst>
          </p:cNvPr>
          <p:cNvPicPr>
            <a:picLocks noChangeAspect="1"/>
          </p:cNvPicPr>
          <p:nvPr/>
        </p:nvPicPr>
        <p:blipFill>
          <a:blip r:embed="rId3"/>
          <a:stretch>
            <a:fillRect/>
          </a:stretch>
        </p:blipFill>
        <p:spPr>
          <a:xfrm>
            <a:off x="696191" y="987004"/>
            <a:ext cx="7772400" cy="3169491"/>
          </a:xfrm>
          <a:prstGeom prst="rect">
            <a:avLst/>
          </a:prstGeom>
        </p:spPr>
      </p:pic>
      <p:sp>
        <p:nvSpPr>
          <p:cNvPr id="3" name="投影片編號版面配置區 2">
            <a:extLst>
              <a:ext uri="{FF2B5EF4-FFF2-40B4-BE49-F238E27FC236}">
                <a16:creationId xmlns:a16="http://schemas.microsoft.com/office/drawing/2014/main" id="{5FF6D172-D3E9-FB71-1CA8-051510F326B6}"/>
              </a:ext>
            </a:extLst>
          </p:cNvPr>
          <p:cNvSpPr>
            <a:spLocks noGrp="1"/>
          </p:cNvSpPr>
          <p:nvPr>
            <p:ph type="sldNum" sz="quarter" idx="12"/>
          </p:nvPr>
        </p:nvSpPr>
        <p:spPr/>
        <p:txBody>
          <a:bodyPr/>
          <a:lstStyle/>
          <a:p>
            <a:fld id="{EE3F9CDB-1F21-4789-A81E-8FEA25CE194B}" type="slidenum">
              <a:rPr lang="zh-CN" altLang="en-US" smtClean="0"/>
              <a:t>8</a:t>
            </a:fld>
            <a:endParaRPr lang="zh-CN" altLang="en-US"/>
          </a:p>
        </p:txBody>
      </p:sp>
    </p:spTree>
    <p:extLst>
      <p:ext uri="{BB962C8B-B14F-4D97-AF65-F5344CB8AC3E}">
        <p14:creationId xmlns:p14="http://schemas.microsoft.com/office/powerpoint/2010/main" val="415671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54E9D1-FFAB-EE5E-6B4E-5326E46EA96F}"/>
              </a:ext>
            </a:extLst>
          </p:cNvPr>
          <p:cNvSpPr/>
          <p:nvPr/>
        </p:nvSpPr>
        <p:spPr bwMode="auto">
          <a:xfrm>
            <a:off x="90838" y="99301"/>
            <a:ext cx="6995762" cy="584775"/>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dirty="0">
                <a:solidFill>
                  <a:schemeClr val="accent1"/>
                </a:solidFill>
                <a:latin typeface="+mj-ea"/>
                <a:ea typeface="+mj-ea"/>
                <a:sym typeface="+mn-ea"/>
              </a:rPr>
              <a:t>Introduction</a:t>
            </a:r>
            <a:endParaRPr lang="zh-CN" altLang="en-US" sz="1800" dirty="0">
              <a:solidFill>
                <a:schemeClr val="accent1"/>
              </a:solidFill>
              <a:latin typeface="+mj-ea"/>
              <a:ea typeface="+mj-ea"/>
            </a:endParaRPr>
          </a:p>
          <a:p>
            <a:pPr marL="7938">
              <a:defRPr/>
            </a:pPr>
            <a:r>
              <a:rPr lang="en-US" altLang="zh-CN" sz="1400" kern="100" dirty="0">
                <a:solidFill>
                  <a:schemeClr val="tx2">
                    <a:lumMod val="25000"/>
                  </a:schemeClr>
                </a:solidFill>
                <a:latin typeface="+mn-ea"/>
                <a:cs typeface="Times New Roman" panose="02020603050405020304" pitchFamily="18" charset="0"/>
              </a:rPr>
              <a:t>PCB dataset – defect types</a:t>
            </a:r>
          </a:p>
        </p:txBody>
      </p:sp>
      <p:pic>
        <p:nvPicPr>
          <p:cNvPr id="3" name="圖片 2">
            <a:extLst>
              <a:ext uri="{FF2B5EF4-FFF2-40B4-BE49-F238E27FC236}">
                <a16:creationId xmlns:a16="http://schemas.microsoft.com/office/drawing/2014/main" id="{CAFB8F4E-D86F-39C2-6EC2-F2202E86E011}"/>
              </a:ext>
            </a:extLst>
          </p:cNvPr>
          <p:cNvPicPr>
            <a:picLocks noChangeAspect="1"/>
          </p:cNvPicPr>
          <p:nvPr/>
        </p:nvPicPr>
        <p:blipFill>
          <a:blip r:embed="rId3"/>
          <a:stretch>
            <a:fillRect/>
          </a:stretch>
        </p:blipFill>
        <p:spPr>
          <a:xfrm>
            <a:off x="685800" y="1368528"/>
            <a:ext cx="7772400" cy="2406443"/>
          </a:xfrm>
          <a:prstGeom prst="rect">
            <a:avLst/>
          </a:prstGeom>
        </p:spPr>
      </p:pic>
      <p:sp>
        <p:nvSpPr>
          <p:cNvPr id="4" name="文字方塊 3">
            <a:extLst>
              <a:ext uri="{FF2B5EF4-FFF2-40B4-BE49-F238E27FC236}">
                <a16:creationId xmlns:a16="http://schemas.microsoft.com/office/drawing/2014/main" id="{F4455A1E-2675-74D0-1BAE-A31D60DE8798}"/>
              </a:ext>
            </a:extLst>
          </p:cNvPr>
          <p:cNvSpPr txBox="1"/>
          <p:nvPr/>
        </p:nvSpPr>
        <p:spPr>
          <a:xfrm>
            <a:off x="487120" y="3628426"/>
            <a:ext cx="7971080" cy="830997"/>
          </a:xfrm>
          <a:prstGeom prst="rect">
            <a:avLst/>
          </a:prstGeom>
          <a:noFill/>
        </p:spPr>
        <p:txBody>
          <a:bodyPr wrap="square" rtlCol="0">
            <a:spAutoFit/>
          </a:bodyPr>
          <a:lstStyle/>
          <a:p>
            <a:pPr marL="285750" indent="-285750">
              <a:buFont typeface="Arial" panose="020B0604020202020204" pitchFamily="34" charset="0"/>
              <a:buChar char="•"/>
            </a:pPr>
            <a:r>
              <a:rPr lang="en" altLang="zh-TW" sz="1600" dirty="0">
                <a:solidFill>
                  <a:srgbClr val="000000"/>
                </a:solidFill>
                <a:effectLst/>
              </a:rPr>
              <a:t>Missing and standing samples are difficult to be visually recognized as specific components. </a:t>
            </a:r>
            <a:br>
              <a:rPr lang="en" altLang="zh-TW" sz="1600" dirty="0">
                <a:solidFill>
                  <a:srgbClr val="000000"/>
                </a:solidFill>
                <a:effectLst/>
              </a:rPr>
            </a:br>
            <a:r>
              <a:rPr lang="en" altLang="zh-TW" sz="1600" dirty="0">
                <a:solidFill>
                  <a:srgbClr val="000000"/>
                </a:solidFill>
                <a:effectLst/>
              </a:rPr>
              <a:t>We treat them as two separate components.</a:t>
            </a:r>
            <a:endParaRPr lang="en" altLang="zh-TW" sz="1600" dirty="0">
              <a:solidFill>
                <a:srgbClr val="000000"/>
              </a:solidFill>
              <a:effectLst/>
              <a:latin typeface="Arial" panose="020B0604020202020204" pitchFamily="34" charset="0"/>
            </a:endParaRPr>
          </a:p>
          <a:p>
            <a:endParaRPr kumimoji="1" lang="zh-TW" altLang="en-US" sz="1600" dirty="0"/>
          </a:p>
        </p:txBody>
      </p:sp>
      <p:sp>
        <p:nvSpPr>
          <p:cNvPr id="5" name="投影片編號版面配置區 4">
            <a:extLst>
              <a:ext uri="{FF2B5EF4-FFF2-40B4-BE49-F238E27FC236}">
                <a16:creationId xmlns:a16="http://schemas.microsoft.com/office/drawing/2014/main" id="{101CB9A3-F0F2-07DF-6190-9CEC55B647A2}"/>
              </a:ext>
            </a:extLst>
          </p:cNvPr>
          <p:cNvSpPr>
            <a:spLocks noGrp="1"/>
          </p:cNvSpPr>
          <p:nvPr>
            <p:ph type="sldNum" sz="quarter" idx="12"/>
          </p:nvPr>
        </p:nvSpPr>
        <p:spPr/>
        <p:txBody>
          <a:bodyPr/>
          <a:lstStyle/>
          <a:p>
            <a:fld id="{EE3F9CDB-1F21-4789-A81E-8FEA25CE194B}" type="slidenum">
              <a:rPr lang="zh-CN" altLang="en-US" smtClean="0"/>
              <a:t>9</a:t>
            </a:fld>
            <a:endParaRPr lang="zh-CN" altLang="en-US"/>
          </a:p>
        </p:txBody>
      </p:sp>
    </p:spTree>
    <p:extLst>
      <p:ext uri="{BB962C8B-B14F-4D97-AF65-F5344CB8AC3E}">
        <p14:creationId xmlns:p14="http://schemas.microsoft.com/office/powerpoint/2010/main" val="170893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9C6BC8E-C144-42D0-9A3B-7AC7D04EE7A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答辩"/>
</p:tagLst>
</file>

<file path=ppt/theme/theme1.xml><?xml version="1.0" encoding="utf-8"?>
<a:theme xmlns:a="http://schemas.openxmlformats.org/drawingml/2006/main" name="WPS">
  <a:themeElements>
    <a:clrScheme name="答辩蓝色">
      <a:dk1>
        <a:sysClr val="windowText" lastClr="000000"/>
      </a:dk1>
      <a:lt1>
        <a:sysClr val="window" lastClr="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69531</TotalTime>
  <Words>6563</Words>
  <Application>Microsoft Macintosh PowerPoint</Application>
  <PresentationFormat>如螢幕大小 (16:9)</PresentationFormat>
  <Paragraphs>875</Paragraphs>
  <Slides>47</Slides>
  <Notes>39</Notes>
  <HiddenSlides>1</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47</vt:i4>
      </vt:variant>
    </vt:vector>
  </HeadingPairs>
  <TitlesOfParts>
    <vt:vector size="62" baseType="lpstr">
      <vt:lpstr>Microsoft JhengHei</vt:lpstr>
      <vt:lpstr>等线</vt:lpstr>
      <vt:lpstr>微软雅黑</vt:lpstr>
      <vt:lpstr>PingFang TC</vt:lpstr>
      <vt:lpstr>Arial</vt:lpstr>
      <vt:lpstr>Calibri</vt:lpstr>
      <vt:lpstr>Calibri Light</vt:lpstr>
      <vt:lpstr>Cambria</vt:lpstr>
      <vt:lpstr>Cambria Math</vt:lpstr>
      <vt:lpstr>Gill Sans</vt:lpstr>
      <vt:lpstr>Helvetica</vt:lpstr>
      <vt:lpstr>Helvetica Neue</vt:lpstr>
      <vt:lpstr>Helvetica Neue Medium</vt:lpstr>
      <vt:lpstr>Menlo</vt:lpstr>
      <vt:lpstr>WPS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USER</dc:creator>
  <cp:keywords>USER</cp:keywords>
  <dc:description>www.1ppt.com</dc:description>
  <cp:lastModifiedBy>Hsu Tian Siou</cp:lastModifiedBy>
  <cp:revision>414</cp:revision>
  <cp:lastPrinted>2024-12-27T15:12:12Z</cp:lastPrinted>
  <dcterms:created xsi:type="dcterms:W3CDTF">2017-05-01T12:27:00Z</dcterms:created>
  <dcterms:modified xsi:type="dcterms:W3CDTF">2025-01-03T09:55:05Z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